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58" r:id="rId3"/>
    <p:sldId id="261" r:id="rId4"/>
    <p:sldId id="310" r:id="rId5"/>
    <p:sldId id="286" r:id="rId6"/>
    <p:sldId id="288" r:id="rId7"/>
    <p:sldId id="290" r:id="rId8"/>
    <p:sldId id="291" r:id="rId9"/>
    <p:sldId id="309" r:id="rId10"/>
    <p:sldId id="276" r:id="rId11"/>
    <p:sldId id="303" r:id="rId12"/>
    <p:sldId id="305" r:id="rId13"/>
    <p:sldId id="307" r:id="rId14"/>
    <p:sldId id="308" r:id="rId15"/>
    <p:sldId id="304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8C073-2D44-46AA-B691-431EB5649CB9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DC427-5406-4922-A975-77D8AC3785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A4858-0EA8-44D9-A313-E51CAA2ECE35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0B222-A731-4E27-B677-8F061ADDD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80109-8D8E-4D60-969B-6A60EEB46378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8C314-C9EB-4CDF-B9C6-2A0E578F2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7A1EB-DD41-4453-8FD8-D412225C7C50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71E62-82E3-426D-8824-0BF3C06BF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AD34F-F731-49C9-BCDA-E431D6EFBE74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23D83-3926-4899-94FC-A6092B532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8D393-1FBE-493F-A305-B28ADF715EA5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2FB51-F8CA-4457-9CC6-3FEF5D02A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529E-3C52-45AA-9BB6-53B5F1122651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C90AF-1DE4-4CBC-AFA3-5594B0AC15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6E463-BEA9-4169-A271-A68EF6A3F9D7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12BF-796F-4D6A-830B-349BEEB08E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F1A81-476A-4E1D-96B9-5D9EE2234FC6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389-66B4-4EA3-B775-001BE2558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1AF07-EF47-4A7D-A33E-C77BE863FD6A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36C60-8CC3-49B7-BD39-FA3118591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823EF-9CCC-4FB1-AA58-B304171ED593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69D91-E143-4043-BDBB-A5C6D336E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5EB8-A82B-4EBB-B9D1-9AACE66C96F2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91F7-B49B-4D6C-97E9-D41A15BB1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DD5D2-E1B9-4FD0-8771-6A83CC0548C6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B8507-DF54-43C7-B507-6F3EE56A2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7A22E1-3FC1-4B97-9174-1F2757AC88DB}" type="datetimeFigureOut">
              <a:rPr lang="ru-RU"/>
              <a:pPr>
                <a:defRPr/>
              </a:pPr>
              <a:t>21.12.2017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C8E891-8201-4E19-BF97-3F7EEC7AF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69" r:id="rId4"/>
    <p:sldLayoutId id="2147483677" r:id="rId5"/>
    <p:sldLayoutId id="2147483670" r:id="rId6"/>
    <p:sldLayoutId id="2147483678" r:id="rId7"/>
    <p:sldLayoutId id="2147483679" r:id="rId8"/>
    <p:sldLayoutId id="2147483680" r:id="rId9"/>
    <p:sldLayoutId id="2147483671" r:id="rId10"/>
    <p:sldLayoutId id="2147483681" r:id="rId11"/>
    <p:sldLayoutId id="2147483672" r:id="rId12"/>
    <p:sldLayoutId id="2147483673" r:id="rId13"/>
  </p:sldLayoutIdLst>
  <p:transition spd="slow"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843213" y="404813"/>
            <a:ext cx="3744912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b="1" cap="none" smtClean="0">
                <a:solidFill>
                  <a:schemeClr val="hlink"/>
                </a:solidFill>
                <a:effectLst/>
              </a:rPr>
              <a:t>ИЗО </a:t>
            </a:r>
            <a:br>
              <a:rPr lang="ru-RU" sz="3200" b="1" cap="none" smtClean="0">
                <a:solidFill>
                  <a:schemeClr val="hlink"/>
                </a:solidFill>
                <a:effectLst/>
              </a:rPr>
            </a:br>
            <a:r>
              <a:rPr lang="ru-RU" sz="3200" b="1" cap="none" smtClean="0">
                <a:solidFill>
                  <a:schemeClr val="hlink"/>
                </a:solidFill>
                <a:effectLst/>
              </a:rPr>
              <a:t>2 класс</a:t>
            </a: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052513"/>
            <a:ext cx="8686800" cy="129857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7200" b="1" smtClean="0">
                <a:solidFill>
                  <a:srgbClr val="FF0000"/>
                </a:solidFill>
                <a:latin typeface="Monotype Corsiva" pitchFamily="66" charset="0"/>
              </a:rPr>
              <a:t>«Сказочная птица»</a:t>
            </a:r>
          </a:p>
          <a:p>
            <a:pPr eaLnBrk="1" hangingPunct="1">
              <a:buFont typeface="Wingdings 2" pitchFamily="18" charset="2"/>
              <a:buNone/>
            </a:pPr>
            <a:endParaRPr lang="ru-RU" sz="4400" b="1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763713" y="2060575"/>
            <a:ext cx="6119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376092"/>
                </a:solidFill>
              </a:rPr>
              <a:t>Изображение и фантазия</a:t>
            </a:r>
          </a:p>
        </p:txBody>
      </p:sp>
      <p:pic>
        <p:nvPicPr>
          <p:cNvPr id="15364" name="Содержимое 3" descr="orig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2708275"/>
            <a:ext cx="4475162" cy="332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1476375" y="6092825"/>
            <a:ext cx="6569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hlink"/>
                </a:solidFill>
              </a:rPr>
              <a:t>Филиал МБОУ «Ивановская СОШ» </a:t>
            </a:r>
            <a:r>
              <a:rPr lang="ru-RU" b="1" dirty="0" err="1">
                <a:solidFill>
                  <a:schemeClr val="hlink"/>
                </a:solidFill>
              </a:rPr>
              <a:t>Елизарьевская</a:t>
            </a:r>
            <a:r>
              <a:rPr lang="ru-RU" b="1" dirty="0">
                <a:solidFill>
                  <a:schemeClr val="hlink"/>
                </a:solidFill>
              </a:rPr>
              <a:t> ООШ</a:t>
            </a:r>
          </a:p>
          <a:p>
            <a:pPr algn="ctr"/>
            <a:r>
              <a:rPr lang="ru-RU" b="1" dirty="0">
                <a:solidFill>
                  <a:schemeClr val="hlink"/>
                </a:solidFill>
              </a:rPr>
              <a:t>Учитель начальных классов Хохрякова В. И.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 bwMode="auto">
          <a:xfrm>
            <a:off x="250825" y="115888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sz="3200" b="1" cap="none" smtClean="0">
                <a:solidFill>
                  <a:schemeClr val="hlink"/>
                </a:solidFill>
                <a:effectLst/>
              </a:rPr>
              <a:t>Сказка об Иване-царевиче, Жар-птице и Сером волке</a:t>
            </a:r>
          </a:p>
        </p:txBody>
      </p:sp>
      <p:pic>
        <p:nvPicPr>
          <p:cNvPr id="2355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l="43111" t="1613" r="1352" b="2946"/>
          <a:stretch>
            <a:fillRect/>
          </a:stretch>
        </p:blipFill>
        <p:spPr>
          <a:xfrm>
            <a:off x="179388" y="1125538"/>
            <a:ext cx="5472112" cy="5575300"/>
          </a:xfrm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6300788" y="2349500"/>
            <a:ext cx="262731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ЖАР- ПТИЦА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 bwMode="auto">
          <a:xfrm>
            <a:off x="457200" y="260350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hlink"/>
                </a:solidFill>
                <a:effectLst/>
              </a:rPr>
              <a:t>А. Милн. «Винни-Пух и все-все-все»</a:t>
            </a:r>
          </a:p>
        </p:txBody>
      </p:sp>
      <p:pic>
        <p:nvPicPr>
          <p:cNvPr id="24578" name="Rectangle 3"/>
          <p:cNvPicPr>
            <a:picLocks noGrp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96975"/>
            <a:ext cx="6480175" cy="5545138"/>
          </a:xfrm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7019925" y="2997200"/>
            <a:ext cx="1901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Сова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 bwMode="auto">
          <a:xfrm>
            <a:off x="323850" y="620713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b="1" cap="none" smtClean="0">
                <a:solidFill>
                  <a:schemeClr val="hlink"/>
                </a:solidFill>
                <a:effectLst/>
              </a:rPr>
              <a:t>Птица в восточных сказках</a:t>
            </a:r>
            <a:r>
              <a:rPr lang="ru-RU" sz="3200" cap="none" smtClean="0">
                <a:solidFill>
                  <a:schemeClr val="tx1"/>
                </a:solidFill>
                <a:effectLst/>
              </a:rPr>
              <a:t/>
            </a:r>
            <a:br>
              <a:rPr lang="ru-RU" sz="3200" cap="none" smtClean="0">
                <a:solidFill>
                  <a:schemeClr val="tx1"/>
                </a:solidFill>
                <a:effectLst/>
              </a:rPr>
            </a:br>
            <a:r>
              <a:rPr lang="ru-RU" sz="3200" cap="none" smtClean="0">
                <a:solidFill>
                  <a:schemeClr val="tx1"/>
                </a:solidFill>
                <a:effectLst/>
              </a:rPr>
              <a:t/>
            </a:r>
            <a:br>
              <a:rPr lang="ru-RU" sz="3200" cap="none" smtClean="0">
                <a:solidFill>
                  <a:schemeClr val="tx1"/>
                </a:solidFill>
                <a:effectLst/>
              </a:rPr>
            </a:br>
            <a:endParaRPr lang="ru-RU" sz="3200" cap="none" smtClean="0">
              <a:solidFill>
                <a:schemeClr val="tx1"/>
              </a:solidFill>
              <a:effectLst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6407150" y="3500438"/>
            <a:ext cx="2736850" cy="579437"/>
          </a:xfrm>
        </p:spPr>
        <p:txBody>
          <a:bodyPr/>
          <a:lstStyle/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ru-RU" sz="5400" b="1" smtClean="0">
                <a:solidFill>
                  <a:schemeClr val="hlink"/>
                </a:solidFill>
              </a:rPr>
              <a:t>Феникс</a:t>
            </a:r>
            <a:r>
              <a:rPr lang="ru-RU" sz="5400" b="1" smtClean="0">
                <a:solidFill>
                  <a:srgbClr val="FF0000"/>
                </a:solidFill>
              </a:rPr>
              <a:t/>
            </a:r>
            <a:br>
              <a:rPr lang="ru-RU" sz="5400" b="1" smtClean="0">
                <a:solidFill>
                  <a:srgbClr val="FF0000"/>
                </a:solidFill>
              </a:rPr>
            </a:br>
            <a:endParaRPr lang="ru-RU" sz="5400" b="1" smtClean="0">
              <a:solidFill>
                <a:srgbClr val="FF0000"/>
              </a:solidFill>
            </a:endParaRPr>
          </a:p>
        </p:txBody>
      </p:sp>
      <p:pic>
        <p:nvPicPr>
          <p:cNvPr id="25603" name="Picture 2" descr="C:\Users\1\Desktop\сказочная птица\55908719_1267536254_263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5905500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250825" y="260350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hlink"/>
                </a:solidFill>
                <a:effectLst/>
              </a:rPr>
              <a:t>Птица в греческих мифах</a:t>
            </a:r>
          </a:p>
        </p:txBody>
      </p:sp>
      <p:pic>
        <p:nvPicPr>
          <p:cNvPr id="26626" name="Рисунок 4" descr="http://img1.liveinternet.ru/images/foto/b/3/72/836072/f_158353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96975"/>
            <a:ext cx="425132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5"/>
          <p:cNvSpPr>
            <a:spLocks noChangeArrowheads="1"/>
          </p:cNvSpPr>
          <p:nvPr/>
        </p:nvSpPr>
        <p:spPr bwMode="auto">
          <a:xfrm>
            <a:off x="5508625" y="1717675"/>
            <a:ext cx="331152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6000" b="1">
                <a:solidFill>
                  <a:schemeClr val="hlink"/>
                </a:solidFill>
                <a:latin typeface="Monotype Corsiva" pitchFamily="66" charset="0"/>
              </a:rPr>
              <a:t>Птица Сирин</a:t>
            </a:r>
            <a:r>
              <a:rPr lang="ru-RU" sz="6000" b="1">
                <a:solidFill>
                  <a:srgbClr val="FF0000"/>
                </a:solidFill>
                <a:latin typeface="Monotype Corsiva" pitchFamily="66" charset="0"/>
              </a:rPr>
              <a:t> </a:t>
            </a:r>
          </a:p>
          <a:p>
            <a:endParaRPr lang="ru-RU" sz="6000" b="1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b="1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b="1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>
              <a:solidFill>
                <a:srgbClr val="0D0D0D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 bwMode="auto">
          <a:xfrm>
            <a:off x="457200" y="188913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solidFill>
                  <a:schemeClr val="hlink"/>
                </a:solidFill>
                <a:effectLst/>
              </a:rPr>
              <a:t>Я. Бжехва «Академия пана Кляксы»</a:t>
            </a:r>
          </a:p>
        </p:txBody>
      </p:sp>
      <p:pic>
        <p:nvPicPr>
          <p:cNvPr id="2765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268413"/>
            <a:ext cx="5543550" cy="5451475"/>
          </a:xfrm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6011863" y="2492375"/>
            <a:ext cx="29813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Попугай</a:t>
            </a:r>
          </a:p>
        </p:txBody>
      </p:sp>
    </p:spTree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Приступаем к работе!</a:t>
            </a:r>
            <a:endParaRPr lang="ru-RU" dirty="0"/>
          </a:p>
        </p:txBody>
      </p:sp>
      <p:pic>
        <p:nvPicPr>
          <p:cNvPr id="28674" name="Содержимое 3" descr="краски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1143000"/>
            <a:ext cx="6000750" cy="52863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1. Располагаем лист бумаги горизонтально. Правее от центра рисуем основу для будущей Жар-птицы: овал – туловище, над ним круг – голова.</a:t>
            </a:r>
          </a:p>
        </p:txBody>
      </p:sp>
      <p:pic>
        <p:nvPicPr>
          <p:cNvPr id="2969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700213"/>
            <a:ext cx="7489825" cy="4995862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2. Плавными линиями соединяем круг и овал, получая шею, дорисовываем на голове клюв и глаз.</a:t>
            </a:r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557338"/>
            <a:ext cx="7343775" cy="511175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3. На туловище птицы в овале рисуем ещё один овал поменьше – крыло, а на голове рисуем завитки хохолка.</a:t>
            </a:r>
          </a:p>
        </p:txBody>
      </p:sp>
      <p:pic>
        <p:nvPicPr>
          <p:cNvPr id="3174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844675"/>
            <a:ext cx="7751762" cy="4824413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4. В нижней части овала рисуем лапы и три больших «пера» основу хвоста.</a:t>
            </a:r>
          </a:p>
        </p:txBody>
      </p:sp>
      <p:pic>
        <p:nvPicPr>
          <p:cNvPr id="32770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700213"/>
            <a:ext cx="7967662" cy="49688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 bwMode="auto">
          <a:xfrm>
            <a:off x="323850" y="188913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«Сказочные» птицы в природе.</a:t>
            </a:r>
          </a:p>
        </p:txBody>
      </p:sp>
      <p:pic>
        <p:nvPicPr>
          <p:cNvPr id="16386" name="Содержимое 3" descr="55019344_1265841361_1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25538"/>
            <a:ext cx="7643812" cy="5580062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5. Завитками украшаем хвост, хохолок и туловище Жар-птиц.</a:t>
            </a:r>
          </a:p>
        </p:txBody>
      </p:sp>
      <p:pic>
        <p:nvPicPr>
          <p:cNvPr id="3379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8110538" cy="5040313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6. Заканчиваем узор тела птицы кругами и волнами.</a:t>
            </a:r>
          </a:p>
        </p:txBody>
      </p:sp>
      <p:pic>
        <p:nvPicPr>
          <p:cNvPr id="3481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484313"/>
            <a:ext cx="8110538" cy="5040312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800" cap="none" smtClean="0">
                <a:solidFill>
                  <a:schemeClr val="hlink"/>
                </a:solidFill>
                <a:effectLst/>
              </a:rPr>
              <a:t>7. Дорисовываем хвост и Жар-птица готова.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557338"/>
            <a:ext cx="7967662" cy="4967287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hlink"/>
                </a:solidFill>
                <a:effectLst/>
              </a:rPr>
              <a:t>Детский рисунок</a:t>
            </a:r>
          </a:p>
        </p:txBody>
      </p:sp>
      <p:pic>
        <p:nvPicPr>
          <p:cNvPr id="36866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484313"/>
            <a:ext cx="7823200" cy="5184775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 bwMode="auto">
          <a:xfrm>
            <a:off x="250825" y="188913"/>
            <a:ext cx="8686800" cy="8382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«Сказочные» птицы в природе.</a:t>
            </a:r>
          </a:p>
        </p:txBody>
      </p:sp>
      <p:pic>
        <p:nvPicPr>
          <p:cNvPr id="17410" name="Содержимое 3" descr="0_5fc98_d87c2034_X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5650" y="1196975"/>
            <a:ext cx="7572375" cy="5500688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50825" y="18891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cap="none" smtClean="0">
                <a:solidFill>
                  <a:schemeClr val="hlink"/>
                </a:solidFill>
                <a:effectLst/>
              </a:rPr>
              <a:t>«Сказочные» птицы в природе.</a:t>
            </a: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196975"/>
            <a:ext cx="3330575" cy="2171700"/>
          </a:xfrm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 r="54703"/>
          <a:stretch>
            <a:fillRect/>
          </a:stretch>
        </p:blipFill>
        <p:spPr bwMode="auto">
          <a:xfrm>
            <a:off x="3709988" y="1052513"/>
            <a:ext cx="20351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125538"/>
            <a:ext cx="3081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/>
          <a:srcRect l="17119"/>
          <a:stretch>
            <a:fillRect/>
          </a:stretch>
        </p:blipFill>
        <p:spPr bwMode="auto">
          <a:xfrm>
            <a:off x="3348038" y="3789363"/>
            <a:ext cx="3059112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4221163"/>
            <a:ext cx="31321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3933825"/>
            <a:ext cx="246697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611188" y="0"/>
            <a:ext cx="7772400" cy="112553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П.П. Ершов. «Конёк-горбунок»</a:t>
            </a:r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70000" y="3840163"/>
            <a:ext cx="6756400" cy="17526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18435" name="Picture 2" descr="C:\Users\1\Desktop\сказочная птица\15abff9e05d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460851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932363" y="1844675"/>
            <a:ext cx="385762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chemeClr val="hlink"/>
                </a:solidFill>
                <a:latin typeface="Monotype Corsiva" pitchFamily="66" charset="0"/>
              </a:rPr>
              <a:t>ЖАР- ПТИЦА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 flipH="1" flipV="1">
            <a:off x="9105900" y="39497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ru-RU" sz="28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611188" y="188913"/>
            <a:ext cx="8532812" cy="10080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А.С. Пушкин «Сказка о царе Салтане..»</a:t>
            </a: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4294967295"/>
          </p:nvPr>
        </p:nvSpPr>
        <p:spPr>
          <a:xfrm flipH="1">
            <a:off x="9540875" y="5661025"/>
            <a:ext cx="74613" cy="762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800" smtClean="0">
              <a:solidFill>
                <a:srgbClr val="898989"/>
              </a:solidFill>
            </a:endParaRPr>
          </a:p>
        </p:txBody>
      </p:sp>
      <p:pic>
        <p:nvPicPr>
          <p:cNvPr id="19459" name="Рисунок 4" descr="http://img1.liveinternet.ru/images/attach/b/3/26/596/26596067_1212752666_saltan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51816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3748088" y="3246438"/>
            <a:ext cx="16494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hlink"/>
                </a:solidFill>
              </a:rPr>
              <a:t>ЖАР- ПТИЦА</a:t>
            </a:r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5651500" y="2420938"/>
            <a:ext cx="32400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Царевна-лебедь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0" y="0"/>
            <a:ext cx="9144000" cy="14700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cap="none" smtClean="0">
                <a:solidFill>
                  <a:schemeClr val="hlink"/>
                </a:solidFill>
                <a:effectLst/>
              </a:rPr>
              <a:t>А.С. Пушкин «Сказка о золотом петушке».</a:t>
            </a:r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70000" y="3840163"/>
            <a:ext cx="6756400" cy="175260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endParaRPr lang="ru-RU" smtClean="0">
              <a:solidFill>
                <a:srgbClr val="898989"/>
              </a:solidFill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5572125" y="1844675"/>
            <a:ext cx="35718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  <a:latin typeface="Monotype Corsiva" pitchFamily="66" charset="0"/>
              </a:rPr>
              <a:t>Золотой </a:t>
            </a:r>
          </a:p>
          <a:p>
            <a:r>
              <a:rPr lang="ru-RU" sz="5400" b="1">
                <a:solidFill>
                  <a:schemeClr val="hlink"/>
                </a:solidFill>
                <a:latin typeface="Monotype Corsiva" pitchFamily="66" charset="0"/>
              </a:rPr>
              <a:t>Петушок</a:t>
            </a:r>
          </a:p>
          <a:p>
            <a:endParaRPr lang="ru-RU" sz="6000" b="1">
              <a:solidFill>
                <a:srgbClr val="FF0000"/>
              </a:solidFill>
              <a:latin typeface="Monotype Corsiva" pitchFamily="66" charset="0"/>
            </a:endParaRPr>
          </a:p>
          <a:p>
            <a:endParaRPr lang="ru-RU" sz="6000" b="1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2"/>
          <a:srcRect l="1563" t="9445" r="2361" b="10243"/>
          <a:stretch>
            <a:fillRect/>
          </a:stretch>
        </p:blipFill>
        <p:spPr bwMode="auto">
          <a:xfrm>
            <a:off x="107950" y="1314450"/>
            <a:ext cx="511175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23850" y="115888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chemeClr val="hlink"/>
                </a:solidFill>
                <a:effectLst/>
              </a:rPr>
              <a:t>Русская народная сказка «Гуси-лебеди»</a:t>
            </a:r>
          </a:p>
        </p:txBody>
      </p:sp>
      <p:pic>
        <p:nvPicPr>
          <p:cNvPr id="21506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052513"/>
            <a:ext cx="6011863" cy="5654675"/>
          </a:xfrm>
        </p:spPr>
      </p:pic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6300788" y="2205038"/>
            <a:ext cx="27352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Гуси-лебеди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57200" y="188913"/>
            <a:ext cx="8686800" cy="83820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b="1" cap="none" smtClean="0">
                <a:solidFill>
                  <a:schemeClr val="hlink"/>
                </a:solidFill>
                <a:effectLst/>
              </a:rPr>
              <a:t>Русская народная сказка «Курочка Ряба»</a:t>
            </a:r>
          </a:p>
        </p:txBody>
      </p:sp>
      <p:pic>
        <p:nvPicPr>
          <p:cNvPr id="22530" name="Picture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209675"/>
            <a:ext cx="5616575" cy="5410200"/>
          </a:xfrm>
        </p:spPr>
      </p:pic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6199188" y="2924175"/>
            <a:ext cx="29448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5400" b="1">
                <a:solidFill>
                  <a:schemeClr val="hlink"/>
                </a:solidFill>
              </a:rPr>
              <a:t>Курочка</a:t>
            </a:r>
          </a:p>
        </p:txBody>
      </p:sp>
    </p:spTree>
  </p:cSld>
  <p:clrMapOvr>
    <a:masterClrMapping/>
  </p:clrMapOvr>
  <p:transition spd="slow"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</TotalTime>
  <Words>251</Words>
  <Application>Microsoft Office PowerPoint</Application>
  <PresentationFormat>Экран (4:3)</PresentationFormat>
  <Paragraphs>41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Franklin Gothic Medium</vt:lpstr>
      <vt:lpstr>Monotype Corsiva</vt:lpstr>
      <vt:lpstr>Wingdings 2</vt:lpstr>
      <vt:lpstr>Трек</vt:lpstr>
      <vt:lpstr>ИЗО  2 класс</vt:lpstr>
      <vt:lpstr>«Сказочные» птицы в природе.</vt:lpstr>
      <vt:lpstr>«Сказочные» птицы в природе.</vt:lpstr>
      <vt:lpstr>«Сказочные» птицы в природе.</vt:lpstr>
      <vt:lpstr>П.П. Ершов. «Конёк-горбунок»</vt:lpstr>
      <vt:lpstr>А.С. Пушкин «Сказка о царе Салтане..»</vt:lpstr>
      <vt:lpstr>А.С. Пушкин «Сказка о золотом петушке».</vt:lpstr>
      <vt:lpstr>Русская народная сказка «Гуси-лебеди»</vt:lpstr>
      <vt:lpstr>Русская народная сказка «Курочка Ряба»</vt:lpstr>
      <vt:lpstr>Сказка об Иване-царевиче, Жар-птице и Сером волке</vt:lpstr>
      <vt:lpstr>А. Милн. «Винни-Пух и все-все-все»</vt:lpstr>
      <vt:lpstr>Птица в восточных сказках  </vt:lpstr>
      <vt:lpstr>Птица в греческих мифах</vt:lpstr>
      <vt:lpstr>Я. Бжехва «Академия пана Кляксы»</vt:lpstr>
      <vt:lpstr>Приступаем к работе!</vt:lpstr>
      <vt:lpstr>1. Располагаем лист бумаги горизонтально. Правее от центра рисуем основу для будущей Жар-птицы: овал – туловище, над ним круг – голова.</vt:lpstr>
      <vt:lpstr>2. Плавными линиями соединяем круг и овал, получая шею, дорисовываем на голове клюв и глаз.</vt:lpstr>
      <vt:lpstr>3. На туловище птицы в овале рисуем ещё один овал поменьше – крыло, а на голове рисуем завитки хохолка.</vt:lpstr>
      <vt:lpstr>4. В нижней части овала рисуем лапы и три больших «пера» основу хвоста.</vt:lpstr>
      <vt:lpstr>5. Завитками украшаем хвост, хохолок и туловище Жар-птиц.</vt:lpstr>
      <vt:lpstr>6. Заканчиваем узор тела птицы кругами и волнами.</vt:lpstr>
      <vt:lpstr>7. Дорисовываем хвост и Жар-птица готова.</vt:lpstr>
      <vt:lpstr>Детский рисунок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рисуем сказочную птицу.</dc:title>
  <dc:creator>Admin</dc:creator>
  <cp:lastModifiedBy>Пользователь Windows</cp:lastModifiedBy>
  <cp:revision>12</cp:revision>
  <dcterms:created xsi:type="dcterms:W3CDTF">2012-11-06T18:47:41Z</dcterms:created>
  <dcterms:modified xsi:type="dcterms:W3CDTF">2017-12-21T06:56:37Z</dcterms:modified>
</cp:coreProperties>
</file>