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804" r:id="rId2"/>
  </p:sldMasterIdLst>
  <p:sldIdLst>
    <p:sldId id="275" r:id="rId3"/>
    <p:sldId id="276" r:id="rId4"/>
    <p:sldId id="299" r:id="rId5"/>
    <p:sldId id="298" r:id="rId6"/>
    <p:sldId id="304" r:id="rId7"/>
    <p:sldId id="305" r:id="rId8"/>
    <p:sldId id="296" r:id="rId9"/>
    <p:sldId id="267" r:id="rId10"/>
    <p:sldId id="268" r:id="rId11"/>
    <p:sldId id="269" r:id="rId12"/>
    <p:sldId id="270" r:id="rId13"/>
    <p:sldId id="271" r:id="rId14"/>
    <p:sldId id="286" r:id="rId15"/>
    <p:sldId id="293" r:id="rId16"/>
    <p:sldId id="273" r:id="rId17"/>
    <p:sldId id="302" r:id="rId18"/>
    <p:sldId id="295" r:id="rId19"/>
    <p:sldId id="29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76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0D43C57-7B12-4F4E-87BD-4390A62BD9D0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EF2AA62-EA60-4121-AE66-3BBB6178778E}">
      <dgm:prSet phldrT="[Текст]" custT="1"/>
      <dgm:spPr/>
      <dgm:t>
        <a:bodyPr/>
        <a:lstStyle/>
        <a:p>
          <a:r>
            <a: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Красивый  почерк</a:t>
          </a:r>
          <a:endParaRPr lang="ru-RU" sz="2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71551C0-176A-4EBA-85BB-9F8548223E72}" type="parTrans" cxnId="{74907F47-A899-4B85-8DF8-494648C7DB33}">
      <dgm:prSet/>
      <dgm:spPr/>
      <dgm:t>
        <a:bodyPr/>
        <a:lstStyle/>
        <a:p>
          <a:endParaRPr lang="ru-RU"/>
        </a:p>
      </dgm:t>
    </dgm:pt>
    <dgm:pt modelId="{99C1CDE4-DB3D-4F43-9258-1A8420EA678E}" type="sibTrans" cxnId="{74907F47-A899-4B85-8DF8-494648C7DB33}">
      <dgm:prSet/>
      <dgm:spPr/>
      <dgm:t>
        <a:bodyPr/>
        <a:lstStyle/>
        <a:p>
          <a:endParaRPr lang="ru-RU"/>
        </a:p>
      </dgm:t>
    </dgm:pt>
    <dgm:pt modelId="{4101619D-B72E-479C-8E6A-72654E52D648}">
      <dgm:prSet phldrT="[Текст]" custT="1"/>
      <dgm:spPr/>
      <dgm:t>
        <a:bodyPr/>
        <a:lstStyle/>
        <a:p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Ограниченность времени для индивидуальной работы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DC92B8C-09B9-4A0A-A40F-1A720670C994}" type="parTrans" cxnId="{4E282DC1-9A6F-44C2-817C-53D8B2EEC2F4}">
      <dgm:prSet/>
      <dgm:spPr/>
      <dgm:t>
        <a:bodyPr/>
        <a:lstStyle/>
        <a:p>
          <a:endParaRPr lang="ru-RU"/>
        </a:p>
      </dgm:t>
    </dgm:pt>
    <dgm:pt modelId="{CEA6D844-1993-4E67-9502-D5FD87B8F8FB}" type="sibTrans" cxnId="{4E282DC1-9A6F-44C2-817C-53D8B2EEC2F4}">
      <dgm:prSet/>
      <dgm:spPr/>
      <dgm:t>
        <a:bodyPr/>
        <a:lstStyle/>
        <a:p>
          <a:endParaRPr lang="ru-RU"/>
        </a:p>
      </dgm:t>
    </dgm:pt>
    <dgm:pt modelId="{91C0B87D-7EE1-4201-BB65-EF300CF942DF}">
      <dgm:prSet phldrT="[Текст]" custT="1"/>
      <dgm:spPr/>
      <dgm:t>
        <a:bodyPr/>
        <a:lstStyle/>
        <a:p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Занятость родителей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1FD2D7D-87CD-469A-A169-69631CED5BD1}" type="parTrans" cxnId="{4B804395-5290-441D-B572-DDAFF03C23D0}">
      <dgm:prSet/>
      <dgm:spPr/>
      <dgm:t>
        <a:bodyPr/>
        <a:lstStyle/>
        <a:p>
          <a:endParaRPr lang="ru-RU"/>
        </a:p>
      </dgm:t>
    </dgm:pt>
    <dgm:pt modelId="{54C80EB7-7925-4713-BCC7-0EF363F11AE0}" type="sibTrans" cxnId="{4B804395-5290-441D-B572-DDAFF03C23D0}">
      <dgm:prSet/>
      <dgm:spPr/>
      <dgm:t>
        <a:bodyPr/>
        <a:lstStyle/>
        <a:p>
          <a:endParaRPr lang="ru-RU"/>
        </a:p>
      </dgm:t>
    </dgm:pt>
    <dgm:pt modelId="{DA5C94A0-7558-4511-BF3E-1F1521741FD5}">
      <dgm:prSet phldrT="[Текст]" custT="1"/>
      <dgm:spPr/>
      <dgm:t>
        <a:bodyPr/>
        <a:lstStyle/>
        <a:p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Непонимание значимости данной проблемы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2D2AE09-5B20-4D3B-8746-07DA532F1543}" type="parTrans" cxnId="{9FB2C706-D511-407C-AA63-CCE62A79B7CF}">
      <dgm:prSet/>
      <dgm:spPr/>
      <dgm:t>
        <a:bodyPr/>
        <a:lstStyle/>
        <a:p>
          <a:endParaRPr lang="ru-RU"/>
        </a:p>
      </dgm:t>
    </dgm:pt>
    <dgm:pt modelId="{66A10B48-EE1D-41BB-8E92-8F0BB3359C22}" type="sibTrans" cxnId="{9FB2C706-D511-407C-AA63-CCE62A79B7CF}">
      <dgm:prSet/>
      <dgm:spPr/>
      <dgm:t>
        <a:bodyPr/>
        <a:lstStyle/>
        <a:p>
          <a:endParaRPr lang="ru-RU"/>
        </a:p>
      </dgm:t>
    </dgm:pt>
    <dgm:pt modelId="{888F88D8-1571-40E7-B979-6221C794E5A4}">
      <dgm:prSet phldrT="[Текст]" custT="1"/>
      <dgm:spPr/>
      <dgm:t>
        <a:bodyPr/>
        <a:lstStyle/>
        <a:p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Мало эффективных  методик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9CFCFE8-6C4B-48DF-AE01-47EF3AD25DC4}" type="parTrans" cxnId="{DF6B66D0-5D56-4FAD-BB82-4CFAF1743F1C}">
      <dgm:prSet/>
      <dgm:spPr/>
      <dgm:t>
        <a:bodyPr/>
        <a:lstStyle/>
        <a:p>
          <a:endParaRPr lang="ru-RU"/>
        </a:p>
      </dgm:t>
    </dgm:pt>
    <dgm:pt modelId="{F53B9B8C-DB77-4802-9D6F-E64CFC2A3EA1}" type="sibTrans" cxnId="{DF6B66D0-5D56-4FAD-BB82-4CFAF1743F1C}">
      <dgm:prSet/>
      <dgm:spPr/>
      <dgm:t>
        <a:bodyPr/>
        <a:lstStyle/>
        <a:p>
          <a:endParaRPr lang="ru-RU"/>
        </a:p>
      </dgm:t>
    </dgm:pt>
    <dgm:pt modelId="{BCF3068E-86E8-45EE-B3F0-C31C0A28DC35}" type="pres">
      <dgm:prSet presAssocID="{60D43C57-7B12-4F4E-87BD-4390A62BD9D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4DF29D6-0EE2-4C4D-A8CB-CAA095000E1D}" type="pres">
      <dgm:prSet presAssocID="{3EF2AA62-EA60-4121-AE66-3BBB6178778E}" presName="centerShape" presStyleLbl="node0" presStyleIdx="0" presStyleCnt="1" custScaleX="230154"/>
      <dgm:spPr/>
      <dgm:t>
        <a:bodyPr/>
        <a:lstStyle/>
        <a:p>
          <a:endParaRPr lang="ru-RU"/>
        </a:p>
      </dgm:t>
    </dgm:pt>
    <dgm:pt modelId="{9A931250-9537-415D-87F9-F70B9E0565A3}" type="pres">
      <dgm:prSet presAssocID="{5DC92B8C-09B9-4A0A-A40F-1A720670C994}" presName="Name9" presStyleLbl="parChTrans1D2" presStyleIdx="0" presStyleCnt="4"/>
      <dgm:spPr/>
      <dgm:t>
        <a:bodyPr/>
        <a:lstStyle/>
        <a:p>
          <a:endParaRPr lang="ru-RU"/>
        </a:p>
      </dgm:t>
    </dgm:pt>
    <dgm:pt modelId="{7EEA4820-F62A-4097-8C25-801712D0E6AE}" type="pres">
      <dgm:prSet presAssocID="{5DC92B8C-09B9-4A0A-A40F-1A720670C994}" presName="connTx" presStyleLbl="parChTrans1D2" presStyleIdx="0" presStyleCnt="4"/>
      <dgm:spPr/>
      <dgm:t>
        <a:bodyPr/>
        <a:lstStyle/>
        <a:p>
          <a:endParaRPr lang="ru-RU"/>
        </a:p>
      </dgm:t>
    </dgm:pt>
    <dgm:pt modelId="{E2FD7DA0-A144-4AAF-9477-822CAB978B08}" type="pres">
      <dgm:prSet presAssocID="{4101619D-B72E-479C-8E6A-72654E52D648}" presName="node" presStyleLbl="node1" presStyleIdx="0" presStyleCnt="4" custScaleX="4042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76EE1D-E8BC-403A-9C3D-3D3C1CEB0A28}" type="pres">
      <dgm:prSet presAssocID="{51FD2D7D-87CD-469A-A169-69631CED5BD1}" presName="Name9" presStyleLbl="parChTrans1D2" presStyleIdx="1" presStyleCnt="4"/>
      <dgm:spPr/>
      <dgm:t>
        <a:bodyPr/>
        <a:lstStyle/>
        <a:p>
          <a:endParaRPr lang="ru-RU"/>
        </a:p>
      </dgm:t>
    </dgm:pt>
    <dgm:pt modelId="{B5725773-8394-458B-A752-3A92E711D822}" type="pres">
      <dgm:prSet presAssocID="{51FD2D7D-87CD-469A-A169-69631CED5BD1}" presName="connTx" presStyleLbl="parChTrans1D2" presStyleIdx="1" presStyleCnt="4"/>
      <dgm:spPr/>
      <dgm:t>
        <a:bodyPr/>
        <a:lstStyle/>
        <a:p>
          <a:endParaRPr lang="ru-RU"/>
        </a:p>
      </dgm:t>
    </dgm:pt>
    <dgm:pt modelId="{8A22469E-FD7C-4426-8C16-112C0AE386F5}" type="pres">
      <dgm:prSet presAssocID="{91C0B87D-7EE1-4201-BB65-EF300CF942DF}" presName="node" presStyleLbl="node1" presStyleIdx="1" presStyleCnt="4" custScaleX="208179" custRadScaleRad="196299" custRadScaleInc="36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210B37-DC23-4F0C-A57B-094A95BA3445}" type="pres">
      <dgm:prSet presAssocID="{62D2AE09-5B20-4D3B-8746-07DA532F1543}" presName="Name9" presStyleLbl="parChTrans1D2" presStyleIdx="2" presStyleCnt="4"/>
      <dgm:spPr/>
      <dgm:t>
        <a:bodyPr/>
        <a:lstStyle/>
        <a:p>
          <a:endParaRPr lang="ru-RU"/>
        </a:p>
      </dgm:t>
    </dgm:pt>
    <dgm:pt modelId="{EE4790A8-7EF2-44BB-8D45-ABE5EE97DAA1}" type="pres">
      <dgm:prSet presAssocID="{62D2AE09-5B20-4D3B-8746-07DA532F1543}" presName="connTx" presStyleLbl="parChTrans1D2" presStyleIdx="2" presStyleCnt="4"/>
      <dgm:spPr/>
      <dgm:t>
        <a:bodyPr/>
        <a:lstStyle/>
        <a:p>
          <a:endParaRPr lang="ru-RU"/>
        </a:p>
      </dgm:t>
    </dgm:pt>
    <dgm:pt modelId="{DF8FDD48-98A0-4025-A5E7-3685B0222623}" type="pres">
      <dgm:prSet presAssocID="{DA5C94A0-7558-4511-BF3E-1F1521741FD5}" presName="node" presStyleLbl="node1" presStyleIdx="2" presStyleCnt="4" custScaleX="3457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DAE50-1659-4702-83CD-7F4A526DCFC8}" type="pres">
      <dgm:prSet presAssocID="{E9CFCFE8-6C4B-48DF-AE01-47EF3AD25DC4}" presName="Name9" presStyleLbl="parChTrans1D2" presStyleIdx="3" presStyleCnt="4"/>
      <dgm:spPr/>
      <dgm:t>
        <a:bodyPr/>
        <a:lstStyle/>
        <a:p>
          <a:endParaRPr lang="ru-RU"/>
        </a:p>
      </dgm:t>
    </dgm:pt>
    <dgm:pt modelId="{988C38ED-92BF-47BF-BDE8-11CB015A1D2E}" type="pres">
      <dgm:prSet presAssocID="{E9CFCFE8-6C4B-48DF-AE01-47EF3AD25DC4}" presName="connTx" presStyleLbl="parChTrans1D2" presStyleIdx="3" presStyleCnt="4"/>
      <dgm:spPr/>
      <dgm:t>
        <a:bodyPr/>
        <a:lstStyle/>
        <a:p>
          <a:endParaRPr lang="ru-RU"/>
        </a:p>
      </dgm:t>
    </dgm:pt>
    <dgm:pt modelId="{9AAE818E-400B-4F9B-A81C-BFB8515668C4}" type="pres">
      <dgm:prSet presAssocID="{888F88D8-1571-40E7-B979-6221C794E5A4}" presName="node" presStyleLbl="node1" presStyleIdx="3" presStyleCnt="4" custScaleX="209058" custRadScaleRad="186574" custRadScaleInc="21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6360A6-C326-40ED-A956-428EF4CA6802}" type="presOf" srcId="{DA5C94A0-7558-4511-BF3E-1F1521741FD5}" destId="{DF8FDD48-98A0-4025-A5E7-3685B0222623}" srcOrd="0" destOrd="0" presId="urn:microsoft.com/office/officeart/2005/8/layout/radial1"/>
    <dgm:cxn modelId="{8BE3C3DA-F80E-456A-8CD7-A1BA6F25CC41}" type="presOf" srcId="{E9CFCFE8-6C4B-48DF-AE01-47EF3AD25DC4}" destId="{F97DAE50-1659-4702-83CD-7F4A526DCFC8}" srcOrd="0" destOrd="0" presId="urn:microsoft.com/office/officeart/2005/8/layout/radial1"/>
    <dgm:cxn modelId="{4B804395-5290-441D-B572-DDAFF03C23D0}" srcId="{3EF2AA62-EA60-4121-AE66-3BBB6178778E}" destId="{91C0B87D-7EE1-4201-BB65-EF300CF942DF}" srcOrd="1" destOrd="0" parTransId="{51FD2D7D-87CD-469A-A169-69631CED5BD1}" sibTransId="{54C80EB7-7925-4713-BCC7-0EF363F11AE0}"/>
    <dgm:cxn modelId="{DC32317C-ED44-4AE4-A9E9-8103181F4913}" type="presOf" srcId="{51FD2D7D-87CD-469A-A169-69631CED5BD1}" destId="{5176EE1D-E8BC-403A-9C3D-3D3C1CEB0A28}" srcOrd="0" destOrd="0" presId="urn:microsoft.com/office/officeart/2005/8/layout/radial1"/>
    <dgm:cxn modelId="{E5B4B2C5-C6DE-41DB-8DB8-C6A0FDCF5097}" type="presOf" srcId="{51FD2D7D-87CD-469A-A169-69631CED5BD1}" destId="{B5725773-8394-458B-A752-3A92E711D822}" srcOrd="1" destOrd="0" presId="urn:microsoft.com/office/officeart/2005/8/layout/radial1"/>
    <dgm:cxn modelId="{1563F33F-0672-48E5-BB72-9C605A48413B}" type="presOf" srcId="{62D2AE09-5B20-4D3B-8746-07DA532F1543}" destId="{FF210B37-DC23-4F0C-A57B-094A95BA3445}" srcOrd="0" destOrd="0" presId="urn:microsoft.com/office/officeart/2005/8/layout/radial1"/>
    <dgm:cxn modelId="{1FBF75D3-208A-4D25-9BD3-31DC36C9051E}" type="presOf" srcId="{4101619D-B72E-479C-8E6A-72654E52D648}" destId="{E2FD7DA0-A144-4AAF-9477-822CAB978B08}" srcOrd="0" destOrd="0" presId="urn:microsoft.com/office/officeart/2005/8/layout/radial1"/>
    <dgm:cxn modelId="{57281049-1976-42BF-9D60-647320FFCF37}" type="presOf" srcId="{5DC92B8C-09B9-4A0A-A40F-1A720670C994}" destId="{7EEA4820-F62A-4097-8C25-801712D0E6AE}" srcOrd="1" destOrd="0" presId="urn:microsoft.com/office/officeart/2005/8/layout/radial1"/>
    <dgm:cxn modelId="{DF6B66D0-5D56-4FAD-BB82-4CFAF1743F1C}" srcId="{3EF2AA62-EA60-4121-AE66-3BBB6178778E}" destId="{888F88D8-1571-40E7-B979-6221C794E5A4}" srcOrd="3" destOrd="0" parTransId="{E9CFCFE8-6C4B-48DF-AE01-47EF3AD25DC4}" sibTransId="{F53B9B8C-DB77-4802-9D6F-E64CFC2A3EA1}"/>
    <dgm:cxn modelId="{74907F47-A899-4B85-8DF8-494648C7DB33}" srcId="{60D43C57-7B12-4F4E-87BD-4390A62BD9D0}" destId="{3EF2AA62-EA60-4121-AE66-3BBB6178778E}" srcOrd="0" destOrd="0" parTransId="{C71551C0-176A-4EBA-85BB-9F8548223E72}" sibTransId="{99C1CDE4-DB3D-4F43-9258-1A8420EA678E}"/>
    <dgm:cxn modelId="{6F3AF637-C17A-4B0E-B43E-B26F6AB1F756}" type="presOf" srcId="{5DC92B8C-09B9-4A0A-A40F-1A720670C994}" destId="{9A931250-9537-415D-87F9-F70B9E0565A3}" srcOrd="0" destOrd="0" presId="urn:microsoft.com/office/officeart/2005/8/layout/radial1"/>
    <dgm:cxn modelId="{4E282DC1-9A6F-44C2-817C-53D8B2EEC2F4}" srcId="{3EF2AA62-EA60-4121-AE66-3BBB6178778E}" destId="{4101619D-B72E-479C-8E6A-72654E52D648}" srcOrd="0" destOrd="0" parTransId="{5DC92B8C-09B9-4A0A-A40F-1A720670C994}" sibTransId="{CEA6D844-1993-4E67-9502-D5FD87B8F8FB}"/>
    <dgm:cxn modelId="{0A36BF39-9156-4768-B829-A66ED7E9549F}" type="presOf" srcId="{888F88D8-1571-40E7-B979-6221C794E5A4}" destId="{9AAE818E-400B-4F9B-A81C-BFB8515668C4}" srcOrd="0" destOrd="0" presId="urn:microsoft.com/office/officeart/2005/8/layout/radial1"/>
    <dgm:cxn modelId="{DAF82E64-1884-409A-9EC3-1BE8F44E7170}" type="presOf" srcId="{3EF2AA62-EA60-4121-AE66-3BBB6178778E}" destId="{54DF29D6-0EE2-4C4D-A8CB-CAA095000E1D}" srcOrd="0" destOrd="0" presId="urn:microsoft.com/office/officeart/2005/8/layout/radial1"/>
    <dgm:cxn modelId="{66097E49-85B2-40F4-AB81-D86B70861474}" type="presOf" srcId="{91C0B87D-7EE1-4201-BB65-EF300CF942DF}" destId="{8A22469E-FD7C-4426-8C16-112C0AE386F5}" srcOrd="0" destOrd="0" presId="urn:microsoft.com/office/officeart/2005/8/layout/radial1"/>
    <dgm:cxn modelId="{80DCE952-9CDE-4E45-B840-37F01B774D3F}" type="presOf" srcId="{60D43C57-7B12-4F4E-87BD-4390A62BD9D0}" destId="{BCF3068E-86E8-45EE-B3F0-C31C0A28DC35}" srcOrd="0" destOrd="0" presId="urn:microsoft.com/office/officeart/2005/8/layout/radial1"/>
    <dgm:cxn modelId="{89B1A137-85E7-4749-9FEB-3D8CB7D76C68}" type="presOf" srcId="{62D2AE09-5B20-4D3B-8746-07DA532F1543}" destId="{EE4790A8-7EF2-44BB-8D45-ABE5EE97DAA1}" srcOrd="1" destOrd="0" presId="urn:microsoft.com/office/officeart/2005/8/layout/radial1"/>
    <dgm:cxn modelId="{AAD6054D-E5FC-4E8D-972A-81E6625286B1}" type="presOf" srcId="{E9CFCFE8-6C4B-48DF-AE01-47EF3AD25DC4}" destId="{988C38ED-92BF-47BF-BDE8-11CB015A1D2E}" srcOrd="1" destOrd="0" presId="urn:microsoft.com/office/officeart/2005/8/layout/radial1"/>
    <dgm:cxn modelId="{9FB2C706-D511-407C-AA63-CCE62A79B7CF}" srcId="{3EF2AA62-EA60-4121-AE66-3BBB6178778E}" destId="{DA5C94A0-7558-4511-BF3E-1F1521741FD5}" srcOrd="2" destOrd="0" parTransId="{62D2AE09-5B20-4D3B-8746-07DA532F1543}" sibTransId="{66A10B48-EE1D-41BB-8E92-8F0BB3359C22}"/>
    <dgm:cxn modelId="{77B0AF13-C08A-4BE7-8C66-E2098480ED61}" type="presParOf" srcId="{BCF3068E-86E8-45EE-B3F0-C31C0A28DC35}" destId="{54DF29D6-0EE2-4C4D-A8CB-CAA095000E1D}" srcOrd="0" destOrd="0" presId="urn:microsoft.com/office/officeart/2005/8/layout/radial1"/>
    <dgm:cxn modelId="{D17EE6E3-2402-49DF-A25C-4AA4F9CE8246}" type="presParOf" srcId="{BCF3068E-86E8-45EE-B3F0-C31C0A28DC35}" destId="{9A931250-9537-415D-87F9-F70B9E0565A3}" srcOrd="1" destOrd="0" presId="urn:microsoft.com/office/officeart/2005/8/layout/radial1"/>
    <dgm:cxn modelId="{D55BC7A6-0C5E-4052-9098-5DA4E2F1E026}" type="presParOf" srcId="{9A931250-9537-415D-87F9-F70B9E0565A3}" destId="{7EEA4820-F62A-4097-8C25-801712D0E6AE}" srcOrd="0" destOrd="0" presId="urn:microsoft.com/office/officeart/2005/8/layout/radial1"/>
    <dgm:cxn modelId="{65376BA9-F4E1-4593-8ECB-2BAE967DDF35}" type="presParOf" srcId="{BCF3068E-86E8-45EE-B3F0-C31C0A28DC35}" destId="{E2FD7DA0-A144-4AAF-9477-822CAB978B08}" srcOrd="2" destOrd="0" presId="urn:microsoft.com/office/officeart/2005/8/layout/radial1"/>
    <dgm:cxn modelId="{833104F7-686B-44AB-98C4-B1792F8D93DE}" type="presParOf" srcId="{BCF3068E-86E8-45EE-B3F0-C31C0A28DC35}" destId="{5176EE1D-E8BC-403A-9C3D-3D3C1CEB0A28}" srcOrd="3" destOrd="0" presId="urn:microsoft.com/office/officeart/2005/8/layout/radial1"/>
    <dgm:cxn modelId="{270188A7-4777-4699-947E-1151712B6593}" type="presParOf" srcId="{5176EE1D-E8BC-403A-9C3D-3D3C1CEB0A28}" destId="{B5725773-8394-458B-A752-3A92E711D822}" srcOrd="0" destOrd="0" presId="urn:microsoft.com/office/officeart/2005/8/layout/radial1"/>
    <dgm:cxn modelId="{051D3504-BC19-4B3E-A986-8046FE9FDE57}" type="presParOf" srcId="{BCF3068E-86E8-45EE-B3F0-C31C0A28DC35}" destId="{8A22469E-FD7C-4426-8C16-112C0AE386F5}" srcOrd="4" destOrd="0" presId="urn:microsoft.com/office/officeart/2005/8/layout/radial1"/>
    <dgm:cxn modelId="{84616D93-23C9-49C2-8D49-05ED746BD778}" type="presParOf" srcId="{BCF3068E-86E8-45EE-B3F0-C31C0A28DC35}" destId="{FF210B37-DC23-4F0C-A57B-094A95BA3445}" srcOrd="5" destOrd="0" presId="urn:microsoft.com/office/officeart/2005/8/layout/radial1"/>
    <dgm:cxn modelId="{308BE133-C7D9-499E-8834-88193808770D}" type="presParOf" srcId="{FF210B37-DC23-4F0C-A57B-094A95BA3445}" destId="{EE4790A8-7EF2-44BB-8D45-ABE5EE97DAA1}" srcOrd="0" destOrd="0" presId="urn:microsoft.com/office/officeart/2005/8/layout/radial1"/>
    <dgm:cxn modelId="{66FD0EB0-4009-4CF4-B78F-2FFCF02C74D1}" type="presParOf" srcId="{BCF3068E-86E8-45EE-B3F0-C31C0A28DC35}" destId="{DF8FDD48-98A0-4025-A5E7-3685B0222623}" srcOrd="6" destOrd="0" presId="urn:microsoft.com/office/officeart/2005/8/layout/radial1"/>
    <dgm:cxn modelId="{86BEABB5-845B-43AF-AAFC-0DD42B13FC2E}" type="presParOf" srcId="{BCF3068E-86E8-45EE-B3F0-C31C0A28DC35}" destId="{F97DAE50-1659-4702-83CD-7F4A526DCFC8}" srcOrd="7" destOrd="0" presId="urn:microsoft.com/office/officeart/2005/8/layout/radial1"/>
    <dgm:cxn modelId="{B913EE34-FA31-4461-9E8B-436074D57367}" type="presParOf" srcId="{F97DAE50-1659-4702-83CD-7F4A526DCFC8}" destId="{988C38ED-92BF-47BF-BDE8-11CB015A1D2E}" srcOrd="0" destOrd="0" presId="urn:microsoft.com/office/officeart/2005/8/layout/radial1"/>
    <dgm:cxn modelId="{156C8869-F94C-4B5A-987F-AAA08BA1193E}" type="presParOf" srcId="{BCF3068E-86E8-45EE-B3F0-C31C0A28DC35}" destId="{9AAE818E-400B-4F9B-A81C-BFB8515668C4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DF29D6-0EE2-4C4D-A8CB-CAA095000E1D}">
      <dsp:nvSpPr>
        <dsp:cNvPr id="0" name=""/>
        <dsp:cNvSpPr/>
      </dsp:nvSpPr>
      <dsp:spPr>
        <a:xfrm>
          <a:off x="2912617" y="1640128"/>
          <a:ext cx="2867040" cy="12457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Красивый  почерк</a:t>
          </a:r>
          <a:endParaRPr lang="ru-RU" sz="2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332485" y="1822557"/>
        <a:ext cx="2027304" cy="880847"/>
      </dsp:txXfrm>
    </dsp:sp>
    <dsp:sp modelId="{9A931250-9537-415D-87F9-F70B9E0565A3}">
      <dsp:nvSpPr>
        <dsp:cNvPr id="0" name=""/>
        <dsp:cNvSpPr/>
      </dsp:nvSpPr>
      <dsp:spPr>
        <a:xfrm rot="16200000">
          <a:off x="4158139" y="1439224"/>
          <a:ext cx="375994" cy="25812"/>
        </a:xfrm>
        <a:custGeom>
          <a:avLst/>
          <a:gdLst/>
          <a:ahLst/>
          <a:cxnLst/>
          <a:rect l="0" t="0" r="0" b="0"/>
          <a:pathLst>
            <a:path>
              <a:moveTo>
                <a:pt x="0" y="12906"/>
              </a:moveTo>
              <a:lnTo>
                <a:pt x="375994" y="1290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336737" y="1442730"/>
        <a:ext cx="18799" cy="18799"/>
      </dsp:txXfrm>
    </dsp:sp>
    <dsp:sp modelId="{E2FD7DA0-A144-4AAF-9477-822CAB978B08}">
      <dsp:nvSpPr>
        <dsp:cNvPr id="0" name=""/>
        <dsp:cNvSpPr/>
      </dsp:nvSpPr>
      <dsp:spPr>
        <a:xfrm>
          <a:off x="1828348" y="18428"/>
          <a:ext cx="5035577" cy="12457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Ограниченность времени для индивидуальной работы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565791" y="200857"/>
        <a:ext cx="3560691" cy="880847"/>
      </dsp:txXfrm>
    </dsp:sp>
    <dsp:sp modelId="{5176EE1D-E8BC-403A-9C3D-3D3C1CEB0A28}">
      <dsp:nvSpPr>
        <dsp:cNvPr id="0" name=""/>
        <dsp:cNvSpPr/>
      </dsp:nvSpPr>
      <dsp:spPr>
        <a:xfrm rot="103694">
          <a:off x="5776140" y="2298048"/>
          <a:ext cx="319985" cy="25812"/>
        </a:xfrm>
        <a:custGeom>
          <a:avLst/>
          <a:gdLst/>
          <a:ahLst/>
          <a:cxnLst/>
          <a:rect l="0" t="0" r="0" b="0"/>
          <a:pathLst>
            <a:path>
              <a:moveTo>
                <a:pt x="0" y="12906"/>
              </a:moveTo>
              <a:lnTo>
                <a:pt x="319985" y="1290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928133" y="2302955"/>
        <a:ext cx="15999" cy="15999"/>
      </dsp:txXfrm>
    </dsp:sp>
    <dsp:sp modelId="{8A22469E-FD7C-4426-8C16-112C0AE386F5}">
      <dsp:nvSpPr>
        <dsp:cNvPr id="0" name=""/>
        <dsp:cNvSpPr/>
      </dsp:nvSpPr>
      <dsp:spPr>
        <a:xfrm>
          <a:off x="6093503" y="1731973"/>
          <a:ext cx="2593296" cy="12457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Занятость родителей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473282" y="1914402"/>
        <a:ext cx="1833738" cy="880847"/>
      </dsp:txXfrm>
    </dsp:sp>
    <dsp:sp modelId="{FF210B37-DC23-4F0C-A57B-094A95BA3445}">
      <dsp:nvSpPr>
        <dsp:cNvPr id="0" name=""/>
        <dsp:cNvSpPr/>
      </dsp:nvSpPr>
      <dsp:spPr>
        <a:xfrm rot="5400000">
          <a:off x="4158139" y="3060924"/>
          <a:ext cx="375994" cy="25812"/>
        </a:xfrm>
        <a:custGeom>
          <a:avLst/>
          <a:gdLst/>
          <a:ahLst/>
          <a:cxnLst/>
          <a:rect l="0" t="0" r="0" b="0"/>
          <a:pathLst>
            <a:path>
              <a:moveTo>
                <a:pt x="0" y="12906"/>
              </a:moveTo>
              <a:lnTo>
                <a:pt x="375994" y="1290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336737" y="3064431"/>
        <a:ext cx="18799" cy="18799"/>
      </dsp:txXfrm>
    </dsp:sp>
    <dsp:sp modelId="{DF8FDD48-98A0-4025-A5E7-3685B0222623}">
      <dsp:nvSpPr>
        <dsp:cNvPr id="0" name=""/>
        <dsp:cNvSpPr/>
      </dsp:nvSpPr>
      <dsp:spPr>
        <a:xfrm>
          <a:off x="2192780" y="3261828"/>
          <a:ext cx="4306714" cy="12457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Непонимание значимости данной проблемы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823484" y="3444257"/>
        <a:ext cx="3045306" cy="880847"/>
      </dsp:txXfrm>
    </dsp:sp>
    <dsp:sp modelId="{F97DAE50-1659-4702-83CD-7F4A526DCFC8}">
      <dsp:nvSpPr>
        <dsp:cNvPr id="0" name=""/>
        <dsp:cNvSpPr/>
      </dsp:nvSpPr>
      <dsp:spPr>
        <a:xfrm rot="10857996">
          <a:off x="2622190" y="2223447"/>
          <a:ext cx="291527" cy="25812"/>
        </a:xfrm>
        <a:custGeom>
          <a:avLst/>
          <a:gdLst/>
          <a:ahLst/>
          <a:cxnLst/>
          <a:rect l="0" t="0" r="0" b="0"/>
          <a:pathLst>
            <a:path>
              <a:moveTo>
                <a:pt x="0" y="12906"/>
              </a:moveTo>
              <a:lnTo>
                <a:pt x="291527" y="1290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760665" y="2229065"/>
        <a:ext cx="14576" cy="14576"/>
      </dsp:txXfrm>
    </dsp:sp>
    <dsp:sp modelId="{9AAE818E-400B-4F9B-A81C-BFB8515668C4}">
      <dsp:nvSpPr>
        <dsp:cNvPr id="0" name=""/>
        <dsp:cNvSpPr/>
      </dsp:nvSpPr>
      <dsp:spPr>
        <a:xfrm>
          <a:off x="18773" y="1589086"/>
          <a:ext cx="2604246" cy="12457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Мало эффективных  методик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00156" y="1771515"/>
        <a:ext cx="1841480" cy="8808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09.04.2026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7958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09.04.2026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9050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09.04.2026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201124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09.04.2026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0761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09.04.2026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97320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09.04.2026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2886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09.04.2026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4697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09.04.2026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8436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09.04.2026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648138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09.04.2026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35335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09.04.2026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106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09.04.2026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09.04.2026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020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628800"/>
            <a:ext cx="8458200" cy="12223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300" b="1" dirty="0" smtClean="0">
                <a:solidFill>
                  <a:schemeClr val="tx1"/>
                </a:solidFill>
              </a:rPr>
              <a:t>Каллиграфический практикум. Формирование грамотного письма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3645024"/>
            <a:ext cx="8458200" cy="914400"/>
          </a:xfrm>
        </p:spPr>
        <p:txBody>
          <a:bodyPr/>
          <a:lstStyle/>
          <a:p>
            <a:endParaRPr lang="ru-RU" b="1" dirty="0" smtClean="0"/>
          </a:p>
          <a:p>
            <a:endParaRPr lang="ru-RU" b="1"/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12891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</a:rPr>
              <a:t>Проблема красивого, разборчивого почерка</a:t>
            </a:r>
            <a:endParaRPr lang="ru-RU" b="1" i="1" dirty="0">
              <a:solidFill>
                <a:schemeClr val="tx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4496097"/>
              </p:ext>
            </p:extLst>
          </p:nvPr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56839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764704"/>
            <a:ext cx="8686800" cy="838200"/>
          </a:xfrm>
        </p:spPr>
        <p:txBody>
          <a:bodyPr>
            <a:normAutofit fontScale="90000"/>
          </a:bodyPr>
          <a:lstStyle/>
          <a:p>
            <a:pPr lvl="0" algn="just">
              <a:spcBef>
                <a:spcPts val="0"/>
              </a:spcBef>
            </a:pPr>
            <a:r>
              <a:rPr lang="ru-RU" sz="2400" i="1" cap="none" dirty="0">
                <a:solidFill>
                  <a:schemeClr val="tx1"/>
                </a:solidFill>
                <a:effectLst/>
                <a:ea typeface="+mn-ea"/>
                <a:cs typeface="+mn-cs"/>
              </a:rPr>
              <a:t>Каракули и небрежный почерк в тетрадях чаще всего не от нежелания постараться, не от невнимательности и лени, а </a:t>
            </a:r>
            <a:r>
              <a:rPr lang="ru-RU" sz="2400" i="1" u="sng" cap="none" dirty="0">
                <a:solidFill>
                  <a:schemeClr val="tx1"/>
                </a:solidFill>
                <a:effectLst/>
                <a:ea typeface="+mn-ea"/>
                <a:cs typeface="+mn-cs"/>
              </a:rPr>
              <a:t>от несоответствия наших требований и возможностей ребёнка</a:t>
            </a:r>
            <a:r>
              <a:rPr lang="ru-RU" sz="2400" u="sng" cap="none" dirty="0">
                <a:solidFill>
                  <a:schemeClr val="tx1"/>
                </a:solidFill>
                <a:effectLst/>
                <a:ea typeface="+mn-ea"/>
                <a:cs typeface="+mn-cs"/>
              </a:rPr>
              <a:t>.</a:t>
            </a:r>
            <a:r>
              <a:rPr lang="ru-RU" sz="2400" u="sng" cap="none" dirty="0">
                <a:solidFill>
                  <a:prstClr val="black"/>
                </a:solidFill>
                <a:effectLst/>
                <a:latin typeface="Candara" pitchFamily="34" charset="0"/>
                <a:ea typeface="+mn-ea"/>
                <a:cs typeface="+mn-cs"/>
              </a:rPr>
              <a:t/>
            </a:r>
            <a:br>
              <a:rPr lang="ru-RU" sz="2400" u="sng" cap="none" dirty="0">
                <a:solidFill>
                  <a:prstClr val="black"/>
                </a:solidFill>
                <a:effectLst/>
                <a:latin typeface="Candara" pitchFamily="34" charset="0"/>
                <a:ea typeface="+mn-ea"/>
                <a:cs typeface="+mn-cs"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246" y="3068960"/>
            <a:ext cx="4408918" cy="31683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661342"/>
            <a:ext cx="4345732" cy="398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4479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764704"/>
            <a:ext cx="81369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Каллиграфия</a:t>
            </a:r>
            <a:r>
              <a:rPr lang="ru-RU" sz="3200" b="1" dirty="0" smtClean="0"/>
              <a:t> - это искусство чёткого и красивого письма </a:t>
            </a:r>
          </a:p>
          <a:p>
            <a:pPr algn="ctr"/>
            <a:r>
              <a:rPr lang="ru-RU" sz="3200" b="1" dirty="0" smtClean="0"/>
              <a:t>( словарь Ожегова С. И.)</a:t>
            </a:r>
            <a:endParaRPr lang="ru-RU" sz="3200" dirty="0"/>
          </a:p>
          <a:p>
            <a:r>
              <a:rPr lang="ru-RU" sz="3200" dirty="0"/>
              <a:t> </a:t>
            </a:r>
          </a:p>
        </p:txBody>
      </p:sp>
      <p:pic>
        <p:nvPicPr>
          <p:cNvPr id="3" name="Рисунок 2" descr="http://mirfactov.com/wp-content/uploads/Bez-imeni-1u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996952"/>
            <a:ext cx="5905500" cy="29527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cxnSp>
        <p:nvCxnSpPr>
          <p:cNvPr id="5" name="Прямая соединительная линия 4"/>
          <p:cNvCxnSpPr/>
          <p:nvPr/>
        </p:nvCxnSpPr>
        <p:spPr>
          <a:xfrm flipV="1">
            <a:off x="2272656" y="603075"/>
            <a:ext cx="162018" cy="2398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71793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45940" y="274290"/>
            <a:ext cx="56521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dirty="0">
                <a:solidFill>
                  <a:srgbClr val="FF0000"/>
                </a:solidFill>
                <a:latin typeface="+mj-lt"/>
              </a:rPr>
              <a:t>Правила красивого письма</a:t>
            </a:r>
            <a:endParaRPr lang="ru-RU" sz="3600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1824" y="836712"/>
            <a:ext cx="4432176" cy="594411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3528" y="1300390"/>
            <a:ext cx="4572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2800" b="1" i="1" dirty="0">
                <a:solidFill>
                  <a:prstClr val="black"/>
                </a:solidFill>
                <a:latin typeface="Calibri"/>
              </a:rPr>
              <a:t>Правильная поза при письме:</a:t>
            </a:r>
            <a:endParaRPr lang="ru-RU" sz="2800" i="1" dirty="0">
              <a:solidFill>
                <a:prstClr val="black"/>
              </a:solidFill>
              <a:latin typeface="Calibri"/>
            </a:endParaRPr>
          </a:p>
          <a:p>
            <a:pPr lvl="0"/>
            <a:r>
              <a:rPr lang="ru-RU" sz="2400" b="1" dirty="0">
                <a:solidFill>
                  <a:prstClr val="black"/>
                </a:solidFill>
                <a:latin typeface="Calibri"/>
              </a:rPr>
              <a:t>- сидеть прямо;</a:t>
            </a:r>
            <a:endParaRPr lang="ru-RU" sz="2400" dirty="0">
              <a:solidFill>
                <a:prstClr val="black"/>
              </a:solidFill>
              <a:latin typeface="Calibri"/>
            </a:endParaRPr>
          </a:p>
          <a:p>
            <a:pPr lvl="0"/>
            <a:r>
              <a:rPr lang="ru-RU" sz="2400" b="1" dirty="0">
                <a:solidFill>
                  <a:prstClr val="black"/>
                </a:solidFill>
                <a:latin typeface="Calibri"/>
              </a:rPr>
              <a:t>- опираться спиной на спинку стула;</a:t>
            </a:r>
            <a:endParaRPr lang="ru-RU" sz="2400" dirty="0">
              <a:solidFill>
                <a:prstClr val="black"/>
              </a:solidFill>
              <a:latin typeface="Calibri"/>
            </a:endParaRPr>
          </a:p>
          <a:p>
            <a:pPr lvl="0"/>
            <a:r>
              <a:rPr lang="ru-RU" sz="2400" b="1" dirty="0">
                <a:solidFill>
                  <a:prstClr val="black"/>
                </a:solidFill>
                <a:latin typeface="Calibri"/>
              </a:rPr>
              <a:t>- не опираться грудью на стол;</a:t>
            </a:r>
            <a:endParaRPr lang="ru-RU" sz="2400" dirty="0">
              <a:solidFill>
                <a:prstClr val="black"/>
              </a:solidFill>
              <a:latin typeface="Calibri"/>
            </a:endParaRPr>
          </a:p>
          <a:p>
            <a:pPr lvl="0"/>
            <a:r>
              <a:rPr lang="ru-RU" sz="2400" b="1" dirty="0">
                <a:solidFill>
                  <a:prstClr val="black"/>
                </a:solidFill>
                <a:latin typeface="Calibri"/>
              </a:rPr>
              <a:t>- ноги держать прямо, стопы на полу или подставке;</a:t>
            </a:r>
            <a:endParaRPr lang="ru-RU" sz="2400" dirty="0">
              <a:solidFill>
                <a:prstClr val="black"/>
              </a:solidFill>
              <a:latin typeface="Calibri"/>
            </a:endParaRPr>
          </a:p>
          <a:p>
            <a:pPr lvl="0"/>
            <a:r>
              <a:rPr lang="ru-RU" sz="2400" b="1" dirty="0">
                <a:solidFill>
                  <a:prstClr val="black"/>
                </a:solidFill>
                <a:latin typeface="Calibri"/>
              </a:rPr>
              <a:t>- туловище, голову, плечи держать ровно;</a:t>
            </a:r>
            <a:endParaRPr lang="ru-RU" sz="2400" dirty="0">
              <a:solidFill>
                <a:prstClr val="black"/>
              </a:solidFill>
              <a:latin typeface="Calibri"/>
            </a:endParaRPr>
          </a:p>
          <a:p>
            <a:pPr lvl="0"/>
            <a:r>
              <a:rPr lang="ru-RU" sz="2400" b="1" dirty="0">
                <a:solidFill>
                  <a:prstClr val="black"/>
                </a:solidFill>
                <a:latin typeface="Calibri"/>
              </a:rPr>
              <a:t>- обе руки на столе, опираются о край стола, локти выступают за край стола </a:t>
            </a:r>
            <a:endParaRPr lang="ru-RU" sz="24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800282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836712"/>
            <a:ext cx="3603048" cy="53161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3928" y="836712"/>
            <a:ext cx="5047926" cy="53161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293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332656"/>
            <a:ext cx="8686800" cy="5747469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ru-RU" sz="3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Опыт показывает, что значительная часть детей, поступающих в первый класс, не подготовлена к письму, а это уже с первых дней учения создает комплекс трудностей</a:t>
            </a:r>
            <a:r>
              <a:rPr lang="ru-RU" sz="3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algn="ctr">
              <a:buNone/>
            </a:pP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Wingdings" pitchFamily="2" charset="2"/>
              <a:buChar char="Ø"/>
            </a:pP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умеют правильно сидеть;</a:t>
            </a:r>
          </a:p>
          <a:p>
            <a:pPr marL="0" indent="0">
              <a:buFont typeface="Wingdings" pitchFamily="2" charset="2"/>
              <a:buChar char="Ø"/>
            </a:pPr>
            <a:r>
              <a:rPr lang="ru-RU" sz="4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неправильно держат ручку и карандаш; </a:t>
            </a:r>
          </a:p>
          <a:p>
            <a:pPr marL="0" indent="0">
              <a:buFont typeface="Wingdings" pitchFamily="2" charset="2"/>
              <a:buChar char="Ø"/>
            </a:pPr>
            <a:r>
              <a:rPr lang="ru-RU" sz="4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не знают, как расположить бумагу, тетрадь;</a:t>
            </a:r>
          </a:p>
          <a:p>
            <a:pPr marL="0" indent="0">
              <a:buFont typeface="Wingdings" pitchFamily="2" charset="2"/>
              <a:buChar char="Ø"/>
            </a:pPr>
            <a:r>
              <a:rPr lang="ru-RU" sz="4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пространственного </a:t>
            </a:r>
            <a:r>
              <a:rPr lang="ru-RU" sz="4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восприятия;</a:t>
            </a:r>
          </a:p>
          <a:p>
            <a:pPr marL="0" indent="0" algn="ctr">
              <a:buFont typeface="Wingdings" pitchFamily="2" charset="2"/>
              <a:buChar char="Ø"/>
            </a:pPr>
            <a:endParaRPr lang="ru-RU" sz="4500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Wingdings" pitchFamily="2" charset="2"/>
              <a:buChar char="Ø"/>
            </a:pPr>
            <a:r>
              <a:rPr lang="ru-RU" sz="4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штриховке ;</a:t>
            </a:r>
          </a:p>
          <a:p>
            <a:pPr marL="0" indent="0">
              <a:buFont typeface="Wingdings" pitchFamily="2" charset="2"/>
              <a:buChar char="Ø"/>
            </a:pPr>
            <a:r>
              <a:rPr lang="ru-RU" sz="4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выполнения  графических заданий; </a:t>
            </a:r>
          </a:p>
          <a:p>
            <a:pPr marL="0" indent="0">
              <a:buFont typeface="Wingdings" pitchFamily="2" charset="2"/>
              <a:buChar char="Ø"/>
            </a:pPr>
            <a:r>
              <a:rPr lang="ru-RU" sz="4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несовершенна координация движений руки;</a:t>
            </a:r>
          </a:p>
          <a:p>
            <a:pPr marL="0" indent="0">
              <a:buFont typeface="Wingdings" pitchFamily="2" charset="2"/>
              <a:buChar char="Ø"/>
            </a:pPr>
            <a:r>
              <a:rPr lang="ru-RU" sz="4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низок </a:t>
            </a:r>
            <a:r>
              <a:rPr lang="ru-RU" sz="4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уровень зрительно-моторных координации;</a:t>
            </a:r>
          </a:p>
          <a:p>
            <a:pPr marL="0" indent="0">
              <a:buFont typeface="Wingdings" pitchFamily="2" charset="2"/>
              <a:buChar char="Ø"/>
            </a:pPr>
            <a:r>
              <a:rPr lang="ru-RU" sz="4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зрительной </a:t>
            </a:r>
            <a:r>
              <a:rPr lang="ru-RU" sz="4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памяти.</a:t>
            </a:r>
            <a:endParaRPr lang="ru-RU" sz="45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725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Упражнения в штриховке и  рисовании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03900" y="1354057"/>
            <a:ext cx="3714776" cy="5318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0380" y="1340768"/>
            <a:ext cx="4143404" cy="5282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341803_html_m3f7c13f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500042"/>
            <a:ext cx="3214710" cy="3375035"/>
          </a:xfrm>
        </p:spPr>
      </p:pic>
      <p:pic>
        <p:nvPicPr>
          <p:cNvPr id="1026" name="Picture 2" descr="C:\Users\User-1040132\Downloads\252590273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42852"/>
            <a:ext cx="3788322" cy="3643338"/>
          </a:xfrm>
          <a:prstGeom prst="rect">
            <a:avLst/>
          </a:prstGeom>
          <a:noFill/>
        </p:spPr>
      </p:pic>
      <p:pic>
        <p:nvPicPr>
          <p:cNvPr id="1027" name="Picture 3" descr="C:\Users\User-1040132\Downloads\44319805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4000504"/>
            <a:ext cx="3500462" cy="2643206"/>
          </a:xfrm>
          <a:prstGeom prst="rect">
            <a:avLst/>
          </a:prstGeom>
          <a:noFill/>
        </p:spPr>
      </p:pic>
      <p:pic>
        <p:nvPicPr>
          <p:cNvPr id="1028" name="Picture 4" descr="C:\Users\User-1040132\Downloads\hello_html_m3acd08c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2" y="3929066"/>
            <a:ext cx="3958788" cy="26487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выполнения  графических задан</a:t>
            </a:r>
            <a:r>
              <a:rPr lang="ru-RU" i="1" dirty="0" smtClean="0">
                <a:latin typeface="Candara" pitchFamily="34" charset="0"/>
              </a:rPr>
              <a:t>ий</a:t>
            </a:r>
            <a:endParaRPr lang="ru-RU" dirty="0"/>
          </a:p>
        </p:txBody>
      </p:sp>
      <p:pic>
        <p:nvPicPr>
          <p:cNvPr id="1026" name="Picture 2" descr="C:\Users\User-1040132\Downloads\0023-015-Graficheskij-diktant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214422"/>
            <a:ext cx="4857784" cy="50006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Users\User-1040132\Downloads\Graficheskie-diktanty-dlja-doshkolnikov-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0"/>
            <a:ext cx="8339326" cy="3429000"/>
          </a:xfrm>
          <a:prstGeom prst="rect">
            <a:avLst/>
          </a:prstGeom>
          <a:noFill/>
        </p:spPr>
      </p:pic>
      <p:pic>
        <p:nvPicPr>
          <p:cNvPr id="3074" name="Picture 2" descr="C:\Users\User-1040132\Downloads\P101073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071810"/>
            <a:ext cx="8358246" cy="3609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-1040132\Downloads\Klyuchik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92858" y="482926"/>
            <a:ext cx="4603445" cy="3575890"/>
          </a:xfrm>
          <a:prstGeom prst="rect">
            <a:avLst/>
          </a:prstGeom>
          <a:noFill/>
        </p:spPr>
      </p:pic>
      <p:pic>
        <p:nvPicPr>
          <p:cNvPr id="5122" name="Picture 2" descr="F:\Лена\05.-graficheskij-diktant-dlya-1-klass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988840"/>
            <a:ext cx="3570732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ctr">
              <a:spcBef>
                <a:spcPts val="0"/>
              </a:spcBef>
            </a:pPr>
            <a:r>
              <a:rPr lang="ru-RU" b="1" cap="none" dirty="0">
                <a:solidFill>
                  <a:srgbClr val="008000"/>
                </a:solidFill>
                <a:effectLst/>
                <a:ea typeface="+mn-ea"/>
                <a:cs typeface="+mn-cs"/>
              </a:rPr>
              <a:t>Учимся писать цифру</a:t>
            </a:r>
            <a:br>
              <a:rPr lang="ru-RU" b="1" cap="none" dirty="0">
                <a:solidFill>
                  <a:srgbClr val="008000"/>
                </a:solidFill>
                <a:effectLst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User\Desktop\41c438bc91b2484b376f993aeec5215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3" y="1335195"/>
            <a:ext cx="4032449" cy="5329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5201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User\Desktop\konspiekt-uroka-v-1-klassie-po-russkomu-iazyku-korotkaia-liniia-s-zakrughlieniiem-vvierkhu_8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584"/>
            <a:ext cx="9144000" cy="5872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9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5" name="Picture 3" descr="F:\Лена\элементы букв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004" y="0"/>
            <a:ext cx="49879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5712" y="457200"/>
            <a:ext cx="4312619" cy="62121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457200"/>
            <a:ext cx="4392488" cy="611577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03648" y="2348880"/>
            <a:ext cx="19559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i="1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Фомина Алина</a:t>
            </a:r>
            <a:endParaRPr lang="ru-RU" sz="3600" b="1" i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34791" y="2597235"/>
            <a:ext cx="3970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b="1" i="1" dirty="0">
                <a:solidFill>
                  <a:srgbClr val="FF0000"/>
                </a:solidFill>
                <a:latin typeface="Calibri Light" panose="020F0302020204030204"/>
              </a:rPr>
              <a:t>1</a:t>
            </a:r>
            <a:endParaRPr lang="ru-RU" sz="1200" b="1" i="1" dirty="0">
              <a:solidFill>
                <a:srgbClr val="FF0000"/>
              </a:solidFill>
              <a:latin typeface="Calibri" panose="020F0502020204030204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608" y="3864025"/>
            <a:ext cx="2944623" cy="259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0545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548680"/>
            <a:ext cx="8686800" cy="5531445"/>
          </a:xfrm>
        </p:spPr>
        <p:txBody>
          <a:bodyPr/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Можно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 помочь детям избежать серьезных трудностей при обучении письму?</a:t>
            </a:r>
          </a:p>
          <a:p>
            <a:pPr marL="0" indent="0" algn="ctr">
              <a:buNone/>
            </a:pPr>
            <a:endParaRPr lang="ru-RU" u="sng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Безусловно</a:t>
            </a:r>
            <a:r>
              <a:rPr lang="ru-RU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да. </a:t>
            </a:r>
          </a:p>
          <a:p>
            <a:pPr marL="0" indent="0" algn="ctr">
              <a:buNone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 следует понимать, что это во многом зависит от уровня, функционального развития ребёнка, связано с его речевым развитием и состоянием здоровья. 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i="1" dirty="0">
                <a:solidFill>
                  <a:schemeClr val="tx1"/>
                </a:solidFill>
                <a:latin typeface="Candara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ru-RU" sz="2400" i="1" dirty="0">
              <a:solidFill>
                <a:schemeClr val="tx1"/>
              </a:solidFill>
              <a:latin typeface="Candara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6279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4000" b="1" i="1" dirty="0">
                <a:solidFill>
                  <a:schemeClr val="tx1"/>
                </a:solidFill>
              </a:rPr>
              <a:t>«Быть готовым к школе – не значит уметь читать, писать и считать. Быть готовым к школе – значит быть готовым всему этому научиться» </a:t>
            </a:r>
            <a:endParaRPr lang="ru-RU" sz="4000" b="1" i="1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ru-RU" sz="4000" b="1" i="1" dirty="0" smtClean="0">
                <a:solidFill>
                  <a:schemeClr val="tx1"/>
                </a:solidFill>
              </a:rPr>
              <a:t>(</a:t>
            </a:r>
            <a:r>
              <a:rPr lang="ru-RU" sz="4000" b="1" i="1" dirty="0" err="1">
                <a:solidFill>
                  <a:schemeClr val="tx1"/>
                </a:solidFill>
              </a:rPr>
              <a:t>Венгер</a:t>
            </a:r>
            <a:r>
              <a:rPr lang="ru-RU" sz="4000" b="1" i="1" dirty="0">
                <a:solidFill>
                  <a:schemeClr val="tx1"/>
                </a:solidFill>
              </a:rPr>
              <a:t> Л.А.).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119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398</TotalTime>
  <Words>299</Words>
  <Application>Microsoft Office PowerPoint</Application>
  <PresentationFormat>Экран (4:3)</PresentationFormat>
  <Paragraphs>45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9" baseType="lpstr">
      <vt:lpstr>Arial</vt:lpstr>
      <vt:lpstr>Book Antiqua</vt:lpstr>
      <vt:lpstr>Calibri</vt:lpstr>
      <vt:lpstr>Calibri Light</vt:lpstr>
      <vt:lpstr>Candara</vt:lpstr>
      <vt:lpstr>Monotype Corsiva</vt:lpstr>
      <vt:lpstr>Times New Roman</vt:lpstr>
      <vt:lpstr>Wingdings</vt:lpstr>
      <vt:lpstr>Wingdings 2</vt:lpstr>
      <vt:lpstr>Трек</vt:lpstr>
      <vt:lpstr>1_Трек</vt:lpstr>
      <vt:lpstr>Каллиграфический практикум. Формирование грамотного письма.</vt:lpstr>
      <vt:lpstr>Проблема красивого, разборчивого почерка</vt:lpstr>
      <vt:lpstr>Каракули и небрежный почерк в тетрадях чаще всего не от нежелания постараться, не от невнимательности и лени, а от несоответствия наших требований и возможностей ребёнка. </vt:lpstr>
      <vt:lpstr>Презентация PowerPoint</vt:lpstr>
      <vt:lpstr>Презентация PowerPoint</vt:lpstr>
      <vt:lpstr>Презентация PowerPoint</vt:lpstr>
      <vt:lpstr>Презентация PowerPoint</vt:lpstr>
      <vt:lpstr>Упражнения в штриховке и  рисовании</vt:lpstr>
      <vt:lpstr>Презентация PowerPoint</vt:lpstr>
      <vt:lpstr>выполнения  графических заданий</vt:lpstr>
      <vt:lpstr>Презентация PowerPoint</vt:lpstr>
      <vt:lpstr>Презентация PowerPoint</vt:lpstr>
      <vt:lpstr>Учимся писать цифру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User-1040132</dc:creator>
  <cp:lastModifiedBy>123</cp:lastModifiedBy>
  <cp:revision>40</cp:revision>
  <dcterms:created xsi:type="dcterms:W3CDTF">2018-04-03T05:34:30Z</dcterms:created>
  <dcterms:modified xsi:type="dcterms:W3CDTF">2026-04-09T05:05:44Z</dcterms:modified>
</cp:coreProperties>
</file>