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70" r:id="rId2"/>
    <p:sldId id="318" r:id="rId3"/>
    <p:sldId id="316" r:id="rId4"/>
    <p:sldId id="281" r:id="rId5"/>
    <p:sldId id="287" r:id="rId6"/>
    <p:sldId id="289" r:id="rId7"/>
    <p:sldId id="319" r:id="rId8"/>
    <p:sldId id="293" r:id="rId9"/>
    <p:sldId id="320" r:id="rId10"/>
    <p:sldId id="290" r:id="rId11"/>
    <p:sldId id="332" r:id="rId12"/>
    <p:sldId id="310" r:id="rId13"/>
    <p:sldId id="282" r:id="rId14"/>
    <p:sldId id="283" r:id="rId15"/>
    <p:sldId id="301" r:id="rId16"/>
    <p:sldId id="309" r:id="rId17"/>
    <p:sldId id="306" r:id="rId18"/>
    <p:sldId id="297" r:id="rId19"/>
    <p:sldId id="307" r:id="rId20"/>
    <p:sldId id="321" r:id="rId21"/>
    <p:sldId id="322" r:id="rId22"/>
    <p:sldId id="324" r:id="rId23"/>
    <p:sldId id="325" r:id="rId24"/>
    <p:sldId id="302" r:id="rId25"/>
    <p:sldId id="336" r:id="rId26"/>
    <p:sldId id="326" r:id="rId27"/>
    <p:sldId id="295" r:id="rId28"/>
    <p:sldId id="298" r:id="rId29"/>
    <p:sldId id="315" r:id="rId30"/>
    <p:sldId id="299" r:id="rId31"/>
    <p:sldId id="330" r:id="rId32"/>
    <p:sldId id="328" r:id="rId33"/>
    <p:sldId id="292" r:id="rId34"/>
    <p:sldId id="337" r:id="rId35"/>
    <p:sldId id="338" r:id="rId36"/>
    <p:sldId id="335" r:id="rId37"/>
    <p:sldId id="327" r:id="rId38"/>
    <p:sldId id="311" r:id="rId3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990099"/>
    <a:srgbClr val="800080"/>
    <a:srgbClr val="CC0066"/>
    <a:srgbClr val="9966FF"/>
    <a:srgbClr val="CC00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1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266212817147857"/>
          <c:y val="5.2688904016338051E-2"/>
          <c:w val="0.67219898293963265"/>
          <c:h val="0.639715484849621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2000"/>
                    <a:satMod val="170000"/>
                  </a:schemeClr>
                </a:gs>
                <a:gs pos="15000">
                  <a:schemeClr val="accent4">
                    <a:tint val="92000"/>
                    <a:shade val="99000"/>
                    <a:satMod val="170000"/>
                  </a:schemeClr>
                </a:gs>
                <a:gs pos="62000">
                  <a:schemeClr val="accent4">
                    <a:tint val="96000"/>
                    <a:shade val="80000"/>
                    <a:satMod val="170000"/>
                  </a:schemeClr>
                </a:gs>
                <a:gs pos="97000">
                  <a:schemeClr val="accent4">
                    <a:tint val="98000"/>
                    <a:shade val="63000"/>
                    <a:satMod val="170000"/>
                  </a:schemeClr>
                </a:gs>
                <a:gs pos="100000">
                  <a:schemeClr val="accent4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 w="9525" cap="flat" cmpd="sng" algn="ctr">
              <a:solidFill>
                <a:schemeClr val="accent4"/>
              </a:solidFill>
              <a:prstDash val="solid"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 w="0" h="0"/>
              <a:contourClr>
                <a:schemeClr val="accent4">
                  <a:shade val="8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вопрос 1</c:v>
                </c:pt>
                <c:pt idx="1">
                  <c:v>вопрос 2</c:v>
                </c:pt>
                <c:pt idx="2">
                  <c:v>вопрос 4</c:v>
                </c:pt>
                <c:pt idx="3">
                  <c:v>вопрос 5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100</c:v>
                </c:pt>
                <c:pt idx="1">
                  <c:v>44</c:v>
                </c:pt>
                <c:pt idx="2">
                  <c:v>11</c:v>
                </c:pt>
                <c:pt idx="3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38-4A91-824B-48B570A49C6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2000"/>
                    <a:satMod val="170000"/>
                  </a:schemeClr>
                </a:gs>
                <a:gs pos="15000">
                  <a:schemeClr val="accent2">
                    <a:tint val="92000"/>
                    <a:shade val="99000"/>
                    <a:satMod val="170000"/>
                  </a:schemeClr>
                </a:gs>
                <a:gs pos="62000">
                  <a:schemeClr val="accent2">
                    <a:tint val="96000"/>
                    <a:shade val="80000"/>
                    <a:satMod val="170000"/>
                  </a:schemeClr>
                </a:gs>
                <a:gs pos="97000">
                  <a:schemeClr val="accent2">
                    <a:tint val="98000"/>
                    <a:shade val="63000"/>
                    <a:satMod val="170000"/>
                  </a:schemeClr>
                </a:gs>
                <a:gs pos="100000">
                  <a:schemeClr val="accent2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 w="9525" cap="flat" cmpd="sng" algn="ctr">
              <a:solidFill>
                <a:schemeClr val="accent2"/>
              </a:solidFill>
              <a:prstDash val="solid"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 w="0" h="0"/>
              <a:contourClr>
                <a:schemeClr val="accent2">
                  <a:shade val="8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вопрос 1</c:v>
                </c:pt>
                <c:pt idx="1">
                  <c:v>вопрос 2</c:v>
                </c:pt>
                <c:pt idx="2">
                  <c:v>вопрос 4</c:v>
                </c:pt>
                <c:pt idx="3">
                  <c:v>вопрос 5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100</c:v>
                </c:pt>
                <c:pt idx="1">
                  <c:v>89</c:v>
                </c:pt>
                <c:pt idx="2">
                  <c:v>77</c:v>
                </c:pt>
                <c:pt idx="3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238-4A91-824B-48B570A49C6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-25"/>
        <c:axId val="115222784"/>
        <c:axId val="117047296"/>
      </c:barChart>
      <c:catAx>
        <c:axId val="1152227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047296"/>
        <c:crosses val="autoZero"/>
        <c:auto val="1"/>
        <c:lblAlgn val="ctr"/>
        <c:lblOffset val="100"/>
        <c:noMultiLvlLbl val="0"/>
      </c:catAx>
      <c:valAx>
        <c:axId val="117047296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ru-RU"/>
                  <a:t>%</a:t>
                </a:r>
              </a:p>
            </c:rich>
          </c:tx>
          <c:layout>
            <c:manualLayout>
              <c:xMode val="edge"/>
              <c:yMode val="edge"/>
              <c:x val="4.5138888888888902E-2"/>
              <c:y val="2.4044210266773482E-2"/>
            </c:manualLayout>
          </c:layout>
          <c:overlay val="0"/>
        </c:title>
        <c:numFmt formatCode="General" sourceLinked="1"/>
        <c:majorTickMark val="none"/>
        <c:minorTickMark val="none"/>
        <c:tickLblPos val="nextTo"/>
        <c:crossAx val="115222784"/>
        <c:crosses val="autoZero"/>
        <c:crossBetween val="between"/>
      </c:valAx>
      <c:spPr>
        <a:noFill/>
      </c:spPr>
    </c:plotArea>
    <c:legend>
      <c:legendPos val="b"/>
      <c:layout>
        <c:manualLayout>
          <c:xMode val="edge"/>
          <c:yMode val="edge"/>
          <c:x val="8.9518834676613451E-2"/>
          <c:y val="0.9100926812927187"/>
          <c:w val="0.9"/>
          <c:h val="7.054839384015052E-2"/>
        </c:manualLayout>
      </c:layout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33348102398319"/>
          <c:y val="3.6885292660145043E-2"/>
          <c:w val="0.67096355684997477"/>
          <c:h val="0.77252018793000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низкий уровень</c:v>
                </c:pt>
              </c:strCache>
            </c:strRef>
          </c:tx>
          <c:spPr>
            <a:solidFill>
              <a:srgbClr val="99FF99"/>
            </a:solidFill>
            <a:ln w="9525" cap="flat" cmpd="sng" algn="ctr">
              <a:solidFill>
                <a:schemeClr val="accent4"/>
              </a:solidFill>
              <a:prstDash val="solid"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 w="0" h="0"/>
              <a:contourClr>
                <a:schemeClr val="accent4">
                  <a:shade val="80000"/>
                </a:schemeClr>
              </a:contourClr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сентябрь 2021 г.</c:v>
                </c:pt>
                <c:pt idx="1">
                  <c:v>май 2022 г.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0.45</c:v>
                </c:pt>
                <c:pt idx="1">
                  <c:v>0.28000000000000008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EA-45C5-8352-59E287AB626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spPr>
            <a:solidFill>
              <a:srgbClr val="FFFF99"/>
            </a:solidFill>
            <a:ln w="9525" cap="flat" cmpd="sng" algn="ctr">
              <a:solidFill>
                <a:schemeClr val="accent2"/>
              </a:solidFill>
              <a:prstDash val="solid"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 w="0" h="0"/>
              <a:contourClr>
                <a:schemeClr val="accent2">
                  <a:shade val="80000"/>
                </a:schemeClr>
              </a:contourClr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сентябрь 2021 г.</c:v>
                </c:pt>
                <c:pt idx="1">
                  <c:v>май 2022 г.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0.33000000000000046</c:v>
                </c:pt>
                <c:pt idx="1">
                  <c:v>0.55000000000000004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EEA-45C5-8352-59E287AB626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высокий уровень</c:v>
                </c:pt>
              </c:strCache>
            </c:strRef>
          </c:tx>
          <c:spPr>
            <a:solidFill>
              <a:srgbClr val="B19003"/>
            </a:solidFill>
          </c:spPr>
          <c:invertIfNegative val="0"/>
          <c:cat>
            <c:strRef>
              <c:f>Лист1!$A$2:$A$3</c:f>
              <c:strCache>
                <c:ptCount val="2"/>
                <c:pt idx="0">
                  <c:v>сентябрь 2021 г.</c:v>
                </c:pt>
                <c:pt idx="1">
                  <c:v>май 2022 г.</c:v>
                </c:pt>
              </c:strCache>
            </c:strRef>
          </c:cat>
          <c:val>
            <c:numRef>
              <c:f>Лист1!$D$2:$D$3</c:f>
              <c:numCache>
                <c:formatCode>0%</c:formatCode>
                <c:ptCount val="2"/>
                <c:pt idx="0">
                  <c:v>0</c:v>
                </c:pt>
                <c:pt idx="1">
                  <c:v>0.33000000000000046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EEA-45C5-8352-59E287AB6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7595520"/>
        <c:axId val="117625984"/>
      </c:barChart>
      <c:catAx>
        <c:axId val="117595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625984"/>
        <c:crosses val="autoZero"/>
        <c:auto val="1"/>
        <c:lblAlgn val="ctr"/>
        <c:lblOffset val="100"/>
        <c:noMultiLvlLbl val="0"/>
      </c:catAx>
      <c:valAx>
        <c:axId val="117625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17595520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legend>
      <c:legendPos val="r"/>
      <c:layout>
        <c:manualLayout>
          <c:xMode val="edge"/>
          <c:yMode val="edge"/>
          <c:x val="0.78441502367505533"/>
          <c:y val="0.22452675776937392"/>
          <c:w val="0.21558497632494458"/>
          <c:h val="0.64831556959052861"/>
        </c:manualLayout>
      </c:layout>
      <c:overlay val="0"/>
      <c:txPr>
        <a:bodyPr/>
        <a:lstStyle/>
        <a:p>
          <a:pPr>
            <a:defRPr>
              <a:latin typeface="Arial" panose="020B0604020202020204" pitchFamily="34" charset="0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928B337-83CD-4B4D-A673-B05B7D574EAA}" type="datetimeFigureOut">
              <a:rPr lang="ru-RU"/>
              <a:pPr>
                <a:defRPr/>
              </a:pPr>
              <a:t>10.01.2023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B1664E1-0AC9-487F-984F-5CA99A8BD6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4480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C3FDCF45-DC15-401A-A90E-61B97F6113C2}" type="slidenum">
              <a:rPr lang="ru-RU" altLang="ru-RU" smtClean="0">
                <a:ea typeface="Microsoft YaHei" charset="-122"/>
              </a:rPr>
              <a:pPr/>
              <a:t>11</a:t>
            </a:fld>
            <a:endParaRPr lang="ru-RU" altLang="ru-RU" smtClean="0">
              <a:ea typeface="Microsoft YaHei" charset="-122"/>
            </a:endParaRPr>
          </a:p>
        </p:txBody>
      </p:sp>
      <p:sp>
        <p:nvSpPr>
          <p:cNvPr id="614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14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8455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130F208D-D009-4CDA-BDED-0E65D598695E}" type="slidenum">
              <a:rPr lang="ru-RU" altLang="ru-RU" smtClean="0">
                <a:ea typeface="Microsoft YaHei" charset="-122"/>
              </a:rPr>
              <a:pPr/>
              <a:t>25</a:t>
            </a:fld>
            <a:endParaRPr lang="ru-RU" altLang="ru-RU" smtClean="0">
              <a:ea typeface="Microsoft YaHei" charset="-122"/>
            </a:endParaRPr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B1664E1-0AC9-487F-984F-5CA99A8BD60C}" type="slidenum">
              <a:rPr lang="ru-RU" smtClean="0"/>
              <a:pPr>
                <a:defRPr/>
              </a:pPr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146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B1664E1-0AC9-487F-984F-5CA99A8BD60C}" type="slidenum">
              <a:rPr lang="ru-RU" smtClean="0"/>
              <a:pPr>
                <a:defRPr/>
              </a:pPr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548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6E0A5-BF3E-4E56-8CFC-F54D91BB5547}" type="datetimeFigureOut">
              <a:rPr lang="ru-RU"/>
              <a:pPr>
                <a:defRPr/>
              </a:pPr>
              <a:t>10.01.2023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0EDF8-B5CF-41A6-BB59-9AF9F26AB4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9201D-0E01-47DB-8306-2A17A62CB36F}" type="datetimeFigureOut">
              <a:rPr lang="ru-RU"/>
              <a:pPr>
                <a:defRPr/>
              </a:pPr>
              <a:t>10.01.2023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F446D-7CA8-4995-A96D-893B9BD646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6D29A-6884-48E0-BF1A-46F423AB0EEB}" type="datetimeFigureOut">
              <a:rPr lang="ru-RU"/>
              <a:pPr>
                <a:defRPr/>
              </a:pPr>
              <a:t>10.01.2023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C818B-F77F-4B4D-9A26-B52708215D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75F8D-8C60-4CED-9C80-85B2F85367BD}" type="datetimeFigureOut">
              <a:rPr lang="ru-RU"/>
              <a:pPr>
                <a:defRPr/>
              </a:pPr>
              <a:t>10.01.2023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DEC50-3C03-4F8A-BC56-970A329AE3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B753B-595D-4163-9C17-93A65B623E36}" type="datetimeFigureOut">
              <a:rPr lang="ru-RU"/>
              <a:pPr>
                <a:defRPr/>
              </a:pPr>
              <a:t>10.01.2023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ADE74-D367-4C4E-8C41-CAD620EC5E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05BA8-3C9B-4CF4-B8BE-EDCABFEE20F2}" type="datetimeFigureOut">
              <a:rPr lang="ru-RU"/>
              <a:pPr>
                <a:defRPr/>
              </a:pPr>
              <a:t>10.01.2023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5F6D1-0F4E-4360-9C6B-721E894FE3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C0FAC-8C92-4649-9DF6-EE35D2B01BED}" type="datetimeFigureOut">
              <a:rPr lang="ru-RU"/>
              <a:pPr>
                <a:defRPr/>
              </a:pPr>
              <a:t>10.01.2023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25107-8BF9-4BB1-9B1C-903377F885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0E670-CC86-4032-B730-481566618EF5}" type="datetimeFigureOut">
              <a:rPr lang="ru-RU"/>
              <a:pPr>
                <a:defRPr/>
              </a:pPr>
              <a:t>10.01.2023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7ADCB-3504-4882-BC64-1F507124F7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Box 6"/>
          <p:cNvSpPr txBox="1">
            <a:spLocks noChangeArrowheads="1"/>
          </p:cNvSpPr>
          <p:nvPr userDrawn="1"/>
        </p:nvSpPr>
        <p:spPr bwMode="auto">
          <a:xfrm>
            <a:off x="71438" y="6556375"/>
            <a:ext cx="200025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900" b="1">
                <a:solidFill>
                  <a:srgbClr val="953735"/>
                </a:solidFill>
                <a:latin typeface="Calibri" pitchFamily="34" charset="0"/>
              </a:rPr>
              <a:t>scul32.ucoz.ru</a:t>
            </a:r>
            <a:endParaRPr lang="ru-RU" sz="900" b="1">
              <a:solidFill>
                <a:srgbClr val="953735"/>
              </a:solidFill>
              <a:latin typeface="Calibri" pitchFamily="34" charset="0"/>
            </a:endParaRPr>
          </a:p>
        </p:txBody>
      </p:sp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488BFF3-EFC2-4E55-BB31-232E599E5C77}" type="datetimeFigureOut">
              <a:rPr lang="ru-RU"/>
              <a:pPr>
                <a:defRPr/>
              </a:pPr>
              <a:t>10.01.2023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559E633-5CB8-481F-A42B-41A028AAFF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10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0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0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0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0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10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10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10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10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jpeg"/><Relationship Id="rId4" Type="http://schemas.openxmlformats.org/officeDocument/2006/relationships/image" Target="../media/image7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Содержимое 2"/>
          <p:cNvSpPr>
            <a:spLocks noGrp="1"/>
          </p:cNvSpPr>
          <p:nvPr>
            <p:ph idx="1"/>
          </p:nvPr>
        </p:nvSpPr>
        <p:spPr>
          <a:xfrm>
            <a:off x="214282" y="404664"/>
            <a:ext cx="8715436" cy="5721499"/>
          </a:xfrm>
        </p:spPr>
        <p:txBody>
          <a:bodyPr/>
          <a:lstStyle/>
          <a:p>
            <a:pPr algn="ctr" eaLnBrk="1" hangingPunct="1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Century Gothic" pitchFamily="34" charset="0"/>
              </a:rPr>
              <a:t>МАДОУ детский сад «Надежда»</a:t>
            </a:r>
            <a:br>
              <a:rPr lang="ru-RU" sz="2400" b="1" dirty="0" smtClean="0">
                <a:solidFill>
                  <a:srgbClr val="C00000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latin typeface="Century Gothic" pitchFamily="34" charset="0"/>
              </a:rPr>
              <a:t>г. </a:t>
            </a:r>
            <a:r>
              <a:rPr lang="ru-RU" sz="2400" b="1" dirty="0" err="1" smtClean="0">
                <a:solidFill>
                  <a:srgbClr val="C00000"/>
                </a:solidFill>
                <a:latin typeface="Century Gothic" pitchFamily="34" charset="0"/>
              </a:rPr>
              <a:t>Кирово-Чепецка</a:t>
            </a:r>
            <a:endParaRPr lang="en-US" sz="2400" b="1" dirty="0" smtClean="0">
              <a:solidFill>
                <a:srgbClr val="C00000"/>
              </a:solidFill>
              <a:latin typeface="Century Gothic" pitchFamily="34" charset="0"/>
            </a:endParaRPr>
          </a:p>
          <a:p>
            <a:pPr algn="ctr" eaLnBrk="1" hangingPunct="1">
              <a:buNone/>
            </a:pPr>
            <a:endParaRPr lang="ru-RU" sz="2400" b="1" dirty="0" smtClean="0">
              <a:solidFill>
                <a:srgbClr val="C00000"/>
              </a:solidFill>
              <a:latin typeface="Century Gothic" pitchFamily="34" charset="0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ru-RU" sz="33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«Развитие мышления в процессе формирования математических представлений через использование коррекционно-развивающих игр        у </a:t>
            </a:r>
            <a:r>
              <a:rPr lang="ru-RU" sz="3300" b="1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детей </a:t>
            </a:r>
            <a:r>
              <a:rPr lang="ru-RU" sz="3300" b="1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5-7 </a:t>
            </a:r>
            <a:r>
              <a:rPr lang="ru-RU" sz="33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лет с ЗПР» </a:t>
            </a:r>
          </a:p>
          <a:p>
            <a:pPr algn="ctr" eaLnBrk="1" hangingPunct="1">
              <a:buFont typeface="Arial" pitchFamily="34" charset="0"/>
              <a:buNone/>
            </a:pPr>
            <a:endParaRPr lang="ru-RU" sz="2400" b="1" dirty="0" smtClean="0">
              <a:solidFill>
                <a:srgbClr val="99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ru-RU" b="1" dirty="0" smtClean="0">
                <a:solidFill>
                  <a:srgbClr val="99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Проект «Занимательная математика»</a:t>
            </a:r>
            <a:endParaRPr lang="en-US" b="1" dirty="0" smtClean="0">
              <a:solidFill>
                <a:srgbClr val="99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algn="ctr" eaLnBrk="1" hangingPunct="1">
              <a:buFont typeface="Arial" pitchFamily="34" charset="0"/>
              <a:buNone/>
            </a:pPr>
            <a:endParaRPr lang="ru-RU" sz="1600" b="1" dirty="0" smtClean="0">
              <a:latin typeface="Century Gothic" pitchFamily="34" charset="0"/>
            </a:endParaRPr>
          </a:p>
          <a:p>
            <a:pPr algn="r" eaLnBrk="1" hangingPunct="1">
              <a:buFont typeface="Arial" pitchFamily="34" charset="0"/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Century Gothic" pitchFamily="34" charset="0"/>
              </a:rPr>
              <a:t>Учитель-дефектолог</a:t>
            </a:r>
            <a:r>
              <a:rPr lang="ru-RU" sz="2000" b="1" dirty="0" smtClean="0">
                <a:solidFill>
                  <a:srgbClr val="C00000"/>
                </a:solidFill>
                <a:latin typeface="Century Gothic" pitchFamily="34" charset="0"/>
              </a:rPr>
              <a:t>: </a:t>
            </a:r>
            <a:r>
              <a:rPr lang="ru-RU" sz="2200" b="1" dirty="0" err="1" smtClean="0">
                <a:solidFill>
                  <a:srgbClr val="C00000"/>
                </a:solidFill>
                <a:latin typeface="Century Gothic" pitchFamily="34" charset="0"/>
              </a:rPr>
              <a:t>Быданцева</a:t>
            </a:r>
            <a:r>
              <a:rPr lang="ru-RU" sz="2200" b="1" dirty="0" smtClean="0">
                <a:solidFill>
                  <a:srgbClr val="C00000"/>
                </a:solidFill>
                <a:latin typeface="Century Gothic" pitchFamily="34" charset="0"/>
              </a:rPr>
              <a:t> Валентина Васильевна</a:t>
            </a:r>
            <a:endParaRPr lang="en-US" sz="2200" b="1" dirty="0" smtClean="0">
              <a:solidFill>
                <a:srgbClr val="C00000"/>
              </a:solidFill>
              <a:latin typeface="Century Gothic" pitchFamily="34" charset="0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Century Gothic" pitchFamily="34" charset="0"/>
              </a:rPr>
              <a:t>                                                   высшая квалификационная категория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4356"/>
            <a:ext cx="8286808" cy="5786478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ru-RU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Arial" pitchFamily="34" charset="0"/>
              </a:rPr>
              <a:t>   Научные понятия не усваиваются и не заучиваются ребёнком, не берутся памятью, а возникают и складываются с помощью напряжения всей активности его собственной мысли.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                                   </a:t>
            </a:r>
            <a:r>
              <a:rPr lang="ru-RU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Л.С.Выготский</a:t>
            </a:r>
            <a:endParaRPr lang="ru-RU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7625" marR="47625" lvl="0" algn="just">
              <a:buClr>
                <a:srgbClr val="FDA023"/>
              </a:buClr>
            </a:pPr>
            <a:endParaRPr lang="ru-RU" sz="2800" dirty="0" smtClean="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pic>
        <p:nvPicPr>
          <p:cNvPr id="1026" name="Picture 2" descr="C:\Users\user\Desktop\выготский\3189ad8ee0fcf23b00eab77f6bb3c6f8.jpg"/>
          <p:cNvPicPr>
            <a:picLocks noChangeAspect="1" noChangeArrowheads="1"/>
          </p:cNvPicPr>
          <p:nvPr/>
        </p:nvPicPr>
        <p:blipFill>
          <a:blip r:embed="rId2"/>
          <a:srcRect l="25448" r="28146" b="30973"/>
          <a:stretch>
            <a:fillRect/>
          </a:stretch>
        </p:blipFill>
        <p:spPr bwMode="auto">
          <a:xfrm>
            <a:off x="6215074" y="3214686"/>
            <a:ext cx="2305776" cy="3187397"/>
          </a:xfrm>
          <a:prstGeom prst="rect">
            <a:avLst/>
          </a:prstGeom>
          <a:noFill/>
          <a:ln>
            <a:solidFill>
              <a:srgbClr val="FF99FF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786478"/>
          </a:xfrm>
        </p:spPr>
        <p:txBody>
          <a:bodyPr/>
          <a:lstStyle/>
          <a:p>
            <a:pPr marL="47625" marR="47625" lvl="0" algn="just">
              <a:buClr>
                <a:srgbClr val="FDA023"/>
              </a:buClr>
              <a:buNone/>
            </a:pPr>
            <a:r>
              <a:rPr lang="ru-RU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ea typeface="Times New Roman"/>
                <a:cs typeface="Arial" pitchFamily="34" charset="0"/>
              </a:rPr>
              <a:t>Вы хотите, чтобы ваши дети были способными и талантливыми? Тогда помогите им сделать первые шаги по ступенькам творчества, но… не опаздывайте и, помогая… думайте сами. </a:t>
            </a:r>
          </a:p>
          <a:p>
            <a:pPr marL="47625" marR="47625" lvl="0" algn="just">
              <a:buClr>
                <a:srgbClr val="FDA023"/>
              </a:buClr>
            </a:pPr>
            <a:r>
              <a:rPr lang="ru-RU" i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</a:t>
            </a:r>
            <a:r>
              <a:rPr lang="ru-RU" i="1" dirty="0" smtClean="0">
                <a:solidFill>
                  <a:srgbClr val="C00000"/>
                </a:solidFill>
                <a:latin typeface="Times New Roman"/>
                <a:ea typeface="Times New Roman"/>
              </a:rPr>
              <a:t>Б.П. Никитин</a:t>
            </a:r>
            <a:endParaRPr lang="ru-RU" sz="2800" dirty="0" smtClean="0">
              <a:solidFill>
                <a:srgbClr val="C00000"/>
              </a:solidFill>
              <a:latin typeface="Times New Roman"/>
              <a:ea typeface="Times New Roman"/>
            </a:endParaRPr>
          </a:p>
        </p:txBody>
      </p:sp>
      <p:pic>
        <p:nvPicPr>
          <p:cNvPr id="4" name="Picture 4" descr="ÐÐ¾ÑÐ¸Ñ ÐÐ°Ð²Ð»Ð¾Ð²Ð¸Ñ ÐÐ¸ÐºÐ¸ÑÐ¸Ð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74" y="3214686"/>
            <a:ext cx="2252663" cy="3265871"/>
          </a:xfrm>
          <a:prstGeom prst="rect">
            <a:avLst/>
          </a:prstGeom>
          <a:noFill/>
          <a:ln>
            <a:solidFill>
              <a:srgbClr val="FF99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571480"/>
            <a:ext cx="8229600" cy="5593824"/>
          </a:xfrm>
        </p:spPr>
        <p:txBody>
          <a:bodyPr/>
          <a:lstStyle/>
          <a:p>
            <a:pPr marL="47625" marR="47625" indent="333375" algn="just">
              <a:spcAft>
                <a:spcPts val="0"/>
              </a:spcAft>
            </a:pP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Arial" pitchFamily="34" charset="0"/>
              </a:rPr>
              <a:t>Мышление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– процесс познания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действительности с </a:t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>  помощью мыслительных операций: анализа, </a:t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>  синтеза, сравнения, обобщения, классификации.</a:t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Arial" pitchFamily="34" charset="0"/>
              </a:rPr>
              <a:t>Логика</a:t>
            </a:r>
            <a:r>
              <a:rPr lang="ru-RU" sz="2400" dirty="0" smtClean="0">
                <a:latin typeface="Century Gothic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– наука о законах мышления и его формах.</a:t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Arial" pitchFamily="34" charset="0"/>
              </a:rPr>
              <a:t>Математика</a:t>
            </a: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– фактор интеллектуального развития</a:t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>  ребёнка, формирования его познавательной и</a:t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latin typeface="Arial" pitchFamily="34" charset="0"/>
                <a:cs typeface="Arial" pitchFamily="34" charset="0"/>
              </a:rPr>
              <a:t>  творческих способностей.</a:t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Arial" pitchFamily="34" charset="0"/>
              </a:rPr>
              <a:t>Развивающие игры </a:t>
            </a:r>
            <a:r>
              <a:rPr lang="ru-RU" sz="2000" dirty="0"/>
              <a:t>–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это игры, моделирующие сам творческий процесс и создающие свой микроклимат, где появляются возможности для развития творческой стороны интеллекта, познавательных процессов. </a:t>
            </a:r>
            <a:br>
              <a:rPr lang="ru-RU" sz="2400" dirty="0">
                <a:latin typeface="Arial" pitchFamily="34" charset="0"/>
                <a:cs typeface="Arial" pitchFamily="34" charset="0"/>
              </a:rPr>
            </a:br>
            <a:r>
              <a:rPr lang="ru-RU" sz="2400" dirty="0">
                <a:latin typeface="Arial" pitchFamily="34" charset="0"/>
                <a:cs typeface="Arial" pitchFamily="34" charset="0"/>
              </a:rPr>
              <a:t>                                          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cs typeface="Arial" pitchFamily="34" charset="0"/>
              </a:rPr>
              <a:t>Б.П.Н</a:t>
            </a:r>
            <a:r>
              <a:rPr lang="ru-RU" sz="2000" dirty="0" err="1" smtClean="0"/>
              <a:t>икитин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>
                <a:latin typeface="Times New Roman"/>
                <a:ea typeface="Times New Roman"/>
              </a:rPr>
              <a:t/>
            </a:r>
            <a:br>
              <a:rPr lang="ru-RU" sz="4000" dirty="0" smtClean="0">
                <a:latin typeface="Times New Roman"/>
                <a:ea typeface="Times New Roman"/>
              </a:rPr>
            </a:br>
            <a:endParaRPr lang="ru-RU" sz="4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 flipV="1">
            <a:off x="214282" y="6221505"/>
            <a:ext cx="8554870" cy="87813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  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  <a:ea typeface="+mj-ea"/>
              <a:cs typeface="Arial" pitchFamily="34" charset="0"/>
            </a:endParaRPr>
          </a:p>
        </p:txBody>
      </p:sp>
      <p:pic>
        <p:nvPicPr>
          <p:cNvPr id="4" name="Рисунок 3" descr="animashki-deti-775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96336" y="5157192"/>
            <a:ext cx="1374634" cy="15087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229600" cy="1143000"/>
          </a:xfrm>
        </p:spPr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Актуальность</a:t>
            </a:r>
            <a:endParaRPr lang="ru-RU" sz="4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539552" y="1357298"/>
            <a:ext cx="4402832" cy="5143536"/>
          </a:xfrm>
        </p:spPr>
        <p:txBody>
          <a:bodyPr/>
          <a:lstStyle/>
          <a:p>
            <a:pPr algn="just" eaLnBrk="1" hangingPunct="1">
              <a:tabLst>
                <a:tab pos="3495675" algn="l"/>
              </a:tabLst>
              <a:defRPr/>
            </a:pPr>
            <a:r>
              <a:rPr lang="ru-RU" sz="2300" dirty="0" smtClean="0">
                <a:latin typeface="Arial" pitchFamily="34" charset="0"/>
                <a:ea typeface="Aparajita"/>
                <a:cs typeface="Arial" pitchFamily="34" charset="0"/>
              </a:rPr>
              <a:t>Овладение основными мыслительными операциями у детей с ЗПР замедленно</a:t>
            </a:r>
            <a:endParaRPr lang="ru-RU" sz="23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tabLst>
                <a:tab pos="3495675" algn="l"/>
              </a:tabLst>
              <a:defRPr/>
            </a:pPr>
            <a:r>
              <a:rPr lang="ru-RU" sz="2300" dirty="0" smtClean="0">
                <a:latin typeface="Arial" pitchFamily="34" charset="0"/>
                <a:ea typeface="Aparajita"/>
                <a:cs typeface="Arial" pitchFamily="34" charset="0"/>
              </a:rPr>
              <a:t>Недостатки в развитии         наглядно-образного и словесно-логического мышления</a:t>
            </a:r>
          </a:p>
          <a:p>
            <a:pPr algn="just" eaLnBrk="1" hangingPunct="1">
              <a:tabLst>
                <a:tab pos="3495675" algn="l"/>
              </a:tabLst>
              <a:defRPr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Трудности в узнавании обозначения и изображения деталей</a:t>
            </a:r>
          </a:p>
          <a:p>
            <a:pPr algn="just" eaLnBrk="1" hangingPunct="1">
              <a:tabLst>
                <a:tab pos="3495675" algn="l"/>
              </a:tabLst>
              <a:defRPr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Слабое развитие целостного и детального восприятия</a:t>
            </a:r>
          </a:p>
          <a:p>
            <a:pPr marL="0" indent="0" eaLnBrk="1" hangingPunct="1">
              <a:tabLst>
                <a:tab pos="3495675" algn="l"/>
              </a:tabLst>
              <a:defRPr/>
            </a:pPr>
            <a:endParaRPr lang="ru-RU" sz="4000" dirty="0" smtClean="0"/>
          </a:p>
          <a:p>
            <a:pPr eaLnBrk="1" hangingPunct="1">
              <a:defRPr/>
            </a:pPr>
            <a:endParaRPr lang="ru-RU" sz="2800" dirty="0" smtClean="0"/>
          </a:p>
        </p:txBody>
      </p:sp>
      <p:pic>
        <p:nvPicPr>
          <p:cNvPr id="7" name="Рисунок 6" descr="E:\ГМО учит.-дефектологв ноябрь 2022г\ФОТО\Дети\Дети для презентации\Максим. Деревянный танграм.jpg"/>
          <p:cNvPicPr/>
          <p:nvPr/>
        </p:nvPicPr>
        <p:blipFill>
          <a:blip r:embed="rId2" cstate="print"/>
          <a:srcRect l="10096" r="28118" b="2462"/>
          <a:stretch>
            <a:fillRect/>
          </a:stretch>
        </p:blipFill>
        <p:spPr bwMode="auto">
          <a:xfrm>
            <a:off x="5214942" y="1500174"/>
            <a:ext cx="3357586" cy="407196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954360"/>
          </a:xfrm>
        </p:spPr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Цель</a:t>
            </a:r>
            <a:endParaRPr lang="ru-RU" sz="4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209328"/>
            <a:ext cx="8229600" cy="5217443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  <a:defRPr/>
            </a:pP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Коррекция мышления в процессе формирования математических представлений у дошкольников с ЗПР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5-7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лет в соответствии с возможностями и  индивидуальными особенностями через коррекционно-развивающие игры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Задачи</a:t>
            </a:r>
            <a:endParaRPr lang="ru-RU" sz="4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  <a:p>
            <a:pPr marL="514350" indent="-514350" algn="just" eaLnBrk="1" hangingPunct="1">
              <a:defRPr/>
            </a:pPr>
            <a:endParaRPr lang="ru-RU" sz="20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 algn="just" eaLnBrk="1" hangingPunct="1"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Развитие у детей логических способов познания математических свойств и отношений (анализ, сравнение…)</a:t>
            </a:r>
          </a:p>
          <a:p>
            <a:pPr marL="514350" indent="-514350" algn="just" eaLnBrk="1" hangingPunct="1"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Развитие умения выполнять действия по заданию, алгоритму</a:t>
            </a:r>
          </a:p>
          <a:p>
            <a:pPr marL="514350" indent="-514350" algn="just" eaLnBrk="1" hangingPunct="1"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Развитие умения использовать полученные знания в новых условиях, в решении новых познавательных и практических задач</a:t>
            </a:r>
          </a:p>
          <a:p>
            <a:pPr marL="514350" indent="-514350" algn="just" eaLnBrk="1" hangingPunct="1"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Формирование заинтересованности родителей в достижениях детей в совместной деятельности</a:t>
            </a:r>
          </a:p>
          <a:p>
            <a:pPr eaLnBrk="1" hangingPunct="1">
              <a:buFont typeface="Arial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360040"/>
          </a:xfrm>
        </p:spPr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Срок проекта</a:t>
            </a:r>
            <a:b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4000" dirty="0" smtClean="0">
                <a:latin typeface="Arial" pitchFamily="34" charset="0"/>
                <a:cs typeface="Arial" pitchFamily="34" charset="0"/>
              </a:rPr>
              <a:t>2021- 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>2023 </a:t>
            </a:r>
            <a:r>
              <a:rPr lang="ru-RU" sz="4000" dirty="0" err="1" smtClean="0">
                <a:latin typeface="Arial" pitchFamily="34" charset="0"/>
                <a:cs typeface="Arial" pitchFamily="34" charset="0"/>
              </a:rPr>
              <a:t>уч.год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308509"/>
          </a:xfrm>
        </p:spPr>
        <p:txBody>
          <a:bodyPr/>
          <a:lstStyle/>
          <a:p>
            <a:pPr algn="ctr">
              <a:buNone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Вид проекта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		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долгосрочный, индивидуально-подгрупповой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Возраст детей</a:t>
            </a:r>
          </a:p>
          <a:p>
            <a:pPr algn="ctr"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5 –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7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лет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Участники проекта</a:t>
            </a:r>
          </a:p>
          <a:p>
            <a:pPr algn="ctr"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учитель-дефектолог, дети, воспитатели, родители</a:t>
            </a:r>
          </a:p>
          <a:p>
            <a:pPr eaLnBrk="1" hangingPunct="1">
              <a:buFont typeface="Arial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686800" cy="1143000"/>
          </a:xfrm>
        </p:spPr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Методическое сопровождение </a:t>
            </a:r>
          </a:p>
        </p:txBody>
      </p:sp>
      <p:sp>
        <p:nvSpPr>
          <p:cNvPr id="5126" name="Содержимое 7"/>
          <p:cNvSpPr>
            <a:spLocks noGrp="1"/>
          </p:cNvSpPr>
          <p:nvPr>
            <p:ph idx="1"/>
          </p:nvPr>
        </p:nvSpPr>
        <p:spPr>
          <a:xfrm>
            <a:off x="323529" y="1196752"/>
            <a:ext cx="6248736" cy="5375520"/>
          </a:xfrm>
        </p:spPr>
        <p:txBody>
          <a:bodyPr/>
          <a:lstStyle/>
          <a:p>
            <a:pPr algn="just"/>
            <a:r>
              <a:rPr lang="ru-RU" sz="1800" dirty="0" smtClean="0">
                <a:latin typeface="Arial" pitchFamily="34" charset="0"/>
                <a:cs typeface="Arial" pitchFamily="34" charset="0"/>
              </a:rPr>
              <a:t>Инновационная программа дошкольного образования "</a:t>
            </a:r>
            <a:r>
              <a:rPr lang="ru-RU" sz="1800" i="1" dirty="0" smtClean="0">
                <a:latin typeface="Arial" pitchFamily="34" charset="0"/>
                <a:cs typeface="Arial" pitchFamily="34" charset="0"/>
              </a:rPr>
              <a:t>От рождения до школы"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Под ред. Н.Е.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Вераксы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, Т.С.Комаровой, Э. М.Дорофеевой.</a:t>
            </a:r>
          </a:p>
          <a:p>
            <a:pPr algn="just"/>
            <a:endParaRPr lang="ru-RU" sz="1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800" dirty="0" smtClean="0">
                <a:latin typeface="Arial" pitchFamily="34" charset="0"/>
                <a:cs typeface="Arial" pitchFamily="34" charset="0"/>
              </a:rPr>
              <a:t>Шевченко С.Г. Программа </a:t>
            </a:r>
            <a:r>
              <a:rPr lang="ru-RU" sz="1800" i="1" dirty="0" smtClean="0">
                <a:latin typeface="Arial" pitchFamily="34" charset="0"/>
                <a:cs typeface="Arial" pitchFamily="34" charset="0"/>
              </a:rPr>
              <a:t>«Подготовка к школе детей с ЗПР». Книга 1.</a:t>
            </a:r>
          </a:p>
          <a:p>
            <a:pPr algn="just"/>
            <a:endParaRPr lang="ru-RU" sz="1000" i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800" dirty="0" smtClean="0">
                <a:latin typeface="Arial" pitchFamily="34" charset="0"/>
                <a:cs typeface="Arial" pitchFamily="34" charset="0"/>
              </a:rPr>
              <a:t>Власова Т.А. </a:t>
            </a:r>
            <a:r>
              <a:rPr lang="ru-RU" sz="1800" i="1" dirty="0" smtClean="0">
                <a:latin typeface="Arial" pitchFamily="34" charset="0"/>
                <a:cs typeface="Arial" pitchFamily="34" charset="0"/>
              </a:rPr>
              <a:t>Обучение детей с ЗПР.</a:t>
            </a:r>
            <a:endParaRPr lang="ru-RU" sz="1000" i="1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en-US" sz="1000" i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Стребелева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Е.А. </a:t>
            </a:r>
            <a:r>
              <a:rPr lang="ru-RU" sz="1800" i="1" dirty="0" smtClean="0">
                <a:latin typeface="Arial" pitchFamily="34" charset="0"/>
                <a:cs typeface="Arial" pitchFamily="34" charset="0"/>
              </a:rPr>
              <a:t>Формирование мышления у детей с отклонениями в развитии.</a:t>
            </a:r>
          </a:p>
          <a:p>
            <a:pPr algn="just"/>
            <a:endParaRPr lang="ru-RU" sz="1000" i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800" dirty="0" smtClean="0">
                <a:latin typeface="Arial" pitchFamily="34" charset="0"/>
                <a:cs typeface="Arial" pitchFamily="34" charset="0"/>
              </a:rPr>
              <a:t>Никитин Б.П. </a:t>
            </a:r>
            <a:r>
              <a:rPr lang="ru-RU" sz="1800" i="1" dirty="0" smtClean="0">
                <a:latin typeface="Arial" pitchFamily="34" charset="0"/>
                <a:cs typeface="Arial" pitchFamily="34" charset="0"/>
              </a:rPr>
              <a:t>Ступеньки творчества, или Развивающие игры.</a:t>
            </a:r>
          </a:p>
          <a:p>
            <a:pPr algn="just"/>
            <a:endParaRPr lang="ru-RU" sz="1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800" dirty="0" smtClean="0">
                <a:latin typeface="Arial" pitchFamily="34" charset="0"/>
                <a:cs typeface="Arial" pitchFamily="34" charset="0"/>
              </a:rPr>
              <a:t>Тихомирова Л.Ф. </a:t>
            </a:r>
            <a:r>
              <a:rPr lang="ru-RU" sz="1800" i="1" dirty="0" smtClean="0">
                <a:latin typeface="Arial" pitchFamily="34" charset="0"/>
                <a:cs typeface="Arial" pitchFamily="34" charset="0"/>
              </a:rPr>
              <a:t>Логика для дошкольников.</a:t>
            </a:r>
          </a:p>
          <a:p>
            <a:pPr algn="just"/>
            <a:endParaRPr lang="ru-RU" sz="1800" i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800" dirty="0" smtClean="0">
                <a:latin typeface="Arial" pitchFamily="34" charset="0"/>
                <a:cs typeface="Arial" pitchFamily="34" charset="0"/>
              </a:rPr>
              <a:t>Новикова В.П., Тихонова Л.И. </a:t>
            </a:r>
            <a:r>
              <a:rPr lang="ru-RU" sz="1800" i="1" dirty="0" smtClean="0">
                <a:latin typeface="Arial" pitchFamily="34" charset="0"/>
                <a:cs typeface="Arial" pitchFamily="34" charset="0"/>
              </a:rPr>
              <a:t>Развивающие игры и игры с палочками </a:t>
            </a:r>
            <a:r>
              <a:rPr lang="ru-RU" sz="1800" i="1" dirty="0" err="1" smtClean="0">
                <a:latin typeface="Arial" pitchFamily="34" charset="0"/>
                <a:cs typeface="Arial" pitchFamily="34" charset="0"/>
              </a:rPr>
              <a:t>Кюизенера</a:t>
            </a:r>
            <a:r>
              <a:rPr lang="ru-RU" sz="1800" i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000" i="1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000" i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C:\Users\user\Desktop\Б.В.В\1.jpg"/>
          <p:cNvPicPr/>
          <p:nvPr/>
        </p:nvPicPr>
        <p:blipFill>
          <a:blip r:embed="rId2" cstate="print"/>
          <a:srcRect l="26382" t="3376" r="35574" b="2532"/>
          <a:stretch>
            <a:fillRect/>
          </a:stretch>
        </p:blipFill>
        <p:spPr bwMode="auto">
          <a:xfrm rot="1251629">
            <a:off x="6705187" y="1202551"/>
            <a:ext cx="980289" cy="132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ГМО учит.-дефектологв ноябрь 2022г\ФОТО\Литература\Шевченко 1 книга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88168">
            <a:off x="7963382" y="1249041"/>
            <a:ext cx="833566" cy="1188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E:\ГМО учит.-дефектологв ноябрь 2022г\ФОТО\Литература\Обучение детей с ЗПР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32165">
            <a:off x="6758931" y="2750021"/>
            <a:ext cx="829121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E:\ГМО учит.-дефектологв ноябрь 2022г\ФОТО\Литература\Стребелева. Программа.jpg"/>
          <p:cNvPicPr/>
          <p:nvPr/>
        </p:nvPicPr>
        <p:blipFill>
          <a:blip r:embed="rId5" cstate="print"/>
          <a:srcRect l="16392" r="15206" b="-213"/>
          <a:stretch>
            <a:fillRect/>
          </a:stretch>
        </p:blipFill>
        <p:spPr bwMode="auto">
          <a:xfrm rot="1232520">
            <a:off x="7877614" y="2738005"/>
            <a:ext cx="783558" cy="1148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E:\ГМО учит.-дефектологв ноябрь 2022г\ФОТО\Литература\Никитин. Ступеньки творчества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194662">
            <a:off x="6595233" y="4185582"/>
            <a:ext cx="864973" cy="1125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E:\ГМО учит.-дефектологв ноябрь 2022г\ФОТО\Литература\Тихомирова Логика для дошкольников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117980">
            <a:off x="7755353" y="4175191"/>
            <a:ext cx="857256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E:\ГМО учит.-дефектологв ноябрь 2022г\ФОТО\Литература\Палочки Кюизенера 1 книга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994108">
            <a:off x="7163622" y="5493718"/>
            <a:ext cx="864973" cy="126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1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1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50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500"/>
                            </p:stCondLst>
                            <p:childTnLst>
                              <p:par>
                                <p:cTn id="7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000"/>
                            </p:stCondLst>
                            <p:childTnLst>
                              <p:par>
                                <p:cTn id="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1500"/>
                            </p:stCondLst>
                            <p:childTnLst>
                              <p:par>
                                <p:cTn id="8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000"/>
                            </p:stCondLst>
                            <p:childTnLst>
                              <p:par>
                                <p:cTn id="9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686800" cy="1143000"/>
          </a:xfrm>
        </p:spPr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Методическое сопровождение </a:t>
            </a:r>
          </a:p>
        </p:txBody>
      </p:sp>
      <p:pic>
        <p:nvPicPr>
          <p:cNvPr id="5" name="Содержимое 4" descr="E:\ГМО учит.-дефектологв ноябрь 2022г\ФОТО\Литература\СТЭМ.jpg"/>
          <p:cNvPicPr>
            <a:picLocks noGrp="1"/>
          </p:cNvPicPr>
          <p:nvPr>
            <p:ph idx="1"/>
          </p:nvPr>
        </p:nvPicPr>
        <p:blipFill>
          <a:blip r:embed="rId2" cstate="print"/>
          <a:srcRect l="6260" t="18728" r="10426" b="13604"/>
          <a:stretch>
            <a:fillRect/>
          </a:stretch>
        </p:blipFill>
        <p:spPr bwMode="auto">
          <a:xfrm>
            <a:off x="571472" y="1428736"/>
            <a:ext cx="1714512" cy="207170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6" name="Рисунок 5" descr="E:\ГМО учит.-дефектологв ноябрь 2022г\ФОТО\Литература\Практ. материал.jpg"/>
          <p:cNvPicPr/>
          <p:nvPr/>
        </p:nvPicPr>
        <p:blipFill>
          <a:blip r:embed="rId3" cstate="print"/>
          <a:srcRect t="24444" r="963" b="12778"/>
          <a:stretch>
            <a:fillRect/>
          </a:stretch>
        </p:blipFill>
        <p:spPr bwMode="auto">
          <a:xfrm>
            <a:off x="4786314" y="3786190"/>
            <a:ext cx="3929090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7" name="Рисунок 6" descr="E:\ГМО учит.-дефектологв ноябрь 2022г\ФОТО\Литература\Литература.jpg"/>
          <p:cNvPicPr/>
          <p:nvPr/>
        </p:nvPicPr>
        <p:blipFill>
          <a:blip r:embed="rId4" cstate="print"/>
          <a:srcRect t="21651" r="744" b="12188"/>
          <a:stretch>
            <a:fillRect/>
          </a:stretch>
        </p:blipFill>
        <p:spPr bwMode="auto">
          <a:xfrm>
            <a:off x="428596" y="3786190"/>
            <a:ext cx="3929090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8" name="Рисунок 7" descr="E:\ГМО учит.-дефектологв ноябрь 2022г\ФОТО\Литература\Тихомирова. Логика. Дети 5-7 лет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1428736"/>
            <a:ext cx="1571636" cy="207170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9" name="Рисунок 8" descr="C:\Users\user\Desktop\1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1428736"/>
            <a:ext cx="2357454" cy="2143140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Ожидаемые результаты</a:t>
            </a:r>
            <a:endParaRPr lang="ru-RU" sz="4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395536" y="1500174"/>
            <a:ext cx="8424936" cy="4714908"/>
          </a:xfrm>
        </p:spPr>
        <p:txBody>
          <a:bodyPr/>
          <a:lstStyle/>
          <a:p>
            <a:pPr eaLnBrk="1" hangingPunct="1"/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Развитие мышления детей в соответствии с возможностями и индивидуальными особенностями  </a:t>
            </a:r>
          </a:p>
          <a:p>
            <a:pPr eaLnBrk="1" hangingPunct="1"/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Развитие умения выполнять действия по заданию, алгоритму</a:t>
            </a:r>
          </a:p>
          <a:p>
            <a:pPr eaLnBrk="1" hangingPunct="1"/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Развитие умения строить простые высказывания о сущности выполненного действия</a:t>
            </a:r>
          </a:p>
          <a:p>
            <a:pPr eaLnBrk="1" hangingPunct="1"/>
            <a:endParaRPr lang="ru-RU" sz="2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ru-RU" sz="2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ru-RU" sz="2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Развитие интеллектуально-творческих проявлений детей: находчивости, смекалки, догадки, сообразительности,            стремления к поиску нестандартных решений задач</a:t>
            </a:r>
          </a:p>
          <a:p>
            <a:pPr eaLnBrk="1" hangingPunct="1"/>
            <a:endParaRPr lang="ru-RU" sz="2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ru-RU" sz="2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ru-RU" sz="2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endParaRPr lang="ru-RU" sz="1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None/>
            </a:pPr>
            <a:r>
              <a:rPr lang="ru-RU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ctr" eaLnBrk="1" hangingPunct="1">
              <a:buNone/>
            </a:pPr>
            <a:r>
              <a:rPr lang="ru-RU" sz="2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4" name="Рисунок 3" descr="animashki-deti-775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581128"/>
            <a:ext cx="1797163" cy="1972496"/>
          </a:xfrm>
          <a:prstGeom prst="rect">
            <a:avLst/>
          </a:prstGeom>
        </p:spPr>
      </p:pic>
      <p:sp>
        <p:nvSpPr>
          <p:cNvPr id="6" name="Стрелка вниз 5"/>
          <p:cNvSpPr/>
          <p:nvPr/>
        </p:nvSpPr>
        <p:spPr>
          <a:xfrm>
            <a:off x="3929058" y="3071810"/>
            <a:ext cx="928694" cy="1285884"/>
          </a:xfrm>
          <a:prstGeom prst="downArrow">
            <a:avLst/>
          </a:prstGeom>
          <a:solidFill>
            <a:srgbClr val="FF99FF"/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99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1"/>
          <p:cNvSpPr txBox="1">
            <a:spLocks noChangeArrowheads="1"/>
          </p:cNvSpPr>
          <p:nvPr/>
        </p:nvSpPr>
        <p:spPr bwMode="auto">
          <a:xfrm>
            <a:off x="409575" y="188913"/>
            <a:ext cx="8229600" cy="1143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algn="ctr" eaLnBrk="1" hangingPunct="1">
              <a:buClrTx/>
              <a:buFontTx/>
              <a:buNone/>
              <a:defRPr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Ожидаемые результаты</a:t>
            </a:r>
          </a:p>
        </p:txBody>
      </p:sp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468313" y="1185862"/>
            <a:ext cx="8351837" cy="5386409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spcBef>
                <a:spcPts val="450"/>
              </a:spcBef>
              <a:defRPr/>
            </a:pPr>
            <a:r>
              <a:rPr lang="ru-RU" altLang="ru-RU" sz="2000" b="1" dirty="0" smtClean="0">
                <a:solidFill>
                  <a:srgbClr val="C00000"/>
                </a:solidFill>
                <a:cs typeface="Arial" charset="0"/>
              </a:rPr>
              <a:t>Воспитанники</a:t>
            </a:r>
          </a:p>
          <a:p>
            <a:pPr marL="285750" indent="-285750" eaLnBrk="1" hangingPunct="1">
              <a:spcBef>
                <a:spcPts val="45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2000" dirty="0" smtClean="0">
                <a:solidFill>
                  <a:srgbClr val="000000"/>
                </a:solidFill>
                <a:cs typeface="Arial" charset="0"/>
              </a:rPr>
              <a:t>Проявление инициативы и самостоятельности в разных видах деятельности – игре, общении, познавательно-исследовательской деятельности и др.</a:t>
            </a:r>
          </a:p>
          <a:p>
            <a:pPr marL="285750" indent="-285750" eaLnBrk="1" hangingPunct="1">
              <a:spcBef>
                <a:spcPts val="45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2000" dirty="0" smtClean="0">
                <a:solidFill>
                  <a:srgbClr val="000000"/>
                </a:solidFill>
                <a:cs typeface="Arial" charset="0"/>
              </a:rPr>
              <a:t>Активное взаимодействие со сверстниками и взрослыми, участие в совместных играх</a:t>
            </a:r>
          </a:p>
          <a:p>
            <a:pPr marL="285750" indent="-285750" eaLnBrk="1" hangingPunct="1">
              <a:spcBef>
                <a:spcPts val="45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2000" dirty="0" smtClean="0">
                <a:solidFill>
                  <a:srgbClr val="000000"/>
                </a:solidFill>
                <a:cs typeface="Arial" charset="0"/>
              </a:rPr>
              <a:t>Умение выражать свои мысли, чувства и желания</a:t>
            </a:r>
          </a:p>
          <a:p>
            <a:pPr marL="285750" indent="-285750" eaLnBrk="1" hangingPunct="1">
              <a:spcBef>
                <a:spcPts val="45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2000" dirty="0" smtClean="0">
                <a:solidFill>
                  <a:srgbClr val="000000"/>
                </a:solidFill>
                <a:cs typeface="Arial" charset="0"/>
              </a:rPr>
              <a:t>Проявление любознательности, интереса причинно-следственных связей, наблюдению, экспериментированию</a:t>
            </a:r>
          </a:p>
          <a:p>
            <a:pPr marL="285750" indent="-285750" eaLnBrk="1" hangingPunct="1">
              <a:spcBef>
                <a:spcPts val="450"/>
              </a:spcBef>
              <a:buFont typeface="Arial" panose="020B0604020202020204" pitchFamily="34" charset="0"/>
              <a:buChar char="•"/>
              <a:defRPr/>
            </a:pPr>
            <a:endParaRPr lang="ru-RU" altLang="ru-RU" dirty="0" smtClean="0">
              <a:solidFill>
                <a:srgbClr val="000000"/>
              </a:solidFill>
              <a:cs typeface="Arial" charset="0"/>
            </a:endParaRPr>
          </a:p>
          <a:p>
            <a:pPr eaLnBrk="1" hangingPunct="1">
              <a:spcBef>
                <a:spcPts val="450"/>
              </a:spcBef>
              <a:defRPr/>
            </a:pPr>
            <a:r>
              <a:rPr lang="ru-RU" altLang="ru-RU" sz="2000" b="1" dirty="0" smtClean="0">
                <a:solidFill>
                  <a:srgbClr val="C00000"/>
                </a:solidFill>
                <a:cs typeface="Arial" charset="0"/>
              </a:rPr>
              <a:t>Взрослые</a:t>
            </a:r>
          </a:p>
          <a:p>
            <a:pPr marL="285750" indent="-285750" eaLnBrk="1" hangingPunct="1">
              <a:spcBef>
                <a:spcPts val="45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2000" dirty="0" smtClean="0">
                <a:solidFill>
                  <a:schemeClr val="tx1"/>
                </a:solidFill>
                <a:cs typeface="Arial" charset="0"/>
              </a:rPr>
              <a:t>Повышение уровня педагогической культуры родителей</a:t>
            </a:r>
          </a:p>
          <a:p>
            <a:pPr marL="285750" indent="-285750" eaLnBrk="1" hangingPunct="1">
              <a:spcBef>
                <a:spcPts val="45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2000" dirty="0" smtClean="0">
                <a:solidFill>
                  <a:schemeClr val="tx1"/>
                </a:solidFill>
                <a:cs typeface="Arial" charset="0"/>
              </a:rPr>
              <a:t>Повышение интереса к воспитанию детей</a:t>
            </a:r>
          </a:p>
          <a:p>
            <a:pPr marL="285750" indent="-285750" eaLnBrk="1" hangingPunct="1">
              <a:spcBef>
                <a:spcPts val="45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2000" dirty="0" smtClean="0">
                <a:solidFill>
                  <a:schemeClr val="tx1"/>
                </a:solidFill>
                <a:cs typeface="Arial" charset="0"/>
              </a:rPr>
              <a:t>Активное участие в жизни группы</a:t>
            </a:r>
          </a:p>
          <a:p>
            <a:pPr marL="285750" indent="-285750" eaLnBrk="1" hangingPunct="1">
              <a:spcBef>
                <a:spcPts val="450"/>
              </a:spcBef>
              <a:buFont typeface="Arial" panose="020B0604020202020204" pitchFamily="34" charset="0"/>
              <a:buChar char="•"/>
              <a:defRPr/>
            </a:pPr>
            <a:r>
              <a:rPr lang="ru-RU" altLang="ru-RU" sz="2000" dirty="0" smtClean="0">
                <a:solidFill>
                  <a:schemeClr val="tx1"/>
                </a:solidFill>
                <a:cs typeface="Arial" charset="0"/>
              </a:rPr>
              <a:t>Сплочение коллектива родителей</a:t>
            </a:r>
          </a:p>
          <a:p>
            <a:pPr eaLnBrk="1" hangingPunct="1">
              <a:spcBef>
                <a:spcPts val="450"/>
              </a:spcBef>
              <a:defRPr/>
            </a:pPr>
            <a:endParaRPr lang="ru-RU" altLang="ru-RU" b="1" dirty="0" smtClean="0">
              <a:solidFill>
                <a:srgbClr val="C00000"/>
              </a:solidFill>
              <a:cs typeface="Arial" charset="0"/>
            </a:endParaRPr>
          </a:p>
          <a:p>
            <a:pPr eaLnBrk="1" hangingPunct="1">
              <a:spcBef>
                <a:spcPts val="450"/>
              </a:spcBef>
              <a:defRPr/>
            </a:pPr>
            <a:endParaRPr lang="ru-RU" altLang="ru-RU" b="1" dirty="0" smtClean="0">
              <a:solidFill>
                <a:srgbClr val="C00000"/>
              </a:solidFill>
              <a:cs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27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498080" cy="1143000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Направления работы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1835696" y="1340768"/>
            <a:ext cx="360040" cy="1656184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FF99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3923928" y="1340768"/>
            <a:ext cx="360040" cy="2448272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FF99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5652120" y="1340768"/>
            <a:ext cx="360040" cy="3744416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FF99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7092280" y="1340768"/>
            <a:ext cx="360040" cy="1584176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FF99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67544" y="2852936"/>
            <a:ext cx="3081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Оздоровительное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55776" y="3789040"/>
            <a:ext cx="3048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Образовательное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56176" y="2780928"/>
            <a:ext cx="28615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Воспитательное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067944" y="4941168"/>
            <a:ext cx="487159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Коррекционно-развивающее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Взаимосвязь систем</a:t>
            </a:r>
            <a:r>
              <a:rPr lang="ru-RU" sz="4000" dirty="0" smtClean="0">
                <a:solidFill>
                  <a:srgbClr val="C00000"/>
                </a:solidFill>
                <a:latin typeface="Century Gothic" pitchFamily="34" charset="0"/>
              </a:rPr>
              <a:t> </a:t>
            </a:r>
          </a:p>
        </p:txBody>
      </p:sp>
      <p:sp>
        <p:nvSpPr>
          <p:cNvPr id="4104" name="AutoShape 8"/>
          <p:cNvSpPr>
            <a:spLocks noChangeArrowheads="1"/>
          </p:cNvSpPr>
          <p:nvPr/>
        </p:nvSpPr>
        <p:spPr bwMode="auto">
          <a:xfrm rot="10800000">
            <a:off x="2857488" y="2000240"/>
            <a:ext cx="3456384" cy="2232249"/>
          </a:xfrm>
          <a:custGeom>
            <a:avLst/>
            <a:gdLst>
              <a:gd name="T0" fmla="*/ 389820676 w 21600"/>
              <a:gd name="T1" fmla="*/ 0 h 21600"/>
              <a:gd name="T2" fmla="*/ 0 w 21600"/>
              <a:gd name="T3" fmla="*/ 107172648 h 21600"/>
              <a:gd name="T4" fmla="*/ 389820676 w 21600"/>
              <a:gd name="T5" fmla="*/ 128601568 h 21600"/>
              <a:gd name="T6" fmla="*/ 779641353 w 21600"/>
              <a:gd name="T7" fmla="*/ 10717264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FF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85720" y="2132856"/>
            <a:ext cx="25003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/>
              <a:t>Развитие математических представлений  </a:t>
            </a:r>
            <a:endParaRPr lang="ru-RU" sz="2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429388" y="2057955"/>
            <a:ext cx="2357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/>
              <a:t>Развитие </a:t>
            </a:r>
            <a:r>
              <a:rPr lang="ru-RU" sz="2200" b="1" dirty="0" smtClean="0"/>
              <a:t>мыслительных процессов</a:t>
            </a:r>
            <a:endParaRPr lang="ru-RU" sz="2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87624" y="4581128"/>
            <a:ext cx="691276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buFontTx/>
              <a:buNone/>
              <a:defRPr/>
            </a:pPr>
            <a:r>
              <a:rPr lang="ru-RU" sz="2600" b="1" dirty="0" smtClean="0"/>
              <a:t>Совершенствование процессов познания </a:t>
            </a:r>
            <a:r>
              <a:rPr lang="ru-RU" sz="2600" b="1" dirty="0"/>
              <a:t>мира </a:t>
            </a:r>
            <a:r>
              <a:rPr lang="ru-RU" sz="2600" b="1" dirty="0" smtClean="0"/>
              <a:t>вокруг ребенка </a:t>
            </a:r>
            <a:endParaRPr lang="ru-RU" sz="2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4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Этапы работы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484784"/>
            <a:ext cx="8278812" cy="4680520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Развитие у детей психических процессов через использование игр математического содержания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defRPr/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Развитие основных мыслительных операций через использование коррекционно-развивающих игр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buNone/>
              <a:defRPr/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Развитие собственно мышления: игры-головоломки, ребусы,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сканворды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Направления деятельности </a:t>
            </a:r>
            <a:b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</a:b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 детьми</a:t>
            </a:r>
            <a:endParaRPr lang="ru-RU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467544" y="1628800"/>
            <a:ext cx="2879725" cy="1439862"/>
          </a:xfrm>
          <a:prstGeom prst="wedgeRoundRectCallout">
            <a:avLst>
              <a:gd name="adj1" fmla="val 80325"/>
              <a:gd name="adj2" fmla="val 7214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CC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Блок специально организованных занятий педагога с детьми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ru-RU" dirty="0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67544" y="4653136"/>
            <a:ext cx="2881312" cy="1439862"/>
          </a:xfrm>
          <a:prstGeom prst="wedgeRoundRectCallout">
            <a:avLst>
              <a:gd name="adj1" fmla="val 80943"/>
              <a:gd name="adj2" fmla="val -79424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CC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Индивидуально – подгрупповая деятельность</a:t>
            </a:r>
            <a:endParaRPr lang="ru-RU" sz="2400" dirty="0"/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5580112" y="1556792"/>
            <a:ext cx="2879725" cy="1439862"/>
          </a:xfrm>
          <a:prstGeom prst="wedgeRoundRectCallout">
            <a:avLst>
              <a:gd name="adj1" fmla="val -77011"/>
              <a:gd name="adj2" fmla="val 63116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CC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Блок совместной деятельности с детьми</a:t>
            </a:r>
            <a:endParaRPr lang="ru-RU" sz="2400" dirty="0"/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5652120" y="4581128"/>
            <a:ext cx="2880940" cy="1512540"/>
          </a:xfrm>
          <a:prstGeom prst="wedgeRoundRectCallout">
            <a:avLst>
              <a:gd name="adj1" fmla="val -96620"/>
              <a:gd name="adj2" fmla="val -85642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CC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Свободная самостоятельная деятельность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2428868"/>
            <a:ext cx="1785950" cy="242889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3"/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Содержимое 9" descr="E:\ГМО учит.-дефектологв ноябрь 2022г\ФОТО\Дети\Дети для презентации\Аня, Тимур. Кубики для всех.jpg"/>
          <p:cNvPicPr>
            <a:picLocks noGrp="1"/>
          </p:cNvPicPr>
          <p:nvPr>
            <p:ph idx="1"/>
          </p:nvPr>
        </p:nvPicPr>
        <p:blipFill>
          <a:blip r:embed="rId2" cstate="print"/>
          <a:srcRect t="11798" r="7788" b="6180"/>
          <a:stretch>
            <a:fillRect/>
          </a:stretch>
        </p:blipFill>
        <p:spPr bwMode="auto">
          <a:xfrm>
            <a:off x="4714876" y="642918"/>
            <a:ext cx="3929090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1" name="Рисунок 10" descr="E:\ГМО учит.-дефектологв ноябрь 2022г\ФОТО\Дети\Дети для презентации\Бакулин Влад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500438"/>
            <a:ext cx="3929090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8" name="Рисунок 7" descr="E:\ГМО учит.-дефектологв ноябрь 2022г\ФОТО\Дети\Дети для презентации\Данил Н.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642918"/>
            <a:ext cx="3929090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2" name="Рисунок 11" descr="E:\ГМО учит.-дефектологв ноябрь 2022г\ФОТО\Дети\Дети для презентации\Деят-ть в СТЭМ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500438"/>
            <a:ext cx="3929090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Содержимое 11" descr="E:\ГМО учит.-дефектологв ноябрь 2022г\ФОТО\Дети\Дети для презентации\Влад Б. Танграм в ч. коробке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429000"/>
            <a:ext cx="3929090" cy="278608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1" name="Рисунок 10" descr="E:\ГМО учит.-дефектологв ноябрь 2022г\ФОТО\Дети\Дети для презентации\Аня. Кубики Никитина.jpg"/>
          <p:cNvPicPr/>
          <p:nvPr/>
        </p:nvPicPr>
        <p:blipFill>
          <a:blip r:embed="rId3" cstate="print"/>
          <a:srcRect l="9887" r="5569" b="9559"/>
          <a:stretch>
            <a:fillRect/>
          </a:stretch>
        </p:blipFill>
        <p:spPr bwMode="auto">
          <a:xfrm>
            <a:off x="4714876" y="500042"/>
            <a:ext cx="3929090" cy="2714644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6" name="Рисунок 5" descr="E:\ГМО учит.-дефектологв ноябрь 2022г\ФОТО\Дети\Дети для презентации\Илья, Тася. Магнитная мозаика 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500042"/>
            <a:ext cx="3929090" cy="2714644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8" name="Рисунок 7" descr="E:\ГМО учит.-дефектологв ноябрь 2022г\ФОТО\Дети\Дети для презентации\дидигра Формы. 7 чел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429000"/>
            <a:ext cx="3929090" cy="278608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 smtClean="0"/>
          </a:p>
        </p:txBody>
      </p:sp>
      <p:pic>
        <p:nvPicPr>
          <p:cNvPr id="8" name="Рисунок 7" descr="E:\ГМО учит.-дефектологв ноябрь 2022г\ФОТО\Дети\Дети для презентации\Илья д, Мирон Л. Палочки Кюизенера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571480"/>
            <a:ext cx="4000528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1" name="Рисунок 10" descr="E:\ГМО учит.-дефектологв ноябрь 2022г\ФОТО\Дети\Дети для презентации\Максим Т, Тася . Блоки Дьенеша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429000"/>
            <a:ext cx="4000528" cy="278608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4" name="Содержимое 13" descr="E:\ГМО учит.-дефектологв ноябрь 2022г\ФОТО\Дети\Дети для презентации\Максим. Пирамидка.jpg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571480"/>
            <a:ext cx="4000528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5" name="Содержимое 5" descr="E:\ГМО учит.-дефектологв ноябрь 2022г\ФОТО\Дети\Дети для презентации\Саша, Данил. Магнитная мозаика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429000"/>
            <a:ext cx="4000528" cy="278608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E:\ГМО учит.-дефектологв ноябрь 2022г\ФОТО\Дети\Дети для презентации\Илья. Магнитная доска 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500438"/>
            <a:ext cx="3929090" cy="278608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0" name="Рисунок 9" descr="E:\ГМО учит.-дефектологв ноябрь 2022г\ФОТО\Дети\Дети для презентации\Мировые головоломки. Лабиринты. 4 чел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00042"/>
            <a:ext cx="3929090" cy="278608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1" name="Содержимое 5" descr="E:\ГМО учит.-дефектологв ноябрь 2022г\ФОТО\Дети\Дети для презентации\Аня К. Танграм деревянный.jpg"/>
          <p:cNvPicPr>
            <a:picLocks/>
          </p:cNvPicPr>
          <p:nvPr/>
        </p:nvPicPr>
        <p:blipFill>
          <a:blip r:embed="rId4" cstate="print"/>
          <a:srcRect l="9354" t="4545" r="-3982"/>
          <a:stretch>
            <a:fillRect/>
          </a:stretch>
        </p:blipFill>
        <p:spPr bwMode="auto">
          <a:xfrm>
            <a:off x="4786314" y="500042"/>
            <a:ext cx="4143404" cy="278608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3" name="Содержимое 5" descr="E:\ГМО учит.-дефектологв ноябрь 2022г\ФОТО\Дети\Дети для презентации\Мирон, Максим. Обучающий планшет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500438"/>
            <a:ext cx="3929090" cy="278608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 descr="E:\ГМО учит.-дефектологв ноябрь 2022г\ФОТО\Дети\Дети для презентации\Мирон. Колумбово яйцо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785794"/>
            <a:ext cx="3857652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1" name="Рисунок 10" descr="E:\ГМО учит.-дефектологв ноябрь 2022г\ФОТО\Дети\Дети для презентации\Саша Шалаев Математический планшет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00438"/>
            <a:ext cx="3857652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3" name="Рисунок 12" descr="E:\ГМО учит.-дефектологв ноябрь 2022г\ФОТО\Дети\Дети для презентации\Саша, Мирон. Пентамино 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785794"/>
            <a:ext cx="3857652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4" name="Содержимое 13" descr="E:\ГМО учит.-дефектологв ноябрь 2022г\ФОТО\Дети\Дети для презентации\Четверо. Математические наборы 2.jpg"/>
          <p:cNvPicPr>
            <a:picLocks noGrp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500438"/>
            <a:ext cx="3857652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Рисунок 9" descr="E:\ГМО учит.-дефектологв ноябрь 2022г\ФОТО\Дети\Дети для презентации\Саша. Выложи фигуру 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876"/>
            <a:ext cx="3857652" cy="2571767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1" name="Рисунок 10" descr="E:\ГМО учит.-дефектологв ноябрь 2022г\ФОТО\Дети\Дети для презентации\Саша. Гексамино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714356"/>
            <a:ext cx="3857652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7" name="Рисунок 6" descr="E:\ГМО учит.-дефектологв ноябрь 2022г\ФОТО\Дети\Дети для презентации\Мирон. Магнитная мозаика 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571876"/>
            <a:ext cx="3857652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sp>
        <p:nvSpPr>
          <p:cNvPr id="13" name="Содержимое 12"/>
          <p:cNvSpPr>
            <a:spLocks noGrp="1"/>
          </p:cNvSpPr>
          <p:nvPr>
            <p:ph idx="1"/>
          </p:nvPr>
        </p:nvSpPr>
        <p:spPr>
          <a:xfrm>
            <a:off x="457200" y="2214555"/>
            <a:ext cx="8229600" cy="35719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4" name="Рисунок 13" descr="E:\ГМО учит.-дефектологв ноябрь 2022г\ФОТО\Дети\Дети для презентации\Тася. Светина игра 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714356"/>
            <a:ext cx="3857652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E:\ГМО учит.-дефектологв ноябрь 2022г\ФОТО\Дети\Дети для презентации\Саша Шалаев Математический планшет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500438"/>
            <a:ext cx="3929090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0" name="Рисунок 9" descr="E:\ГМО учит.-дефектологв ноябрь 2022г\ФОТО\Дети\Дети для презентации\Тимур М. Конструктор Кубус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714356"/>
            <a:ext cx="3857652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3" name="Рисунок 12" descr="E:\ГМО учит.-дефектологв ноябрь 2022г\ФОТО\Дети\Дети для презентации\Трое. Деревянный танграм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714356"/>
            <a:ext cx="3857652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4" name="Рисунок 13" descr="E:\ГМО учит.-дефектологв ноябрь 2022г\ФОТО\Дети\Дети для презентации\Четверо. Магнитная мозаика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500438"/>
            <a:ext cx="3857652" cy="2581083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E:\ГМО учит.-дефектологв ноябрь 2022г\ФОТО\Дети\Дети для презентации\Тимур Уникуб 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714356"/>
            <a:ext cx="3786214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8" name="Рисунок 7" descr="E:\ГМО учит.-дефектологв ноябрь 2022г\ФОТО\Дети\Дети для презентации\Фото с группой в СТЭМ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714356"/>
            <a:ext cx="3786214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026" name="Picture 2" descr="IMG_20220328_1022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3500438"/>
            <a:ext cx="3786214" cy="2681690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6" name="Рисунок 5" descr="C:\Users\user\Desktop\Ещё фото\i2iJ-LSikkw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3500438"/>
            <a:ext cx="3786214" cy="2714644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Работа с родителями</a:t>
            </a:r>
            <a:endParaRPr lang="ru-RU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6531571" y="2852936"/>
            <a:ext cx="1944928" cy="864096"/>
          </a:xfrm>
          <a:prstGeom prst="wedgeRoundRectCallout">
            <a:avLst>
              <a:gd name="adj1" fmla="val -135215"/>
              <a:gd name="adj2" fmla="val 505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CC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Выставки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6027433" y="1268760"/>
            <a:ext cx="2449066" cy="936104"/>
          </a:xfrm>
          <a:prstGeom prst="wedgeRoundRectCallout">
            <a:avLst>
              <a:gd name="adj1" fmla="val -83555"/>
              <a:gd name="adj2" fmla="val 17304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CC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Консультации-практикумы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755576" y="2852936"/>
            <a:ext cx="2017018" cy="1008186"/>
          </a:xfrm>
          <a:prstGeom prst="wedgeRoundRectCallout">
            <a:avLst>
              <a:gd name="adj1" fmla="val 121678"/>
              <a:gd name="adj2" fmla="val 1087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CC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Мастер классы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755576" y="1268760"/>
            <a:ext cx="2448272" cy="936104"/>
          </a:xfrm>
          <a:prstGeom prst="wedgeRoundRectCallout">
            <a:avLst>
              <a:gd name="adj1" fmla="val 95848"/>
              <a:gd name="adj2" fmla="val 21345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CC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Анкетирование 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395536" y="4869160"/>
            <a:ext cx="3312368" cy="1512168"/>
          </a:xfrm>
          <a:prstGeom prst="wedgeRoundRectCallout">
            <a:avLst>
              <a:gd name="adj1" fmla="val 83312"/>
              <a:gd name="adj2" fmla="val -153189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CC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Предметно-пространственная среда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5436096" y="4869160"/>
            <a:ext cx="3312368" cy="1511300"/>
          </a:xfrm>
          <a:prstGeom prst="wedgeRoundRectCallout">
            <a:avLst>
              <a:gd name="adj1" fmla="val -59830"/>
              <a:gd name="adj2" fmla="val -145020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rgbClr val="CC006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Информационные папки, ширмы, памятки, буклеты</a:t>
            </a:r>
          </a:p>
          <a:p>
            <a:pPr algn="ctr">
              <a:defRPr/>
            </a:pPr>
            <a:endParaRPr lang="ru-RU" dirty="0"/>
          </a:p>
        </p:txBody>
      </p:sp>
      <p:pic>
        <p:nvPicPr>
          <p:cNvPr id="14" name="Рисунок 13" descr="E:\ГМО учит.-дефектологв ноябрь 2022г\ФОТО\работа с родителями\Собрание весна 2022 г\IMG20220414185659.jpg"/>
          <p:cNvPicPr/>
          <p:nvPr/>
        </p:nvPicPr>
        <p:blipFill>
          <a:blip r:embed="rId2" cstate="print"/>
          <a:srcRect t="8661" b="11286"/>
          <a:stretch>
            <a:fillRect/>
          </a:stretch>
        </p:blipFill>
        <p:spPr bwMode="auto">
          <a:xfrm>
            <a:off x="3643306" y="2000240"/>
            <a:ext cx="2071702" cy="2500330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sp>
        <p:nvSpPr>
          <p:cNvPr id="16" name="Содержимое 15"/>
          <p:cNvSpPr>
            <a:spLocks noGrp="1"/>
          </p:cNvSpPr>
          <p:nvPr>
            <p:ph sz="half" idx="2"/>
          </p:nvPr>
        </p:nvSpPr>
        <p:spPr>
          <a:xfrm>
            <a:off x="4286248" y="5572139"/>
            <a:ext cx="211140" cy="554023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3"/>
      <p:bldP spid="8" grpId="0" animBg="1"/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algn="ctr" eaLnBrk="1" hangingPunct="1">
              <a:buClrTx/>
              <a:buFontTx/>
              <a:buNone/>
              <a:defRPr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Работа с родителями</a:t>
            </a:r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539750" y="1341438"/>
            <a:ext cx="3898900" cy="5130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algn="just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 smtClean="0">
                <a:solidFill>
                  <a:srgbClr val="000000"/>
                </a:solidFill>
                <a:cs typeface="Arial" charset="0"/>
              </a:rPr>
              <a:t>Выставки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 «Математические ступеньки», «Ура</a:t>
            </a:r>
            <a:r>
              <a:rPr lang="ru-RU" altLang="ru-RU" dirty="0">
                <a:solidFill>
                  <a:srgbClr val="000000"/>
                </a:solidFill>
                <a:cs typeface="Arial" charset="0"/>
              </a:rPr>
              <a:t>! Я научился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!»</a:t>
            </a:r>
            <a:endParaRPr lang="ru-RU" altLang="ru-RU" dirty="0">
              <a:solidFill>
                <a:srgbClr val="000000"/>
              </a:solidFill>
              <a:cs typeface="Arial" charset="0"/>
            </a:endParaRPr>
          </a:p>
          <a:p>
            <a:pPr marL="341313" indent="-341313" algn="just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 smtClean="0">
                <a:solidFill>
                  <a:srgbClr val="000000"/>
                </a:solidFill>
                <a:cs typeface="Arial" charset="0"/>
              </a:rPr>
              <a:t>Буклеты 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«Учимся рассуждать», «Занимательные игры для детей», «Азбука логики»</a:t>
            </a:r>
            <a:endParaRPr lang="ru-RU" altLang="ru-RU" dirty="0">
              <a:solidFill>
                <a:srgbClr val="000000"/>
              </a:solidFill>
              <a:cs typeface="Arial" charset="0"/>
            </a:endParaRPr>
          </a:p>
          <a:p>
            <a:pPr marL="341313" indent="-341313" algn="just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>
                <a:solidFill>
                  <a:srgbClr val="000000"/>
                </a:solidFill>
                <a:cs typeface="Arial" charset="0"/>
              </a:rPr>
              <a:t>Консультации – практикумы 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«Играем с детьми» «Логическая разминка»</a:t>
            </a:r>
            <a:endParaRPr lang="ru-RU" altLang="ru-RU" dirty="0">
              <a:solidFill>
                <a:srgbClr val="000000"/>
              </a:solidFill>
              <a:cs typeface="Arial" charset="0"/>
            </a:endParaRPr>
          </a:p>
          <a:p>
            <a:pPr marL="341313" indent="-341313" algn="just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>
                <a:solidFill>
                  <a:srgbClr val="000000"/>
                </a:solidFill>
                <a:cs typeface="Arial" charset="0"/>
              </a:rPr>
              <a:t>Мастер-класс</a:t>
            </a:r>
            <a:r>
              <a:rPr lang="ru-RU" altLang="ru-RU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«Математический каламбур»</a:t>
            </a:r>
          </a:p>
          <a:p>
            <a:pPr marL="341313" indent="-341313" algn="just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 smtClean="0">
                <a:solidFill>
                  <a:srgbClr val="000000"/>
                </a:solidFill>
                <a:cs typeface="Arial" charset="0"/>
              </a:rPr>
              <a:t>Конкурс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 «Торопись, да не ошибись»</a:t>
            </a:r>
          </a:p>
          <a:p>
            <a:pPr marL="341313" indent="-341313" algn="just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 smtClean="0">
                <a:solidFill>
                  <a:srgbClr val="000000"/>
                </a:solidFill>
                <a:cs typeface="Arial" charset="0"/>
              </a:rPr>
              <a:t>Индивидуальные беседы 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«Вопрос – ответ»</a:t>
            </a:r>
          </a:p>
          <a:p>
            <a:pPr marL="341313" indent="-341313" algn="just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 smtClean="0">
                <a:solidFill>
                  <a:srgbClr val="000000"/>
                </a:solidFill>
                <a:cs typeface="Arial" charset="0"/>
              </a:rPr>
              <a:t>Викторина 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«Занимательные задачи – шутки»</a:t>
            </a:r>
            <a:endParaRPr lang="ru-RU" altLang="ru-RU" dirty="0">
              <a:solidFill>
                <a:srgbClr val="000000"/>
              </a:solidFill>
              <a:cs typeface="Arial" charset="0"/>
            </a:endParaRPr>
          </a:p>
          <a:p>
            <a:pPr marL="341313" indent="-341313">
              <a:spcBef>
                <a:spcPts val="4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altLang="ru-RU" sz="1600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484" name="Содержимое 2"/>
          <p:cNvSpPr txBox="1">
            <a:spLocks/>
          </p:cNvSpPr>
          <p:nvPr/>
        </p:nvSpPr>
        <p:spPr bwMode="auto">
          <a:xfrm>
            <a:off x="4643438" y="1357297"/>
            <a:ext cx="4037012" cy="4651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1313" indent="-341313" algn="just" eaLnBrk="0" hangingPunct="0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>
                <a:solidFill>
                  <a:srgbClr val="000000"/>
                </a:solidFill>
                <a:cs typeface="Arial" charset="0"/>
              </a:rPr>
              <a:t>Информационные папки, ширмы, памятки</a:t>
            </a:r>
          </a:p>
          <a:p>
            <a:pPr marL="341313" indent="-341313" algn="just" eaLnBrk="0" hangingPunct="0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 smtClean="0">
                <a:solidFill>
                  <a:srgbClr val="000000"/>
                </a:solidFill>
                <a:cs typeface="Arial" charset="0"/>
              </a:rPr>
              <a:t>Анкетирование 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«Развитие математических способностей и логики у детей»</a:t>
            </a:r>
            <a:endParaRPr lang="ru-RU" altLang="ru-RU" b="1" dirty="0">
              <a:solidFill>
                <a:srgbClr val="000000"/>
              </a:solidFill>
              <a:cs typeface="Arial" charset="0"/>
            </a:endParaRPr>
          </a:p>
          <a:p>
            <a:pPr marL="341313" indent="-341313" algn="just" eaLnBrk="0" hangingPunct="0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 smtClean="0">
                <a:solidFill>
                  <a:srgbClr val="000000"/>
                </a:solidFill>
                <a:cs typeface="Arial" charset="0"/>
              </a:rPr>
              <a:t>Презентация в </a:t>
            </a:r>
            <a:r>
              <a:rPr lang="en-US" altLang="ru-RU" b="1" dirty="0" smtClean="0">
                <a:solidFill>
                  <a:srgbClr val="000000"/>
                </a:solidFill>
                <a:cs typeface="Arial" charset="0"/>
              </a:rPr>
              <a:t>VK</a:t>
            </a:r>
            <a:r>
              <a:rPr lang="ru-RU" altLang="ru-RU" b="1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«Развитие мышления старших дошкольников средствами занимательной математики»</a:t>
            </a:r>
            <a:endParaRPr lang="ru-RU" altLang="ru-RU" dirty="0">
              <a:solidFill>
                <a:srgbClr val="000000"/>
              </a:solidFill>
              <a:cs typeface="Arial" charset="0"/>
            </a:endParaRPr>
          </a:p>
          <a:p>
            <a:pPr marL="341313" indent="-341313" algn="just" eaLnBrk="0" hangingPunct="0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>
                <a:solidFill>
                  <a:srgbClr val="000000"/>
                </a:solidFill>
                <a:cs typeface="Arial" charset="0"/>
              </a:rPr>
              <a:t>Пополнение и преобразование образовательной предметно-развивающей среды </a:t>
            </a:r>
            <a:r>
              <a:rPr lang="ru-RU" altLang="ru-RU" dirty="0">
                <a:solidFill>
                  <a:srgbClr val="000000"/>
                </a:solidFill>
                <a:cs typeface="Arial" charset="0"/>
              </a:rPr>
              <a:t>(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альбомы, книжки – самоделки, дидактические игры)</a:t>
            </a:r>
          </a:p>
          <a:p>
            <a:pPr marL="341313" indent="-341313" algn="just" eaLnBrk="0" hangingPunct="0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altLang="ru-RU" b="1" dirty="0" smtClean="0">
                <a:solidFill>
                  <a:srgbClr val="000000"/>
                </a:solidFill>
                <a:cs typeface="Arial" charset="0"/>
              </a:rPr>
              <a:t>НОД </a:t>
            </a:r>
            <a:r>
              <a:rPr lang="ru-RU" altLang="ru-RU" dirty="0" smtClean="0">
                <a:solidFill>
                  <a:srgbClr val="000000"/>
                </a:solidFill>
                <a:cs typeface="Arial" charset="0"/>
              </a:rPr>
              <a:t>«Умники и умницы»</a:t>
            </a:r>
            <a:endParaRPr lang="ru-RU" altLang="ru-RU" dirty="0">
              <a:solidFill>
                <a:srgbClr val="000000"/>
              </a:solidFill>
              <a:cs typeface="Arial" charset="0"/>
            </a:endParaRPr>
          </a:p>
          <a:p>
            <a:pPr marL="341313" indent="-341313" algn="just" eaLnBrk="0" hangingPunct="0">
              <a:spcBef>
                <a:spcPts val="4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altLang="ru-RU" dirty="0">
              <a:solidFill>
                <a:srgbClr val="000000"/>
              </a:solidFill>
              <a:cs typeface="Arial" charset="0"/>
            </a:endParaRPr>
          </a:p>
          <a:p>
            <a:pPr marL="341313" indent="-341313" eaLnBrk="0" hangingPunct="0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ru-RU" altLang="ru-RU" sz="32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6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4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Анкета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для родителей</a:t>
            </a:r>
            <a:endParaRPr lang="ru-RU" sz="4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395536" y="1142984"/>
            <a:ext cx="8424936" cy="5072098"/>
          </a:xfrm>
        </p:spPr>
        <p:txBody>
          <a:bodyPr/>
          <a:lstStyle/>
          <a:p>
            <a:pPr eaLnBrk="1" hangingPunct="1"/>
            <a:endParaRPr lang="ru-RU" sz="2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endParaRPr lang="ru-RU" sz="1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None/>
            </a:pPr>
            <a:r>
              <a:rPr lang="ru-RU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ctr" eaLnBrk="1" hangingPunct="1">
              <a:buNone/>
            </a:pPr>
            <a:r>
              <a:rPr lang="ru-RU" sz="2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4" name="Рисунок 3" descr="animashki-deti-775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581128"/>
            <a:ext cx="1797163" cy="197249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85720" y="1571612"/>
            <a:ext cx="442915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96646" indent="-514350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dirty="0" smtClean="0">
                <a:cs typeface="Arial" pitchFamily="34" charset="0"/>
              </a:rPr>
              <a:t>Как Вы считаете, нужно ли целенаправленно заниматься с ребёнком дома?</a:t>
            </a:r>
          </a:p>
          <a:p>
            <a:pPr marL="596646" indent="-514350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dirty="0" smtClean="0">
                <a:cs typeface="Arial" pitchFamily="34" charset="0"/>
              </a:rPr>
              <a:t>Как Вы считаете, достаточно ли времени Вы уделяете развитию математических представлений и мышления ребёнка?</a:t>
            </a:r>
          </a:p>
          <a:p>
            <a:pPr marL="596646" indent="-514350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dirty="0" smtClean="0">
                <a:cs typeface="Arial" pitchFamily="34" charset="0"/>
              </a:rPr>
              <a:t>В какие игры Вы играете с ребёнком дома?</a:t>
            </a:r>
          </a:p>
          <a:p>
            <a:pPr marL="596646" indent="-514350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dirty="0" smtClean="0">
                <a:cs typeface="Arial" pitchFamily="34" charset="0"/>
              </a:rPr>
              <a:t>Знаете ли Вы, что такое виды мышления?</a:t>
            </a:r>
          </a:p>
          <a:p>
            <a:pPr marL="596646" indent="-514350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dirty="0" smtClean="0">
                <a:cs typeface="Arial" pitchFamily="34" charset="0"/>
              </a:rPr>
              <a:t>Хотели бы Вы знать или побольше узнать об этом?</a:t>
            </a:r>
          </a:p>
          <a:p>
            <a:pPr marL="596646" indent="-514350">
              <a:buClr>
                <a:srgbClr val="FF0000"/>
              </a:buClr>
              <a:buSzPct val="100000"/>
              <a:buFont typeface="+mj-lt"/>
              <a:buAutoNum type="arabicPeriod"/>
            </a:pPr>
            <a:r>
              <a:rPr lang="ru-RU" dirty="0" smtClean="0">
                <a:cs typeface="Arial" pitchFamily="34" charset="0"/>
              </a:rPr>
              <a:t>Какие виды деятельности помогают Вам и вашему ребёнку в развитии математики и мышления?</a:t>
            </a:r>
            <a:endParaRPr lang="ru-RU" dirty="0">
              <a:cs typeface="Arial" pitchFamily="34" charset="0"/>
            </a:endParaRPr>
          </a:p>
        </p:txBody>
      </p:sp>
      <p:graphicFrame>
        <p:nvGraphicFramePr>
          <p:cNvPr id="6" name="Содержимое 5"/>
          <p:cNvGraphicFramePr>
            <a:graphicFrameLocks/>
          </p:cNvGraphicFramePr>
          <p:nvPr/>
        </p:nvGraphicFramePr>
        <p:xfrm>
          <a:off x="4857752" y="1214422"/>
          <a:ext cx="3071834" cy="4934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1"/>
      <p:bldGraphic spid="6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16387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6389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26" name="Picture 2" descr="E:\ГМО учит.-дефектологв ноябрь 2022г\ФОТО\работа с родителями\Консультации для родит\Методпросвещение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 t="6284" r="6322" b="-551"/>
          <a:stretch>
            <a:fillRect/>
          </a:stretch>
        </p:blipFill>
        <p:spPr bwMode="auto">
          <a:xfrm>
            <a:off x="4714876" y="642918"/>
            <a:ext cx="4000528" cy="2643206"/>
          </a:xfrm>
          <a:prstGeom prst="rect">
            <a:avLst/>
          </a:prstGeom>
          <a:noFill/>
          <a:ln>
            <a:solidFill>
              <a:srgbClr val="FF99FF"/>
            </a:solidFill>
          </a:ln>
        </p:spPr>
      </p:pic>
      <p:pic>
        <p:nvPicPr>
          <p:cNvPr id="12" name="Рисунок 11" descr="E:\ГМО учит.-дефектологв ноябрь 2022г\ФОТО\работа с родителями\Консультации для родит\Стенд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642918"/>
            <a:ext cx="4000528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3" name="Рисунок 12" descr="E:\ГМО учит.-дефектологв ноябрь 2022г\ФОТО\работа с родителями\Сделали родители\IMG20221024103602.jpg"/>
          <p:cNvPicPr/>
          <p:nvPr/>
        </p:nvPicPr>
        <p:blipFill>
          <a:blip r:embed="rId4" cstate="print"/>
          <a:srcRect t="7040" r="4362" b="6624"/>
          <a:stretch>
            <a:fillRect/>
          </a:stretch>
        </p:blipFill>
        <p:spPr bwMode="auto">
          <a:xfrm>
            <a:off x="571472" y="3500438"/>
            <a:ext cx="4000528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4" name="Рисунок 13" descr="E:\ГМО учит.-дефектологв ноябрь 2022г\ФОТО\работа с родителями\Собрание весна 2022 г\Выставка игр.jpg"/>
          <p:cNvPicPr/>
          <p:nvPr/>
        </p:nvPicPr>
        <p:blipFill>
          <a:blip r:embed="rId5" cstate="print"/>
          <a:srcRect l="4252" t="14286" r="12929"/>
          <a:stretch>
            <a:fillRect/>
          </a:stretch>
        </p:blipFill>
        <p:spPr bwMode="auto">
          <a:xfrm>
            <a:off x="4714876" y="3500438"/>
            <a:ext cx="4000528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17411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61157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" name="Рисунок 8" descr="E:\ГМО учит.-дефектологв ноябрь 2022г\ФОТО\работа с родителями\Морданова\.trashed-1668312352-IMG2022101310540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643314"/>
            <a:ext cx="3857652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0" name="Рисунок 9" descr="E:\ГМО учит.-дефектологв ноябрь 2022г\ФОТО\работа с родителями\Собрание весна 2022 г\Конс. по играм.jpg"/>
          <p:cNvPicPr/>
          <p:nvPr/>
        </p:nvPicPr>
        <p:blipFill>
          <a:blip r:embed="rId3" cstate="print"/>
          <a:srcRect l="10695" t="10600" r="4509" b="-10"/>
          <a:stretch>
            <a:fillRect/>
          </a:stretch>
        </p:blipFill>
        <p:spPr bwMode="auto">
          <a:xfrm>
            <a:off x="4786314" y="714356"/>
            <a:ext cx="3786214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1" name="Рисунок 10" descr="E:\ГМО учит.-дефектологв ноябрь 2022г\ФОТО\работа с родителями\Собрание Осень 2022г\Кроссворды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643314"/>
            <a:ext cx="3786214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2" name="Рисунок 11" descr="E:\ГМО учит.-дефектологв ноябрь 2022г\ФОТО\работа с родителями\Собрание весна 2022 г\Родители играют.jpg"/>
          <p:cNvPicPr/>
          <p:nvPr/>
        </p:nvPicPr>
        <p:blipFill>
          <a:blip r:embed="rId5" cstate="print"/>
          <a:srcRect l="11942" t="6452" r="14586" b="-11"/>
          <a:stretch>
            <a:fillRect/>
          </a:stretch>
        </p:blipFill>
        <p:spPr bwMode="auto">
          <a:xfrm>
            <a:off x="642910" y="714356"/>
            <a:ext cx="3857652" cy="2643206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683017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Предметно- развивающая среда</a:t>
            </a:r>
            <a:endParaRPr lang="ru-RU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35" name="Содержимое 6"/>
          <p:cNvSpPr>
            <a:spLocks noGrp="1"/>
          </p:cNvSpPr>
          <p:nvPr>
            <p:ph sz="half" idx="2"/>
          </p:nvPr>
        </p:nvSpPr>
        <p:spPr>
          <a:xfrm>
            <a:off x="395536" y="1500174"/>
            <a:ext cx="4533654" cy="4857784"/>
          </a:xfrm>
        </p:spPr>
        <p:txBody>
          <a:bodyPr/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Центр познания                     </a:t>
            </a:r>
            <a:r>
              <a:rPr lang="ru-RU" sz="2200" i="1" dirty="0" smtClean="0">
                <a:latin typeface="Arial" pitchFamily="34" charset="0"/>
                <a:cs typeface="Arial" pitchFamily="34" charset="0"/>
              </a:rPr>
              <a:t>«Мы познаём мир»</a:t>
            </a:r>
          </a:p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Уголок развития             </a:t>
            </a:r>
            <a:r>
              <a:rPr lang="ru-RU" sz="2200" i="1" dirty="0" smtClean="0">
                <a:latin typeface="Arial" pitchFamily="34" charset="0"/>
                <a:cs typeface="Arial" pitchFamily="34" charset="0"/>
              </a:rPr>
              <a:t>«Маленькие математики»</a:t>
            </a:r>
          </a:p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Центр конструирования  </a:t>
            </a:r>
            <a:r>
              <a:rPr lang="ru-RU" sz="2200" i="1" dirty="0" smtClean="0">
                <a:latin typeface="Arial" pitchFamily="34" charset="0"/>
                <a:cs typeface="Arial" pitchFamily="34" charset="0"/>
              </a:rPr>
              <a:t>«Маленькие строители»</a:t>
            </a:r>
          </a:p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Зона творчества                    </a:t>
            </a:r>
            <a:r>
              <a:rPr lang="ru-RU" sz="2200" i="1" dirty="0" smtClean="0">
                <a:latin typeface="Arial" pitchFamily="34" charset="0"/>
                <a:cs typeface="Arial" pitchFamily="34" charset="0"/>
              </a:rPr>
              <a:t>«Юный изобретатель»</a:t>
            </a:r>
          </a:p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Уголок экспериментов </a:t>
            </a:r>
            <a:r>
              <a:rPr lang="ru-RU" sz="2200" i="1" dirty="0" smtClean="0">
                <a:latin typeface="Arial" pitchFamily="34" charset="0"/>
                <a:cs typeface="Arial" pitchFamily="34" charset="0"/>
              </a:rPr>
              <a:t>«Маленький исследователь»</a:t>
            </a:r>
          </a:p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Центр игры </a:t>
            </a:r>
            <a:r>
              <a:rPr lang="ru-RU" sz="2200" i="1" dirty="0" smtClean="0">
                <a:latin typeface="Arial" pitchFamily="34" charset="0"/>
                <a:cs typeface="Arial" pitchFamily="34" charset="0"/>
              </a:rPr>
              <a:t>«Мы играем»</a:t>
            </a:r>
          </a:p>
          <a:p>
            <a:r>
              <a:rPr lang="en-US" sz="2200" b="1" dirty="0" smtClean="0">
                <a:latin typeface="Arial" pitchFamily="34" charset="0"/>
                <a:cs typeface="Arial" pitchFamily="34" charset="0"/>
              </a:rPr>
              <a:t>STE</a:t>
            </a:r>
            <a:r>
              <a:rPr lang="ru-RU" sz="2200" b="1" dirty="0" smtClean="0">
                <a:latin typeface="Arial" pitchFamily="34" charset="0"/>
                <a:cs typeface="Arial" pitchFamily="34" charset="0"/>
              </a:rPr>
              <a:t>М студия</a:t>
            </a:r>
          </a:p>
          <a:p>
            <a:endParaRPr lang="ru-RU" sz="2000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endParaRPr lang="ru-RU" sz="2000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pPr algn="ctr">
              <a:buFont typeface="Arial" pitchFamily="34" charset="0"/>
              <a:buNone/>
            </a:pPr>
            <a:endParaRPr lang="ru-RU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pPr algn="ctr">
              <a:buFont typeface="Arial" pitchFamily="34" charset="0"/>
              <a:buNone/>
            </a:pPr>
            <a:endParaRPr lang="ru-RU" sz="4400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endParaRPr lang="ru-RU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endParaRPr lang="ru-RU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pPr>
              <a:buFont typeface="Arial" pitchFamily="34" charset="0"/>
              <a:buNone/>
            </a:pPr>
            <a:endParaRPr lang="ru-RU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pPr>
              <a:buFont typeface="Arial" pitchFamily="34" charset="0"/>
              <a:buNone/>
            </a:pPr>
            <a:endParaRPr lang="ru-RU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pPr algn="ctr"/>
            <a:endParaRPr lang="ru-RU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pPr algn="ctr"/>
            <a:endParaRPr lang="ru-RU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endParaRPr lang="ru-RU" dirty="0" smtClean="0"/>
          </a:p>
        </p:txBody>
      </p:sp>
      <p:pic>
        <p:nvPicPr>
          <p:cNvPr id="7" name="Рисунок 6" descr="E:\ГМО учит.-дефектологв ноябрь 2022г\ФОТО\Среда\Магнитная доска.jpg"/>
          <p:cNvPicPr/>
          <p:nvPr/>
        </p:nvPicPr>
        <p:blipFill>
          <a:blip r:embed="rId2" cstate="print"/>
          <a:srcRect l="3005" r="7119"/>
          <a:stretch>
            <a:fillRect/>
          </a:stretch>
        </p:blipFill>
        <p:spPr bwMode="auto">
          <a:xfrm>
            <a:off x="5072066" y="1428736"/>
            <a:ext cx="3357586" cy="242889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9" name="Рисунок 8" descr="E:\ГМО учит.-дефектологв ноябрь 2022г\ФОТО\Среда\Материал.jpg"/>
          <p:cNvPicPr/>
          <p:nvPr/>
        </p:nvPicPr>
        <p:blipFill>
          <a:blip r:embed="rId3" cstate="print"/>
          <a:srcRect r="1193" b="2770"/>
          <a:stretch>
            <a:fillRect/>
          </a:stretch>
        </p:blipFill>
        <p:spPr bwMode="auto">
          <a:xfrm>
            <a:off x="5072066" y="4000504"/>
            <a:ext cx="3357586" cy="242889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19459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9461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" name="Рисунок 13" descr="E:\ГМО учит.-дефектологв ноябрь 2022г\ФОТО\Среда\Наборное полотно.jpg"/>
          <p:cNvPicPr/>
          <p:nvPr/>
        </p:nvPicPr>
        <p:blipFill>
          <a:blip r:embed="rId3" cstate="print"/>
          <a:srcRect t="3170" r="2571" b="9719"/>
          <a:stretch>
            <a:fillRect/>
          </a:stretch>
        </p:blipFill>
        <p:spPr bwMode="auto">
          <a:xfrm>
            <a:off x="500034" y="428604"/>
            <a:ext cx="2571768" cy="3786214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5" name="Рисунок 14" descr="E:\ГМО учит.-дефектологв ноябрь 2022г\ФОТО\Среда\Уголок конструирования.jpg"/>
          <p:cNvPicPr/>
          <p:nvPr/>
        </p:nvPicPr>
        <p:blipFill>
          <a:blip r:embed="rId4" cstate="print"/>
          <a:srcRect l="8496" b="2137"/>
          <a:stretch>
            <a:fillRect/>
          </a:stretch>
        </p:blipFill>
        <p:spPr bwMode="auto">
          <a:xfrm>
            <a:off x="3286116" y="1643050"/>
            <a:ext cx="2571768" cy="3786214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7" name="Рисунок 16" descr="E:\ГМО учит.-дефектологв ноябрь 2022г\ФОТО\Среда\Уголок математики.jpg"/>
          <p:cNvPicPr/>
          <p:nvPr/>
        </p:nvPicPr>
        <p:blipFill>
          <a:blip r:embed="rId5" cstate="print"/>
          <a:srcRect l="3299" t="22867" r="1535" b="9556"/>
          <a:stretch>
            <a:fillRect/>
          </a:stretch>
        </p:blipFill>
        <p:spPr bwMode="auto">
          <a:xfrm>
            <a:off x="6072198" y="2500306"/>
            <a:ext cx="2571768" cy="3803959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19459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9461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9" name="Рисунок 8" descr="C:\Users\user\Desktop\Ещё фото\lhhTKtBLDzk.jpg"/>
          <p:cNvPicPr/>
          <p:nvPr/>
        </p:nvPicPr>
        <p:blipFill>
          <a:blip r:embed="rId3" cstate="print"/>
          <a:srcRect l="16328" t="813" r="11518" b="5090"/>
          <a:stretch>
            <a:fillRect/>
          </a:stretch>
        </p:blipFill>
        <p:spPr bwMode="auto">
          <a:xfrm>
            <a:off x="714348" y="285728"/>
            <a:ext cx="3714776" cy="278608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0" name="Содержимое 9" descr="C:\Users\user\Desktop\Ещё фото\peC-0AeMKbo.jpg"/>
          <p:cNvPicPr>
            <a:picLocks noGrp="1"/>
          </p:cNvPicPr>
          <p:nvPr>
            <p:ph sz="quarter" idx="4"/>
          </p:nvPr>
        </p:nvPicPr>
        <p:blipFill>
          <a:blip r:embed="rId4" cstate="print"/>
          <a:srcRect r="7143"/>
          <a:stretch>
            <a:fillRect/>
          </a:stretch>
        </p:blipFill>
        <p:spPr bwMode="auto">
          <a:xfrm>
            <a:off x="4643438" y="285728"/>
            <a:ext cx="3714776" cy="278608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2" name="Рисунок 11" descr="E:\ГМО учит.-дефектологв ноябрь 2022г\ФОТО\Среда\Уголок робомыши.jpg"/>
          <p:cNvPicPr/>
          <p:nvPr/>
        </p:nvPicPr>
        <p:blipFill>
          <a:blip r:embed="rId5" cstate="print"/>
          <a:srcRect l="4102" r="6018" b="1802"/>
          <a:stretch>
            <a:fillRect/>
          </a:stretch>
        </p:blipFill>
        <p:spPr bwMode="auto">
          <a:xfrm>
            <a:off x="1142976" y="3143248"/>
            <a:ext cx="3000396" cy="3429024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3" name="Рисунок 12" descr="E:\ГМО учит.-дефектологв ноябрь 2022г\ФОТО\Среда\Уголок Фребеля.jpg"/>
          <p:cNvPicPr/>
          <p:nvPr/>
        </p:nvPicPr>
        <p:blipFill>
          <a:blip r:embed="rId6" cstate="print"/>
          <a:srcRect b="8506"/>
          <a:stretch>
            <a:fillRect/>
          </a:stretch>
        </p:blipFill>
        <p:spPr bwMode="auto">
          <a:xfrm>
            <a:off x="5143504" y="3143248"/>
            <a:ext cx="3000396" cy="3429024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Центр творчества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785794"/>
            <a:ext cx="3429024" cy="5261635"/>
          </a:xfrm>
          <a:prstGeom prst="rect">
            <a:avLst/>
          </a:prstGeom>
          <a:noFill/>
          <a:ln>
            <a:solidFill>
              <a:srgbClr val="FF99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0" y="3571876"/>
            <a:ext cx="4299159" cy="2413027"/>
          </a:xfrm>
          <a:prstGeom prst="rect">
            <a:avLst/>
          </a:prstGeom>
          <a:noFill/>
          <a:ln>
            <a:solidFill>
              <a:srgbClr val="FF99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Рисунок 7" descr="C:\Users\user\Desktop\Ещё фото\kQrFVNTARh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785794"/>
            <a:ext cx="4286280" cy="2428892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Дидактические материалы </a:t>
            </a:r>
          </a:p>
        </p:txBody>
      </p:sp>
      <p:pic>
        <p:nvPicPr>
          <p:cNvPr id="7" name="Содержимое 3" descr="IMG_03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714876" y="3857628"/>
            <a:ext cx="3888432" cy="2592288"/>
          </a:xfrm>
          <a:prstGeom prst="rect">
            <a:avLst/>
          </a:prstGeom>
          <a:noFill/>
          <a:ln w="6350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9" name="Picture 3" descr="C:\Users\Света\Desktop\Фото конструирование\IMG_338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3857628"/>
            <a:ext cx="3929090" cy="2571768"/>
          </a:xfrm>
          <a:prstGeom prst="rect">
            <a:avLst/>
          </a:prstGeom>
          <a:noFill/>
          <a:ln>
            <a:solidFill>
              <a:srgbClr val="FF99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1071547"/>
            <a:ext cx="3929090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 descr="C:\Users\Света\Desktop\Фото конструирование\IMG_338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6" y="1071546"/>
            <a:ext cx="3888906" cy="2571768"/>
          </a:xfrm>
          <a:prstGeom prst="rect">
            <a:avLst/>
          </a:prstGeom>
          <a:noFill/>
          <a:ln>
            <a:solidFill>
              <a:srgbClr val="FF99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Дидактические материалы </a:t>
            </a:r>
          </a:p>
        </p:txBody>
      </p:sp>
      <p:pic>
        <p:nvPicPr>
          <p:cNvPr id="1026" name="Picture 2" descr="C:\Users\user\Desktop\фото\IMG_20220315_0943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4104" r="3832"/>
          <a:stretch>
            <a:fillRect/>
          </a:stretch>
        </p:blipFill>
        <p:spPr bwMode="auto">
          <a:xfrm>
            <a:off x="4643438" y="1071546"/>
            <a:ext cx="3929090" cy="2571768"/>
          </a:xfrm>
          <a:prstGeom prst="rect">
            <a:avLst/>
          </a:prstGeom>
          <a:solidFill>
            <a:srgbClr val="FF99FF"/>
          </a:solidFill>
          <a:ln>
            <a:solidFill>
              <a:srgbClr val="FF99FF"/>
            </a:solidFill>
          </a:ln>
        </p:spPr>
      </p:pic>
      <p:pic>
        <p:nvPicPr>
          <p:cNvPr id="12" name="Рисунок 11" descr="C:\Users\user\Desktop\фото\IMG_20220315_103925.jpg"/>
          <p:cNvPicPr/>
          <p:nvPr/>
        </p:nvPicPr>
        <p:blipFill>
          <a:blip r:embed="rId3" cstate="print"/>
          <a:srcRect t="9972" r="-53" b="3601"/>
          <a:stretch>
            <a:fillRect/>
          </a:stretch>
        </p:blipFill>
        <p:spPr bwMode="auto">
          <a:xfrm>
            <a:off x="4643438" y="3786190"/>
            <a:ext cx="3929090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3" name="Рисунок 12" descr="C:\Users\user\Desktop\фото\IMG_20220315_094102.jpg"/>
          <p:cNvPicPr/>
          <p:nvPr/>
        </p:nvPicPr>
        <p:blipFill>
          <a:blip r:embed="rId4" cstate="print"/>
          <a:srcRect l="4459" t="11357" r="-53" b="24100"/>
          <a:stretch>
            <a:fillRect/>
          </a:stretch>
        </p:blipFill>
        <p:spPr bwMode="auto">
          <a:xfrm>
            <a:off x="500034" y="1071546"/>
            <a:ext cx="3929090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4" name="Рисунок 13" descr="C:\Users\user\Desktop\фото\IMG_20220315_103941.jpg"/>
          <p:cNvPicPr/>
          <p:nvPr/>
        </p:nvPicPr>
        <p:blipFill>
          <a:blip r:embed="rId5" cstate="print"/>
          <a:srcRect l="5800" b="10526"/>
          <a:stretch>
            <a:fillRect/>
          </a:stretch>
        </p:blipFill>
        <p:spPr bwMode="auto">
          <a:xfrm>
            <a:off x="500034" y="3786190"/>
            <a:ext cx="3929090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Дидактические материалы </a:t>
            </a:r>
          </a:p>
        </p:txBody>
      </p:sp>
      <p:pic>
        <p:nvPicPr>
          <p:cNvPr id="12" name="Содержимое 11" descr="C:\Users\user\Desktop\фото\IMG_20220315_103811.jpg"/>
          <p:cNvPicPr>
            <a:picLocks noGrp="1"/>
          </p:cNvPicPr>
          <p:nvPr>
            <p:ph idx="1"/>
          </p:nvPr>
        </p:nvPicPr>
        <p:blipFill>
          <a:blip r:embed="rId2" cstate="print"/>
          <a:srcRect t="27147" r="-53" b="3324"/>
          <a:stretch>
            <a:fillRect/>
          </a:stretch>
        </p:blipFill>
        <p:spPr bwMode="auto">
          <a:xfrm>
            <a:off x="4643438" y="1071546"/>
            <a:ext cx="3929090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3" name="Рисунок 12" descr="C:\Users\user\Desktop\фото\IMG_20220315_104206.jpg"/>
          <p:cNvPicPr/>
          <p:nvPr/>
        </p:nvPicPr>
        <p:blipFill>
          <a:blip r:embed="rId3" cstate="print"/>
          <a:srcRect t="15601" r="-65" b="11700"/>
          <a:stretch>
            <a:fillRect/>
          </a:stretch>
        </p:blipFill>
        <p:spPr bwMode="auto">
          <a:xfrm>
            <a:off x="4643438" y="3857628"/>
            <a:ext cx="3929090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4" name="Рисунок 13" descr="C:\Users\user\Desktop\фото\IMG_20220315_094436.jpg"/>
          <p:cNvPicPr/>
          <p:nvPr/>
        </p:nvPicPr>
        <p:blipFill>
          <a:blip r:embed="rId4" cstate="print"/>
          <a:srcRect l="4046" t="17005" r="3111" b="14766"/>
          <a:stretch>
            <a:fillRect/>
          </a:stretch>
        </p:blipFill>
        <p:spPr bwMode="auto">
          <a:xfrm>
            <a:off x="500034" y="1071546"/>
            <a:ext cx="3929090" cy="2571768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  <p:pic>
        <p:nvPicPr>
          <p:cNvPr id="15" name="Рисунок 14" descr="C:\Users\user\Desktop\фото\IMG_20220315_094242.jpg"/>
          <p:cNvPicPr/>
          <p:nvPr/>
        </p:nvPicPr>
        <p:blipFill>
          <a:blip r:embed="rId5" cstate="print"/>
          <a:srcRect t="4056" r="-12" b="7477"/>
          <a:stretch>
            <a:fillRect/>
          </a:stretch>
        </p:blipFill>
        <p:spPr bwMode="auto">
          <a:xfrm rot="5400000">
            <a:off x="1178695" y="3178967"/>
            <a:ext cx="2571768" cy="3929090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Результативность</a:t>
            </a:r>
            <a:endParaRPr lang="ru-RU" sz="4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395536" y="1142984"/>
            <a:ext cx="8424936" cy="5072098"/>
          </a:xfrm>
        </p:spPr>
        <p:txBody>
          <a:bodyPr/>
          <a:lstStyle/>
          <a:p>
            <a:pPr eaLnBrk="1" hangingPunct="1"/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Развитие способности к принятию собственных решений, опираясь на свои знания и умения в различных видах деятельности.</a:t>
            </a:r>
          </a:p>
          <a:p>
            <a:pPr eaLnBrk="1" hangingPunct="1"/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Развитие социальных навыков, умение взаимодействовать в общих целях.</a:t>
            </a:r>
          </a:p>
          <a:p>
            <a:pPr eaLnBrk="1" hangingPunct="1"/>
            <a:endParaRPr lang="ru-RU" sz="2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ru-RU" sz="2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ru-RU" sz="2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endParaRPr lang="ru-RU" sz="10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None/>
            </a:pPr>
            <a:r>
              <a:rPr lang="ru-RU" sz="28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ctr" eaLnBrk="1" hangingPunct="1">
              <a:buNone/>
            </a:pPr>
            <a:r>
              <a:rPr lang="ru-RU" sz="2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4" name="Рисунок 3" descr="animashki-deti-775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581128"/>
            <a:ext cx="1797163" cy="1972496"/>
          </a:xfrm>
          <a:prstGeom prst="rect">
            <a:avLst/>
          </a:prstGeom>
        </p:spPr>
      </p:pic>
      <p:graphicFrame>
        <p:nvGraphicFramePr>
          <p:cNvPr id="5" name="Содержимое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57704329"/>
              </p:ext>
            </p:extLst>
          </p:nvPr>
        </p:nvGraphicFramePr>
        <p:xfrm>
          <a:off x="642910" y="2928934"/>
          <a:ext cx="6357982" cy="3571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1"/>
      <p:bldGraphic spid="5" grpId="0">
        <p:bldAsOne/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71604" y="430639"/>
            <a:ext cx="585791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4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itchFamily="34" charset="0"/>
              </a:rPr>
              <a:t>   </a:t>
            </a:r>
            <a:r>
              <a:rPr lang="ru-RU" sz="4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itchFamily="34" charset="0"/>
              </a:rPr>
              <a:t> Перспективность</a:t>
            </a:r>
            <a:endParaRPr lang="ru-RU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1714488"/>
            <a:ext cx="814393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0000"/>
                </a:solidFill>
                <a:cs typeface="Arial" pitchFamily="34" charset="0"/>
              </a:rPr>
              <a:t>Повышения уровня развития мышления детей через использование ими имеющихся логических игр, самостоятельному использованию математически занимательных игр.</a:t>
            </a:r>
          </a:p>
          <a:p>
            <a:pPr algn="just"/>
            <a:endParaRPr lang="ru-RU" sz="2000" b="1" dirty="0" smtClean="0">
              <a:solidFill>
                <a:srgbClr val="000000"/>
              </a:solidFill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000" b="1" dirty="0" smtClean="0"/>
              <a:t>Участие в детских, творческих конкурсах.</a:t>
            </a:r>
          </a:p>
          <a:p>
            <a:pPr algn="just"/>
            <a:endParaRPr lang="ru-RU" sz="2000" b="1" dirty="0" smtClean="0"/>
          </a:p>
          <a:p>
            <a:pPr algn="just"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0000"/>
                </a:solidFill>
                <a:cs typeface="Arial" pitchFamily="34" charset="0"/>
              </a:rPr>
              <a:t>Дальнейшее обогащение предметно-развивающей среды материалом  математического содержания, познавательно-исследовательской деятельности, исходя                     из возрастных особенностей и индивидуальных возможностей детей группы.</a:t>
            </a:r>
          </a:p>
          <a:p>
            <a:pPr algn="just">
              <a:buFont typeface="Arial" pitchFamily="34" charset="0"/>
              <a:buChar char="•"/>
            </a:pPr>
            <a:endParaRPr lang="ru-RU" sz="2000" b="1" dirty="0" smtClean="0">
              <a:solidFill>
                <a:srgbClr val="000000"/>
              </a:solidFill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0000"/>
                </a:solidFill>
                <a:cs typeface="Arial" pitchFamily="34" charset="0"/>
              </a:rPr>
              <a:t>Обобщение педагогического опыта.</a:t>
            </a:r>
          </a:p>
          <a:p>
            <a:pPr>
              <a:buFont typeface="Arial" pitchFamily="34" charset="0"/>
              <a:buChar char="•"/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64895" y="430639"/>
            <a:ext cx="741420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itchFamily="34" charset="0"/>
              </a:rPr>
              <a:t>Спасибо за </a:t>
            </a:r>
            <a:r>
              <a:rPr lang="ru-RU" sz="4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Gothic" pitchFamily="34" charset="0"/>
              </a:rPr>
              <a:t>внимание!</a:t>
            </a:r>
            <a:endParaRPr lang="ru-RU" sz="48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entury Gothic" pitchFamily="34" charset="0"/>
            </a:endParaRPr>
          </a:p>
        </p:txBody>
      </p:sp>
      <p:pic>
        <p:nvPicPr>
          <p:cNvPr id="5" name="Рисунок 4" descr="E:\ГМО учит.-дефектологв ноябрь 2022г\ФОТО\Дети\Дети для презентации\Дети с материалом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500174"/>
            <a:ext cx="6929486" cy="4500594"/>
          </a:xfrm>
          <a:prstGeom prst="rect">
            <a:avLst/>
          </a:prstGeom>
          <a:noFill/>
          <a:ln w="9525">
            <a:solidFill>
              <a:srgbClr val="FF99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2232</TotalTime>
  <Words>819</Words>
  <Application>Microsoft Office PowerPoint</Application>
  <PresentationFormat>Экран (4:3)</PresentationFormat>
  <Paragraphs>171</Paragraphs>
  <Slides>38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6" baseType="lpstr">
      <vt:lpstr>Microsoft YaHei</vt:lpstr>
      <vt:lpstr>Aparajita</vt:lpstr>
      <vt:lpstr>Arial</vt:lpstr>
      <vt:lpstr>Calibri</vt:lpstr>
      <vt:lpstr>Century Gothic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     Мышление – процесс познания действительности с    помощью мыслительных операций: анализа,    синтеза, сравнения, обобщения, классификации.  Логика – наука о законах мышления и его формах.  Математика – фактор интеллектуального развития   ребёнка, формирования его познавательной и   творческих способностей.  Развивающие игры – это игры, моделирующие сам творческий процесс и создающие свой микроклимат, где появляются возможности для развития творческой стороны интеллекта, познавательных процессов.                                              Б.П.Никитин    </vt:lpstr>
      <vt:lpstr>Актуальность</vt:lpstr>
      <vt:lpstr>Цель</vt:lpstr>
      <vt:lpstr>Срок проекта 2021- 2023 уч.год </vt:lpstr>
      <vt:lpstr>Методическое сопровождение </vt:lpstr>
      <vt:lpstr>Методическое сопровождение </vt:lpstr>
      <vt:lpstr>Ожидаемые результаты</vt:lpstr>
      <vt:lpstr>Презентация PowerPoint</vt:lpstr>
      <vt:lpstr>Направления работы</vt:lpstr>
      <vt:lpstr>Взаимосвязь систем </vt:lpstr>
      <vt:lpstr>Этапы работы</vt:lpstr>
      <vt:lpstr>Направления деятельности  с детьми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Работа с родителями</vt:lpstr>
      <vt:lpstr>Презентация PowerPoint</vt:lpstr>
      <vt:lpstr>Анкета для родителей</vt:lpstr>
      <vt:lpstr>Презентация PowerPoint</vt:lpstr>
      <vt:lpstr>Презентация PowerPoint</vt:lpstr>
      <vt:lpstr>Предметно- развивающая среда</vt:lpstr>
      <vt:lpstr>Презентация PowerPoint</vt:lpstr>
      <vt:lpstr>Презентация PowerPoint</vt:lpstr>
      <vt:lpstr>Центр творчества</vt:lpstr>
      <vt:lpstr>Дидактические материалы </vt:lpstr>
      <vt:lpstr>Дидактические материалы </vt:lpstr>
      <vt:lpstr>Дидактические материалы </vt:lpstr>
      <vt:lpstr>Результативность</vt:lpstr>
      <vt:lpstr>    Перспективность</vt:lpstr>
      <vt:lpstr>Спасибо за внимание!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natasha23</dc:creator>
  <cp:lastModifiedBy>STARV</cp:lastModifiedBy>
  <cp:revision>290</cp:revision>
  <dcterms:created xsi:type="dcterms:W3CDTF">2011-07-26T04:50:43Z</dcterms:created>
  <dcterms:modified xsi:type="dcterms:W3CDTF">2023-01-10T05:32:35Z</dcterms:modified>
</cp:coreProperties>
</file>