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9" r:id="rId4"/>
    <p:sldId id="265" r:id="rId5"/>
    <p:sldId id="267" r:id="rId6"/>
    <p:sldId id="268" r:id="rId7"/>
    <p:sldId id="271" r:id="rId8"/>
    <p:sldId id="270" r:id="rId9"/>
    <p:sldId id="274" r:id="rId10"/>
    <p:sldId id="272" r:id="rId11"/>
    <p:sldId id="273" r:id="rId12"/>
    <p:sldId id="277" r:id="rId13"/>
    <p:sldId id="282" r:id="rId14"/>
    <p:sldId id="263" r:id="rId15"/>
    <p:sldId id="278" r:id="rId16"/>
    <p:sldId id="283" r:id="rId17"/>
    <p:sldId id="279" r:id="rId18"/>
    <p:sldId id="280" r:id="rId19"/>
    <p:sldId id="281" r:id="rId20"/>
    <p:sldId id="275" r:id="rId21"/>
    <p:sldId id="276" r:id="rId22"/>
    <p:sldId id="260" r:id="rId23"/>
    <p:sldId id="261" r:id="rId24"/>
    <p:sldId id="258" r:id="rId25"/>
    <p:sldId id="259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3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77903B-118B-476F-B837-CDD22469D7FF}" type="doc">
      <dgm:prSet loTypeId="urn:microsoft.com/office/officeart/2005/8/layout/hierarchy1" loCatId="hierarchy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95AEE29-B48C-447F-9F76-747CB4FE983F}">
      <dgm:prSet phldrT="[Текст]" custT="1"/>
      <dgm:spPr/>
      <dgm:t>
        <a:bodyPr/>
        <a:lstStyle/>
        <a:p>
          <a:r>
            <a:rPr lang="ru-RU" sz="2000" b="1" u="sng" dirty="0" smtClean="0">
              <a:solidFill>
                <a:srgbClr val="002060"/>
              </a:solidFill>
              <a:latin typeface="Georgia" panose="02040502050405020303" pitchFamily="18" charset="0"/>
            </a:rPr>
            <a:t>Мотивация </a:t>
          </a:r>
          <a:endParaRPr lang="ru-RU" sz="2000" b="1" u="sng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C24AE9B9-079F-4D64-8071-C16ACB6DBB45}" type="parTrans" cxnId="{62C6BCBB-E985-47F1-B08F-A1D376620FE4}">
      <dgm:prSet/>
      <dgm:spPr/>
      <dgm:t>
        <a:bodyPr/>
        <a:lstStyle/>
        <a:p>
          <a:endParaRPr lang="ru-RU"/>
        </a:p>
      </dgm:t>
    </dgm:pt>
    <dgm:pt modelId="{7E4A233E-74CA-4CBA-81BA-020A84EE5A7A}" type="sibTrans" cxnId="{62C6BCBB-E985-47F1-B08F-A1D376620FE4}">
      <dgm:prSet/>
      <dgm:spPr/>
      <dgm:t>
        <a:bodyPr/>
        <a:lstStyle/>
        <a:p>
          <a:endParaRPr lang="ru-RU"/>
        </a:p>
      </dgm:t>
    </dgm:pt>
    <dgm:pt modelId="{07B2F76D-C361-497A-A223-85D2119DFF19}">
      <dgm:prSet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Тайна</a:t>
          </a:r>
        </a:p>
        <a:p>
          <a:r>
            <a:rPr lang="ru-RU" sz="1600" dirty="0" smtClean="0"/>
            <a:t>разобраться, раскрыть неизвестное</a:t>
          </a:r>
          <a:endParaRPr lang="ru-RU" sz="1600" b="1" dirty="0">
            <a:latin typeface="Georgia" panose="02040502050405020303" pitchFamily="18" charset="0"/>
          </a:endParaRPr>
        </a:p>
      </dgm:t>
    </dgm:pt>
    <dgm:pt modelId="{CB799B16-DE21-4446-A77E-4B53FE2D1338}" type="parTrans" cxnId="{731FE41C-F172-4ED1-9770-32148642F451}">
      <dgm:prSet/>
      <dgm:spPr/>
      <dgm:t>
        <a:bodyPr/>
        <a:lstStyle/>
        <a:p>
          <a:endParaRPr lang="ru-RU"/>
        </a:p>
      </dgm:t>
    </dgm:pt>
    <dgm:pt modelId="{B9E54ABA-8E31-4806-87AE-CB5AB9094D8F}" type="sibTrans" cxnId="{731FE41C-F172-4ED1-9770-32148642F451}">
      <dgm:prSet/>
      <dgm:spPr/>
      <dgm:t>
        <a:bodyPr/>
        <a:lstStyle/>
        <a:p>
          <a:endParaRPr lang="ru-RU"/>
        </a:p>
      </dgm:t>
    </dgm:pt>
    <dgm:pt modelId="{A419E14E-08D5-4B95-9B32-7657726F1E45}">
      <dgm:prSet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Помощь</a:t>
          </a:r>
        </a:p>
        <a:p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r>
            <a: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спасти кого-то, помочь кому-то. </a:t>
          </a:r>
          <a:endParaRPr lang="ru-RU" sz="1600" b="1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D198D8C9-6697-4F6F-8B02-61462042AAB2}" type="parTrans" cxnId="{0D13EB94-8ED4-494B-9971-1D7DB200F6D1}">
      <dgm:prSet/>
      <dgm:spPr/>
      <dgm:t>
        <a:bodyPr/>
        <a:lstStyle/>
        <a:p>
          <a:endParaRPr lang="ru-RU"/>
        </a:p>
      </dgm:t>
    </dgm:pt>
    <dgm:pt modelId="{8551F45F-FA37-4A81-BA5D-E65318D95FEF}" type="sibTrans" cxnId="{0D13EB94-8ED4-494B-9971-1D7DB200F6D1}">
      <dgm:prSet/>
      <dgm:spPr/>
      <dgm:t>
        <a:bodyPr/>
        <a:lstStyle/>
        <a:p>
          <a:endParaRPr lang="ru-RU"/>
        </a:p>
      </dgm:t>
    </dgm:pt>
    <dgm:pt modelId="{2CE234A2-56FC-4C01-93C8-8A625336C6C8}">
      <dgm:prSet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Общение</a:t>
          </a:r>
        </a:p>
        <a:p>
          <a:r>
            <a: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познакомиться, подружиться с кем-то</a:t>
          </a:r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endParaRPr lang="ru-RU" sz="1600" b="1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21A06205-F3BE-4239-BD92-806CEE2C61DB}" type="parTrans" cxnId="{27B1F04B-0567-4FD0-B127-1246D2D98DDA}">
      <dgm:prSet/>
      <dgm:spPr/>
      <dgm:t>
        <a:bodyPr/>
        <a:lstStyle/>
        <a:p>
          <a:endParaRPr lang="ru-RU"/>
        </a:p>
      </dgm:t>
    </dgm:pt>
    <dgm:pt modelId="{5981E92D-FAB6-4BDD-A988-CB29492731B4}" type="sibTrans" cxnId="{27B1F04B-0567-4FD0-B127-1246D2D98DDA}">
      <dgm:prSet/>
      <dgm:spPr/>
      <dgm:t>
        <a:bodyPr/>
        <a:lstStyle/>
        <a:p>
          <a:endParaRPr lang="ru-RU"/>
        </a:p>
      </dgm:t>
    </dgm:pt>
    <dgm:pt modelId="{7B44F98E-F796-474E-B423-58527998E46B}">
      <dgm:prSet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Красота или порядок</a:t>
          </a:r>
        </a:p>
        <a:p>
          <a:r>
            <a: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красота - есть определенный порядок(соотношение формы, цвета и т.д.). </a:t>
          </a:r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endParaRPr lang="ru-RU" sz="1600" b="1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8A8A502E-C73E-436F-BF4A-73140CB9DE4C}" type="parTrans" cxnId="{1DFFEF20-51C0-4FEC-B02A-019FA2961CEC}">
      <dgm:prSet/>
      <dgm:spPr/>
      <dgm:t>
        <a:bodyPr/>
        <a:lstStyle/>
        <a:p>
          <a:endParaRPr lang="ru-RU"/>
        </a:p>
      </dgm:t>
    </dgm:pt>
    <dgm:pt modelId="{5862ADAD-EDA8-4055-A44F-E2045FAC64A7}" type="sibTrans" cxnId="{1DFFEF20-51C0-4FEC-B02A-019FA2961CEC}">
      <dgm:prSet/>
      <dgm:spPr/>
      <dgm:t>
        <a:bodyPr/>
        <a:lstStyle/>
        <a:p>
          <a:endParaRPr lang="ru-RU"/>
        </a:p>
      </dgm:t>
    </dgm:pt>
    <dgm:pt modelId="{BE037D23-94D3-4A64-850F-29EAC023D910}">
      <dgm:prSet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Georgia" panose="02040502050405020303" pitchFamily="18" charset="0"/>
            </a:rPr>
            <a:t>Познание </a:t>
          </a:r>
          <a:endParaRPr lang="ru-RU" sz="1600" b="1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C8EFBB0A-63D9-47BB-86C0-1C8E111420B8}" type="parTrans" cxnId="{933EC75E-81AC-4DC4-9A46-D7809F919534}">
      <dgm:prSet/>
      <dgm:spPr/>
      <dgm:t>
        <a:bodyPr/>
        <a:lstStyle/>
        <a:p>
          <a:endParaRPr lang="ru-RU"/>
        </a:p>
      </dgm:t>
    </dgm:pt>
    <dgm:pt modelId="{14318D10-CF82-4CB1-9876-450D8400F22A}" type="sibTrans" cxnId="{933EC75E-81AC-4DC4-9A46-D7809F919534}">
      <dgm:prSet/>
      <dgm:spPr/>
      <dgm:t>
        <a:bodyPr/>
        <a:lstStyle/>
        <a:p>
          <a:endParaRPr lang="ru-RU"/>
        </a:p>
      </dgm:t>
    </dgm:pt>
    <dgm:pt modelId="{51F59D7D-92E0-407A-8CD8-6EF82610D22A}" type="pres">
      <dgm:prSet presAssocID="{7D77903B-118B-476F-B837-CDD22469D7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627A3C3-9590-4818-B389-46F1304CDC85}" type="pres">
      <dgm:prSet presAssocID="{B95AEE29-B48C-447F-9F76-747CB4FE983F}" presName="hierRoot1" presStyleCnt="0"/>
      <dgm:spPr/>
    </dgm:pt>
    <dgm:pt modelId="{11E430DF-43C4-4E70-9EBA-3C71ED365BBA}" type="pres">
      <dgm:prSet presAssocID="{B95AEE29-B48C-447F-9F76-747CB4FE983F}" presName="composite" presStyleCnt="0"/>
      <dgm:spPr/>
    </dgm:pt>
    <dgm:pt modelId="{35B4346A-5B7E-479D-B7E0-52D6D6D49EA0}" type="pres">
      <dgm:prSet presAssocID="{B95AEE29-B48C-447F-9F76-747CB4FE983F}" presName="background" presStyleLbl="node0" presStyleIdx="0" presStyleCnt="1"/>
      <dgm:spPr/>
    </dgm:pt>
    <dgm:pt modelId="{0559BC67-C6AF-45A3-8853-BE0D8ED3DFE1}" type="pres">
      <dgm:prSet presAssocID="{B95AEE29-B48C-447F-9F76-747CB4FE983F}" presName="text" presStyleLbl="fgAcc0" presStyleIdx="0" presStyleCnt="1" custScaleX="120330" custLinFactNeighborX="-11487" custLinFactNeighborY="-180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FCEDAD-2B01-4567-8AC7-0848AF7FE986}" type="pres">
      <dgm:prSet presAssocID="{B95AEE29-B48C-447F-9F76-747CB4FE983F}" presName="hierChild2" presStyleCnt="0"/>
      <dgm:spPr/>
    </dgm:pt>
    <dgm:pt modelId="{BE0B21D2-AA94-40DE-B550-D401CF294009}" type="pres">
      <dgm:prSet presAssocID="{CB799B16-DE21-4446-A77E-4B53FE2D1338}" presName="Name10" presStyleLbl="parChTrans1D2" presStyleIdx="0" presStyleCnt="5"/>
      <dgm:spPr/>
      <dgm:t>
        <a:bodyPr/>
        <a:lstStyle/>
        <a:p>
          <a:endParaRPr lang="ru-RU"/>
        </a:p>
      </dgm:t>
    </dgm:pt>
    <dgm:pt modelId="{EEF708AC-11C5-4498-A0D2-B766021B7831}" type="pres">
      <dgm:prSet presAssocID="{07B2F76D-C361-497A-A223-85D2119DFF19}" presName="hierRoot2" presStyleCnt="0"/>
      <dgm:spPr/>
    </dgm:pt>
    <dgm:pt modelId="{9F055B48-DA8C-4A5C-9824-5B694757862C}" type="pres">
      <dgm:prSet presAssocID="{07B2F76D-C361-497A-A223-85D2119DFF19}" presName="composite2" presStyleCnt="0"/>
      <dgm:spPr/>
    </dgm:pt>
    <dgm:pt modelId="{F212BAEE-0A6D-4599-AF9D-EFB5E546A530}" type="pres">
      <dgm:prSet presAssocID="{07B2F76D-C361-497A-A223-85D2119DFF19}" presName="background2" presStyleLbl="node2" presStyleIdx="0" presStyleCnt="5"/>
      <dgm:spPr/>
    </dgm:pt>
    <dgm:pt modelId="{A4FB917C-DCF7-4CAB-A528-B6DE3D423DF0}" type="pres">
      <dgm:prSet presAssocID="{07B2F76D-C361-497A-A223-85D2119DFF19}" presName="text2" presStyleLbl="fgAcc2" presStyleIdx="0" presStyleCnt="5" custLinFactNeighborY="-27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4D22FC-62B5-48ED-B22E-13C262818020}" type="pres">
      <dgm:prSet presAssocID="{07B2F76D-C361-497A-A223-85D2119DFF19}" presName="hierChild3" presStyleCnt="0"/>
      <dgm:spPr/>
    </dgm:pt>
    <dgm:pt modelId="{371E0AAE-33A1-45C2-9F06-2160A5A58A71}" type="pres">
      <dgm:prSet presAssocID="{D198D8C9-6697-4F6F-8B02-61462042AAB2}" presName="Name10" presStyleLbl="parChTrans1D2" presStyleIdx="1" presStyleCnt="5"/>
      <dgm:spPr/>
      <dgm:t>
        <a:bodyPr/>
        <a:lstStyle/>
        <a:p>
          <a:endParaRPr lang="ru-RU"/>
        </a:p>
      </dgm:t>
    </dgm:pt>
    <dgm:pt modelId="{FEA59A28-60FB-4FAF-B6FD-D1D89501B600}" type="pres">
      <dgm:prSet presAssocID="{A419E14E-08D5-4B95-9B32-7657726F1E45}" presName="hierRoot2" presStyleCnt="0"/>
      <dgm:spPr/>
    </dgm:pt>
    <dgm:pt modelId="{D4F5CA71-C772-4942-B848-C31187D106D1}" type="pres">
      <dgm:prSet presAssocID="{A419E14E-08D5-4B95-9B32-7657726F1E45}" presName="composite2" presStyleCnt="0"/>
      <dgm:spPr/>
    </dgm:pt>
    <dgm:pt modelId="{B76676A8-4098-40F9-A186-FAB7925A987B}" type="pres">
      <dgm:prSet presAssocID="{A419E14E-08D5-4B95-9B32-7657726F1E45}" presName="background2" presStyleLbl="node2" presStyleIdx="1" presStyleCnt="5"/>
      <dgm:spPr/>
    </dgm:pt>
    <dgm:pt modelId="{4C7E6AED-B345-4AF3-BB45-E3E7E6DF8D7B}" type="pres">
      <dgm:prSet presAssocID="{A419E14E-08D5-4B95-9B32-7657726F1E45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D90776-04E2-4B74-B965-11FD58549899}" type="pres">
      <dgm:prSet presAssocID="{A419E14E-08D5-4B95-9B32-7657726F1E45}" presName="hierChild3" presStyleCnt="0"/>
      <dgm:spPr/>
    </dgm:pt>
    <dgm:pt modelId="{2B363360-386E-4286-844E-A7DFC9FD1944}" type="pres">
      <dgm:prSet presAssocID="{21A06205-F3BE-4239-BD92-806CEE2C61DB}" presName="Name10" presStyleLbl="parChTrans1D2" presStyleIdx="2" presStyleCnt="5"/>
      <dgm:spPr/>
      <dgm:t>
        <a:bodyPr/>
        <a:lstStyle/>
        <a:p>
          <a:endParaRPr lang="ru-RU"/>
        </a:p>
      </dgm:t>
    </dgm:pt>
    <dgm:pt modelId="{76A175A3-4AE3-4A5F-8BD6-CF0C6925CB1E}" type="pres">
      <dgm:prSet presAssocID="{2CE234A2-56FC-4C01-93C8-8A625336C6C8}" presName="hierRoot2" presStyleCnt="0"/>
      <dgm:spPr/>
    </dgm:pt>
    <dgm:pt modelId="{42D26A70-5462-42B5-B760-36970078D929}" type="pres">
      <dgm:prSet presAssocID="{2CE234A2-56FC-4C01-93C8-8A625336C6C8}" presName="composite2" presStyleCnt="0"/>
      <dgm:spPr/>
    </dgm:pt>
    <dgm:pt modelId="{A7ED8286-1415-4875-B111-F9DBFE4D40F7}" type="pres">
      <dgm:prSet presAssocID="{2CE234A2-56FC-4C01-93C8-8A625336C6C8}" presName="background2" presStyleLbl="node2" presStyleIdx="2" presStyleCnt="5"/>
      <dgm:spPr/>
    </dgm:pt>
    <dgm:pt modelId="{60CEC831-A55E-41A0-8816-87681F5EA67E}" type="pres">
      <dgm:prSet presAssocID="{2CE234A2-56FC-4C01-93C8-8A625336C6C8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408D3-1B0E-4E6A-A743-2B2CEF5540B0}" type="pres">
      <dgm:prSet presAssocID="{2CE234A2-56FC-4C01-93C8-8A625336C6C8}" presName="hierChild3" presStyleCnt="0"/>
      <dgm:spPr/>
    </dgm:pt>
    <dgm:pt modelId="{A75C2ECE-3F06-405C-ABA0-1D1C66326636}" type="pres">
      <dgm:prSet presAssocID="{8A8A502E-C73E-436F-BF4A-73140CB9DE4C}" presName="Name10" presStyleLbl="parChTrans1D2" presStyleIdx="3" presStyleCnt="5"/>
      <dgm:spPr/>
      <dgm:t>
        <a:bodyPr/>
        <a:lstStyle/>
        <a:p>
          <a:endParaRPr lang="ru-RU"/>
        </a:p>
      </dgm:t>
    </dgm:pt>
    <dgm:pt modelId="{33E97117-CD59-4FC1-9056-0B1EDA747BAC}" type="pres">
      <dgm:prSet presAssocID="{7B44F98E-F796-474E-B423-58527998E46B}" presName="hierRoot2" presStyleCnt="0"/>
      <dgm:spPr/>
    </dgm:pt>
    <dgm:pt modelId="{1736DFCB-D6D8-4701-8B19-037CF481F047}" type="pres">
      <dgm:prSet presAssocID="{7B44F98E-F796-474E-B423-58527998E46B}" presName="composite2" presStyleCnt="0"/>
      <dgm:spPr/>
    </dgm:pt>
    <dgm:pt modelId="{D3F1360B-5643-4F55-97ED-AFA216EA4DFA}" type="pres">
      <dgm:prSet presAssocID="{7B44F98E-F796-474E-B423-58527998E46B}" presName="background2" presStyleLbl="node2" presStyleIdx="3" presStyleCnt="5"/>
      <dgm:spPr/>
    </dgm:pt>
    <dgm:pt modelId="{99E562CC-969F-409B-8187-5D646A963719}" type="pres">
      <dgm:prSet presAssocID="{7B44F98E-F796-474E-B423-58527998E46B}" presName="text2" presStyleLbl="fgAcc2" presStyleIdx="3" presStyleCnt="5" custScaleX="116110" custScaleY="165109" custLinFactX="19886" custLinFactNeighborX="100000" custLinFactNeighborY="-152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49CC92-4C86-4C89-9515-E9C73431C8BF}" type="pres">
      <dgm:prSet presAssocID="{7B44F98E-F796-474E-B423-58527998E46B}" presName="hierChild3" presStyleCnt="0"/>
      <dgm:spPr/>
    </dgm:pt>
    <dgm:pt modelId="{B8ADF7CA-FC0D-44D4-975F-B41892E46DC7}" type="pres">
      <dgm:prSet presAssocID="{C8EFBB0A-63D9-47BB-86C0-1C8E111420B8}" presName="Name10" presStyleLbl="parChTrans1D2" presStyleIdx="4" presStyleCnt="5"/>
      <dgm:spPr/>
      <dgm:t>
        <a:bodyPr/>
        <a:lstStyle/>
        <a:p>
          <a:endParaRPr lang="ru-RU"/>
        </a:p>
      </dgm:t>
    </dgm:pt>
    <dgm:pt modelId="{F3779007-C628-4ABC-93FC-199726DBD52F}" type="pres">
      <dgm:prSet presAssocID="{BE037D23-94D3-4A64-850F-29EAC023D910}" presName="hierRoot2" presStyleCnt="0"/>
      <dgm:spPr/>
    </dgm:pt>
    <dgm:pt modelId="{8584C309-55D6-400C-8405-3743F74EA651}" type="pres">
      <dgm:prSet presAssocID="{BE037D23-94D3-4A64-850F-29EAC023D910}" presName="composite2" presStyleCnt="0"/>
      <dgm:spPr/>
    </dgm:pt>
    <dgm:pt modelId="{522915B9-925A-415E-A64B-AADC5A6300FB}" type="pres">
      <dgm:prSet presAssocID="{BE037D23-94D3-4A64-850F-29EAC023D910}" presName="background2" presStyleLbl="node2" presStyleIdx="4" presStyleCnt="5"/>
      <dgm:spPr/>
    </dgm:pt>
    <dgm:pt modelId="{B3EA6C71-E71D-4A36-A444-150891AC9724}" type="pres">
      <dgm:prSet presAssocID="{BE037D23-94D3-4A64-850F-29EAC023D910}" presName="text2" presStyleLbl="fgAcc2" presStyleIdx="4" presStyleCnt="5" custLinFactX="-39280" custLinFactNeighborX="-100000" custLinFactNeighborY="13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FD2906-8883-4360-A2A6-A15814990E08}" type="pres">
      <dgm:prSet presAssocID="{BE037D23-94D3-4A64-850F-29EAC023D910}" presName="hierChild3" presStyleCnt="0"/>
      <dgm:spPr/>
    </dgm:pt>
  </dgm:ptLst>
  <dgm:cxnLst>
    <dgm:cxn modelId="{8893C210-7CB5-4E45-A49E-489E5E475C7E}" type="presOf" srcId="{8A8A502E-C73E-436F-BF4A-73140CB9DE4C}" destId="{A75C2ECE-3F06-405C-ABA0-1D1C66326636}" srcOrd="0" destOrd="0" presId="urn:microsoft.com/office/officeart/2005/8/layout/hierarchy1"/>
    <dgm:cxn modelId="{06A98B41-3198-46B5-915A-D92CCF2BF113}" type="presOf" srcId="{BE037D23-94D3-4A64-850F-29EAC023D910}" destId="{B3EA6C71-E71D-4A36-A444-150891AC9724}" srcOrd="0" destOrd="0" presId="urn:microsoft.com/office/officeart/2005/8/layout/hierarchy1"/>
    <dgm:cxn modelId="{2736C2BA-8296-4435-A5C1-10B103F846FF}" type="presOf" srcId="{7D77903B-118B-476F-B837-CDD22469D7FF}" destId="{51F59D7D-92E0-407A-8CD8-6EF82610D22A}" srcOrd="0" destOrd="0" presId="urn:microsoft.com/office/officeart/2005/8/layout/hierarchy1"/>
    <dgm:cxn modelId="{B73C4FF1-E7B6-44BA-8EA3-BC8D6B7E591B}" type="presOf" srcId="{CB799B16-DE21-4446-A77E-4B53FE2D1338}" destId="{BE0B21D2-AA94-40DE-B550-D401CF294009}" srcOrd="0" destOrd="0" presId="urn:microsoft.com/office/officeart/2005/8/layout/hierarchy1"/>
    <dgm:cxn modelId="{2757DB07-1D65-4541-ADA4-1C853773504B}" type="presOf" srcId="{21A06205-F3BE-4239-BD92-806CEE2C61DB}" destId="{2B363360-386E-4286-844E-A7DFC9FD1944}" srcOrd="0" destOrd="0" presId="urn:microsoft.com/office/officeart/2005/8/layout/hierarchy1"/>
    <dgm:cxn modelId="{81C177C6-FDC5-4EE5-AF4E-441399E8F399}" type="presOf" srcId="{C8EFBB0A-63D9-47BB-86C0-1C8E111420B8}" destId="{B8ADF7CA-FC0D-44D4-975F-B41892E46DC7}" srcOrd="0" destOrd="0" presId="urn:microsoft.com/office/officeart/2005/8/layout/hierarchy1"/>
    <dgm:cxn modelId="{209F7034-77B7-41EE-B814-04E123D24381}" type="presOf" srcId="{7B44F98E-F796-474E-B423-58527998E46B}" destId="{99E562CC-969F-409B-8187-5D646A963719}" srcOrd="0" destOrd="0" presId="urn:microsoft.com/office/officeart/2005/8/layout/hierarchy1"/>
    <dgm:cxn modelId="{933EC75E-81AC-4DC4-9A46-D7809F919534}" srcId="{B95AEE29-B48C-447F-9F76-747CB4FE983F}" destId="{BE037D23-94D3-4A64-850F-29EAC023D910}" srcOrd="4" destOrd="0" parTransId="{C8EFBB0A-63D9-47BB-86C0-1C8E111420B8}" sibTransId="{14318D10-CF82-4CB1-9876-450D8400F22A}"/>
    <dgm:cxn modelId="{658742AB-B9FC-46A2-B934-D9EB12D49433}" type="presOf" srcId="{D198D8C9-6697-4F6F-8B02-61462042AAB2}" destId="{371E0AAE-33A1-45C2-9F06-2160A5A58A71}" srcOrd="0" destOrd="0" presId="urn:microsoft.com/office/officeart/2005/8/layout/hierarchy1"/>
    <dgm:cxn modelId="{7033096C-0E11-4287-AD52-182A35AF7B5C}" type="presOf" srcId="{2CE234A2-56FC-4C01-93C8-8A625336C6C8}" destId="{60CEC831-A55E-41A0-8816-87681F5EA67E}" srcOrd="0" destOrd="0" presId="urn:microsoft.com/office/officeart/2005/8/layout/hierarchy1"/>
    <dgm:cxn modelId="{7BE6145D-8B78-42A1-B026-C4ADB3613359}" type="presOf" srcId="{A419E14E-08D5-4B95-9B32-7657726F1E45}" destId="{4C7E6AED-B345-4AF3-BB45-E3E7E6DF8D7B}" srcOrd="0" destOrd="0" presId="urn:microsoft.com/office/officeart/2005/8/layout/hierarchy1"/>
    <dgm:cxn modelId="{F33C8592-8433-49A3-9928-CEF7EA160460}" type="presOf" srcId="{07B2F76D-C361-497A-A223-85D2119DFF19}" destId="{A4FB917C-DCF7-4CAB-A528-B6DE3D423DF0}" srcOrd="0" destOrd="0" presId="urn:microsoft.com/office/officeart/2005/8/layout/hierarchy1"/>
    <dgm:cxn modelId="{1DFFEF20-51C0-4FEC-B02A-019FA2961CEC}" srcId="{B95AEE29-B48C-447F-9F76-747CB4FE983F}" destId="{7B44F98E-F796-474E-B423-58527998E46B}" srcOrd="3" destOrd="0" parTransId="{8A8A502E-C73E-436F-BF4A-73140CB9DE4C}" sibTransId="{5862ADAD-EDA8-4055-A44F-E2045FAC64A7}"/>
    <dgm:cxn modelId="{731FE41C-F172-4ED1-9770-32148642F451}" srcId="{B95AEE29-B48C-447F-9F76-747CB4FE983F}" destId="{07B2F76D-C361-497A-A223-85D2119DFF19}" srcOrd="0" destOrd="0" parTransId="{CB799B16-DE21-4446-A77E-4B53FE2D1338}" sibTransId="{B9E54ABA-8E31-4806-87AE-CB5AB9094D8F}"/>
    <dgm:cxn modelId="{27B1F04B-0567-4FD0-B127-1246D2D98DDA}" srcId="{B95AEE29-B48C-447F-9F76-747CB4FE983F}" destId="{2CE234A2-56FC-4C01-93C8-8A625336C6C8}" srcOrd="2" destOrd="0" parTransId="{21A06205-F3BE-4239-BD92-806CEE2C61DB}" sibTransId="{5981E92D-FAB6-4BDD-A988-CB29492731B4}"/>
    <dgm:cxn modelId="{0D13EB94-8ED4-494B-9971-1D7DB200F6D1}" srcId="{B95AEE29-B48C-447F-9F76-747CB4FE983F}" destId="{A419E14E-08D5-4B95-9B32-7657726F1E45}" srcOrd="1" destOrd="0" parTransId="{D198D8C9-6697-4F6F-8B02-61462042AAB2}" sibTransId="{8551F45F-FA37-4A81-BA5D-E65318D95FEF}"/>
    <dgm:cxn modelId="{62C6BCBB-E985-47F1-B08F-A1D376620FE4}" srcId="{7D77903B-118B-476F-B837-CDD22469D7FF}" destId="{B95AEE29-B48C-447F-9F76-747CB4FE983F}" srcOrd="0" destOrd="0" parTransId="{C24AE9B9-079F-4D64-8071-C16ACB6DBB45}" sibTransId="{7E4A233E-74CA-4CBA-81BA-020A84EE5A7A}"/>
    <dgm:cxn modelId="{DAF4A33D-D5A4-43CA-AB78-485B5653135B}" type="presOf" srcId="{B95AEE29-B48C-447F-9F76-747CB4FE983F}" destId="{0559BC67-C6AF-45A3-8853-BE0D8ED3DFE1}" srcOrd="0" destOrd="0" presId="urn:microsoft.com/office/officeart/2005/8/layout/hierarchy1"/>
    <dgm:cxn modelId="{583CD8FB-7A5B-49A5-907E-25A0CE363C74}" type="presParOf" srcId="{51F59D7D-92E0-407A-8CD8-6EF82610D22A}" destId="{7627A3C3-9590-4818-B389-46F1304CDC85}" srcOrd="0" destOrd="0" presId="urn:microsoft.com/office/officeart/2005/8/layout/hierarchy1"/>
    <dgm:cxn modelId="{FF500A6B-E234-4080-A645-BC50605A371D}" type="presParOf" srcId="{7627A3C3-9590-4818-B389-46F1304CDC85}" destId="{11E430DF-43C4-4E70-9EBA-3C71ED365BBA}" srcOrd="0" destOrd="0" presId="urn:microsoft.com/office/officeart/2005/8/layout/hierarchy1"/>
    <dgm:cxn modelId="{7165E9DD-070A-433F-BD47-C03478139ECC}" type="presParOf" srcId="{11E430DF-43C4-4E70-9EBA-3C71ED365BBA}" destId="{35B4346A-5B7E-479D-B7E0-52D6D6D49EA0}" srcOrd="0" destOrd="0" presId="urn:microsoft.com/office/officeart/2005/8/layout/hierarchy1"/>
    <dgm:cxn modelId="{47073799-53BC-4FB0-A8C0-DF9F2D154CCD}" type="presParOf" srcId="{11E430DF-43C4-4E70-9EBA-3C71ED365BBA}" destId="{0559BC67-C6AF-45A3-8853-BE0D8ED3DFE1}" srcOrd="1" destOrd="0" presId="urn:microsoft.com/office/officeart/2005/8/layout/hierarchy1"/>
    <dgm:cxn modelId="{A5490B7F-0902-41BC-B1E0-9DECD6279C45}" type="presParOf" srcId="{7627A3C3-9590-4818-B389-46F1304CDC85}" destId="{A3FCEDAD-2B01-4567-8AC7-0848AF7FE986}" srcOrd="1" destOrd="0" presId="urn:microsoft.com/office/officeart/2005/8/layout/hierarchy1"/>
    <dgm:cxn modelId="{CDB6E21A-A661-4547-81D7-20F7183223E9}" type="presParOf" srcId="{A3FCEDAD-2B01-4567-8AC7-0848AF7FE986}" destId="{BE0B21D2-AA94-40DE-B550-D401CF294009}" srcOrd="0" destOrd="0" presId="urn:microsoft.com/office/officeart/2005/8/layout/hierarchy1"/>
    <dgm:cxn modelId="{CAE6D9FB-41EA-4D50-8E4A-A2C67D55ABFB}" type="presParOf" srcId="{A3FCEDAD-2B01-4567-8AC7-0848AF7FE986}" destId="{EEF708AC-11C5-4498-A0D2-B766021B7831}" srcOrd="1" destOrd="0" presId="urn:microsoft.com/office/officeart/2005/8/layout/hierarchy1"/>
    <dgm:cxn modelId="{9405008B-F4DF-4AA5-BCDF-BF6B89FCCCF3}" type="presParOf" srcId="{EEF708AC-11C5-4498-A0D2-B766021B7831}" destId="{9F055B48-DA8C-4A5C-9824-5B694757862C}" srcOrd="0" destOrd="0" presId="urn:microsoft.com/office/officeart/2005/8/layout/hierarchy1"/>
    <dgm:cxn modelId="{B5FD4166-36F6-47E2-AB80-6B5632695F38}" type="presParOf" srcId="{9F055B48-DA8C-4A5C-9824-5B694757862C}" destId="{F212BAEE-0A6D-4599-AF9D-EFB5E546A530}" srcOrd="0" destOrd="0" presId="urn:microsoft.com/office/officeart/2005/8/layout/hierarchy1"/>
    <dgm:cxn modelId="{4B3D583B-42F2-4175-B363-468CAC1BA0DF}" type="presParOf" srcId="{9F055B48-DA8C-4A5C-9824-5B694757862C}" destId="{A4FB917C-DCF7-4CAB-A528-B6DE3D423DF0}" srcOrd="1" destOrd="0" presId="urn:microsoft.com/office/officeart/2005/8/layout/hierarchy1"/>
    <dgm:cxn modelId="{C5EFDA0D-088F-49D6-AAF0-7382C21B5441}" type="presParOf" srcId="{EEF708AC-11C5-4498-A0D2-B766021B7831}" destId="{464D22FC-62B5-48ED-B22E-13C262818020}" srcOrd="1" destOrd="0" presId="urn:microsoft.com/office/officeart/2005/8/layout/hierarchy1"/>
    <dgm:cxn modelId="{10F5D562-D0B3-46F8-9339-26C9EC498D71}" type="presParOf" srcId="{A3FCEDAD-2B01-4567-8AC7-0848AF7FE986}" destId="{371E0AAE-33A1-45C2-9F06-2160A5A58A71}" srcOrd="2" destOrd="0" presId="urn:microsoft.com/office/officeart/2005/8/layout/hierarchy1"/>
    <dgm:cxn modelId="{6E069EF7-B380-4FAE-83D9-553E570C580F}" type="presParOf" srcId="{A3FCEDAD-2B01-4567-8AC7-0848AF7FE986}" destId="{FEA59A28-60FB-4FAF-B6FD-D1D89501B600}" srcOrd="3" destOrd="0" presId="urn:microsoft.com/office/officeart/2005/8/layout/hierarchy1"/>
    <dgm:cxn modelId="{F5C9DCBA-8B2C-4E42-83E9-F4EB1BD8D44E}" type="presParOf" srcId="{FEA59A28-60FB-4FAF-B6FD-D1D89501B600}" destId="{D4F5CA71-C772-4942-B848-C31187D106D1}" srcOrd="0" destOrd="0" presId="urn:microsoft.com/office/officeart/2005/8/layout/hierarchy1"/>
    <dgm:cxn modelId="{939705BF-726C-43BB-B84E-03DEE9C3B23A}" type="presParOf" srcId="{D4F5CA71-C772-4942-B848-C31187D106D1}" destId="{B76676A8-4098-40F9-A186-FAB7925A987B}" srcOrd="0" destOrd="0" presId="urn:microsoft.com/office/officeart/2005/8/layout/hierarchy1"/>
    <dgm:cxn modelId="{BAF43B16-8F90-4F57-964C-BB5444A5B31C}" type="presParOf" srcId="{D4F5CA71-C772-4942-B848-C31187D106D1}" destId="{4C7E6AED-B345-4AF3-BB45-E3E7E6DF8D7B}" srcOrd="1" destOrd="0" presId="urn:microsoft.com/office/officeart/2005/8/layout/hierarchy1"/>
    <dgm:cxn modelId="{FA3A2989-1EA9-4251-AEC4-C3ECF52B3E2C}" type="presParOf" srcId="{FEA59A28-60FB-4FAF-B6FD-D1D89501B600}" destId="{CED90776-04E2-4B74-B965-11FD58549899}" srcOrd="1" destOrd="0" presId="urn:microsoft.com/office/officeart/2005/8/layout/hierarchy1"/>
    <dgm:cxn modelId="{075F91C5-6442-4B94-8F04-38C110E43056}" type="presParOf" srcId="{A3FCEDAD-2B01-4567-8AC7-0848AF7FE986}" destId="{2B363360-386E-4286-844E-A7DFC9FD1944}" srcOrd="4" destOrd="0" presId="urn:microsoft.com/office/officeart/2005/8/layout/hierarchy1"/>
    <dgm:cxn modelId="{53F7B685-2475-4499-A32C-10169F1D676A}" type="presParOf" srcId="{A3FCEDAD-2B01-4567-8AC7-0848AF7FE986}" destId="{76A175A3-4AE3-4A5F-8BD6-CF0C6925CB1E}" srcOrd="5" destOrd="0" presId="urn:microsoft.com/office/officeart/2005/8/layout/hierarchy1"/>
    <dgm:cxn modelId="{F7F79910-7A83-4326-B205-DD219165484F}" type="presParOf" srcId="{76A175A3-4AE3-4A5F-8BD6-CF0C6925CB1E}" destId="{42D26A70-5462-42B5-B760-36970078D929}" srcOrd="0" destOrd="0" presId="urn:microsoft.com/office/officeart/2005/8/layout/hierarchy1"/>
    <dgm:cxn modelId="{2290F2FC-98C2-4E73-B440-F7A7573D12E4}" type="presParOf" srcId="{42D26A70-5462-42B5-B760-36970078D929}" destId="{A7ED8286-1415-4875-B111-F9DBFE4D40F7}" srcOrd="0" destOrd="0" presId="urn:microsoft.com/office/officeart/2005/8/layout/hierarchy1"/>
    <dgm:cxn modelId="{377CA959-6D43-4F65-88D5-9358558C06C5}" type="presParOf" srcId="{42D26A70-5462-42B5-B760-36970078D929}" destId="{60CEC831-A55E-41A0-8816-87681F5EA67E}" srcOrd="1" destOrd="0" presId="urn:microsoft.com/office/officeart/2005/8/layout/hierarchy1"/>
    <dgm:cxn modelId="{12EBCBEF-95BE-45A4-8C8E-44A2394EF79F}" type="presParOf" srcId="{76A175A3-4AE3-4A5F-8BD6-CF0C6925CB1E}" destId="{0F2408D3-1B0E-4E6A-A743-2B2CEF5540B0}" srcOrd="1" destOrd="0" presId="urn:microsoft.com/office/officeart/2005/8/layout/hierarchy1"/>
    <dgm:cxn modelId="{8171957C-3BFD-4977-A23A-E0CEBF3C82B2}" type="presParOf" srcId="{A3FCEDAD-2B01-4567-8AC7-0848AF7FE986}" destId="{A75C2ECE-3F06-405C-ABA0-1D1C66326636}" srcOrd="6" destOrd="0" presId="urn:microsoft.com/office/officeart/2005/8/layout/hierarchy1"/>
    <dgm:cxn modelId="{46A072EE-4D5B-4333-9408-D8C24D993E32}" type="presParOf" srcId="{A3FCEDAD-2B01-4567-8AC7-0848AF7FE986}" destId="{33E97117-CD59-4FC1-9056-0B1EDA747BAC}" srcOrd="7" destOrd="0" presId="urn:microsoft.com/office/officeart/2005/8/layout/hierarchy1"/>
    <dgm:cxn modelId="{B0CA0AD4-02F2-4AD3-8A4C-27D121160B0E}" type="presParOf" srcId="{33E97117-CD59-4FC1-9056-0B1EDA747BAC}" destId="{1736DFCB-D6D8-4701-8B19-037CF481F047}" srcOrd="0" destOrd="0" presId="urn:microsoft.com/office/officeart/2005/8/layout/hierarchy1"/>
    <dgm:cxn modelId="{82439608-5161-4C31-B8C0-BEC1D86FD5E3}" type="presParOf" srcId="{1736DFCB-D6D8-4701-8B19-037CF481F047}" destId="{D3F1360B-5643-4F55-97ED-AFA216EA4DFA}" srcOrd="0" destOrd="0" presId="urn:microsoft.com/office/officeart/2005/8/layout/hierarchy1"/>
    <dgm:cxn modelId="{AD5BE47D-C8CD-4535-8CEA-06A746C3CB89}" type="presParOf" srcId="{1736DFCB-D6D8-4701-8B19-037CF481F047}" destId="{99E562CC-969F-409B-8187-5D646A963719}" srcOrd="1" destOrd="0" presId="urn:microsoft.com/office/officeart/2005/8/layout/hierarchy1"/>
    <dgm:cxn modelId="{F86B1EB5-4558-4518-BBF6-DA486590A60A}" type="presParOf" srcId="{33E97117-CD59-4FC1-9056-0B1EDA747BAC}" destId="{8049CC92-4C86-4C89-9515-E9C73431C8BF}" srcOrd="1" destOrd="0" presId="urn:microsoft.com/office/officeart/2005/8/layout/hierarchy1"/>
    <dgm:cxn modelId="{64D749B9-396A-4C4D-866F-BBCAE0D257D5}" type="presParOf" srcId="{A3FCEDAD-2B01-4567-8AC7-0848AF7FE986}" destId="{B8ADF7CA-FC0D-44D4-975F-B41892E46DC7}" srcOrd="8" destOrd="0" presId="urn:microsoft.com/office/officeart/2005/8/layout/hierarchy1"/>
    <dgm:cxn modelId="{7217769D-FAE6-488A-A0BE-DF6D60906F8B}" type="presParOf" srcId="{A3FCEDAD-2B01-4567-8AC7-0848AF7FE986}" destId="{F3779007-C628-4ABC-93FC-199726DBD52F}" srcOrd="9" destOrd="0" presId="urn:microsoft.com/office/officeart/2005/8/layout/hierarchy1"/>
    <dgm:cxn modelId="{FC062D36-3DFF-4E06-8107-667CADED025C}" type="presParOf" srcId="{F3779007-C628-4ABC-93FC-199726DBD52F}" destId="{8584C309-55D6-400C-8405-3743F74EA651}" srcOrd="0" destOrd="0" presId="urn:microsoft.com/office/officeart/2005/8/layout/hierarchy1"/>
    <dgm:cxn modelId="{45270B67-8391-478C-8BD5-9133FDB02843}" type="presParOf" srcId="{8584C309-55D6-400C-8405-3743F74EA651}" destId="{522915B9-925A-415E-A64B-AADC5A6300FB}" srcOrd="0" destOrd="0" presId="urn:microsoft.com/office/officeart/2005/8/layout/hierarchy1"/>
    <dgm:cxn modelId="{39C5C269-E302-445D-B1BA-892715AEFACB}" type="presParOf" srcId="{8584C309-55D6-400C-8405-3743F74EA651}" destId="{B3EA6C71-E71D-4A36-A444-150891AC9724}" srcOrd="1" destOrd="0" presId="urn:microsoft.com/office/officeart/2005/8/layout/hierarchy1"/>
    <dgm:cxn modelId="{C8C6D0E2-9D9D-4E06-8258-D09A8D54DDE4}" type="presParOf" srcId="{F3779007-C628-4ABC-93FC-199726DBD52F}" destId="{DDFD2906-8883-4360-A2A6-A15814990E0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7EC643-ED93-4421-8274-F0C6D33F29A2}" type="doc">
      <dgm:prSet loTypeId="urn:microsoft.com/office/officeart/2005/8/layout/process1" loCatId="process" qsTypeId="urn:microsoft.com/office/officeart/2005/8/quickstyle/simple2" qsCatId="simple" csTypeId="urn:microsoft.com/office/officeart/2005/8/colors/accent1_2" csCatId="accent1" phldr="1"/>
      <dgm:spPr/>
    </dgm:pt>
    <dgm:pt modelId="{E696DE1D-6F47-4E8A-8C50-220BAAA1EDDE}">
      <dgm:prSet phldrT="[Текст]"/>
      <dgm:spPr/>
      <dgm:t>
        <a:bodyPr/>
        <a:lstStyle/>
        <a:p>
          <a:r>
            <a:rPr lang="ru-RU" dirty="0" smtClean="0">
              <a:latin typeface="Georgia" panose="02040502050405020303" pitchFamily="18" charset="0"/>
            </a:rPr>
            <a:t>Основная функция занятия </a:t>
          </a:r>
          <a:endParaRPr lang="ru-RU" dirty="0">
            <a:latin typeface="Georgia" panose="02040502050405020303" pitchFamily="18" charset="0"/>
          </a:endParaRPr>
        </a:p>
      </dgm:t>
    </dgm:pt>
    <dgm:pt modelId="{982C6AB4-7F87-4331-B46D-CAF56AEF9B8C}" type="parTrans" cxnId="{2AF1868C-A912-4E14-922B-706BB9978034}">
      <dgm:prSet/>
      <dgm:spPr/>
      <dgm:t>
        <a:bodyPr/>
        <a:lstStyle/>
        <a:p>
          <a:endParaRPr lang="ru-RU"/>
        </a:p>
      </dgm:t>
    </dgm:pt>
    <dgm:pt modelId="{F7A7E61C-4823-4E35-9317-C8FCA82040D1}" type="sibTrans" cxnId="{2AF1868C-A912-4E14-922B-706BB9978034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1FEBB49D-5BC8-4EBE-B6A8-CEC9ABAE1ED9}">
      <dgm:prSet phldrT="[Текст]"/>
      <dgm:spPr/>
      <dgm:t>
        <a:bodyPr/>
        <a:lstStyle/>
        <a:p>
          <a:r>
            <a:rPr lang="ru-RU" b="0" dirty="0" smtClean="0">
              <a:latin typeface="Georgia" panose="02040502050405020303" pitchFamily="18" charset="0"/>
            </a:rPr>
            <a:t>Действия поискового характера </a:t>
          </a:r>
          <a:endParaRPr lang="ru-RU" b="0" dirty="0">
            <a:latin typeface="Georgia" panose="02040502050405020303" pitchFamily="18" charset="0"/>
          </a:endParaRPr>
        </a:p>
      </dgm:t>
    </dgm:pt>
    <dgm:pt modelId="{4F136D3A-A340-4DDD-BDAF-75D8F212D009}" type="parTrans" cxnId="{7453C336-BE93-4BE9-8A8B-C7AC2F3AB2B1}">
      <dgm:prSet/>
      <dgm:spPr/>
      <dgm:t>
        <a:bodyPr/>
        <a:lstStyle/>
        <a:p>
          <a:endParaRPr lang="ru-RU"/>
        </a:p>
      </dgm:t>
    </dgm:pt>
    <dgm:pt modelId="{8618A56D-9B00-4AFB-994D-C315FE2A1798}" type="sibTrans" cxnId="{7453C336-BE93-4BE9-8A8B-C7AC2F3AB2B1}">
      <dgm:prSet/>
      <dgm:spPr/>
      <dgm:t>
        <a:bodyPr/>
        <a:lstStyle/>
        <a:p>
          <a:endParaRPr lang="ru-RU"/>
        </a:p>
      </dgm:t>
    </dgm:pt>
    <dgm:pt modelId="{15C6CD1B-7D23-4D38-84AA-08157FBE9AFB}" type="pres">
      <dgm:prSet presAssocID="{187EC643-ED93-4421-8274-F0C6D33F29A2}" presName="Name0" presStyleCnt="0">
        <dgm:presLayoutVars>
          <dgm:dir/>
          <dgm:resizeHandles val="exact"/>
        </dgm:presLayoutVars>
      </dgm:prSet>
      <dgm:spPr/>
    </dgm:pt>
    <dgm:pt modelId="{2124E798-77E2-4EE8-8D60-F7C5CFEC01E1}" type="pres">
      <dgm:prSet presAssocID="{E696DE1D-6F47-4E8A-8C50-220BAAA1EDD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40B33-9CA7-438B-9EDE-820B2BA94139}" type="pres">
      <dgm:prSet presAssocID="{F7A7E61C-4823-4E35-9317-C8FCA82040D1}" presName="sibTrans" presStyleLbl="sibTrans2D1" presStyleIdx="0" presStyleCnt="1"/>
      <dgm:spPr/>
      <dgm:t>
        <a:bodyPr/>
        <a:lstStyle/>
        <a:p>
          <a:endParaRPr lang="ru-RU"/>
        </a:p>
      </dgm:t>
    </dgm:pt>
    <dgm:pt modelId="{5C805BE3-F40D-4345-884E-E541257E6A73}" type="pres">
      <dgm:prSet presAssocID="{F7A7E61C-4823-4E35-9317-C8FCA82040D1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53EFEECA-5DEC-4805-A40C-73B350EAB778}" type="pres">
      <dgm:prSet presAssocID="{1FEBB49D-5BC8-4EBE-B6A8-CEC9ABAE1ED9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0137A7-B51B-4492-98C0-5D0161AADB8F}" type="presOf" srcId="{F7A7E61C-4823-4E35-9317-C8FCA82040D1}" destId="{5C805BE3-F40D-4345-884E-E541257E6A73}" srcOrd="1" destOrd="0" presId="urn:microsoft.com/office/officeart/2005/8/layout/process1"/>
    <dgm:cxn modelId="{DC7FAA7F-20D6-4580-978E-5C65AB2392E3}" type="presOf" srcId="{E696DE1D-6F47-4E8A-8C50-220BAAA1EDDE}" destId="{2124E798-77E2-4EE8-8D60-F7C5CFEC01E1}" srcOrd="0" destOrd="0" presId="urn:microsoft.com/office/officeart/2005/8/layout/process1"/>
    <dgm:cxn modelId="{2AF1868C-A912-4E14-922B-706BB9978034}" srcId="{187EC643-ED93-4421-8274-F0C6D33F29A2}" destId="{E696DE1D-6F47-4E8A-8C50-220BAAA1EDDE}" srcOrd="0" destOrd="0" parTransId="{982C6AB4-7F87-4331-B46D-CAF56AEF9B8C}" sibTransId="{F7A7E61C-4823-4E35-9317-C8FCA82040D1}"/>
    <dgm:cxn modelId="{7D3BF00B-6B03-4FF7-98FF-FAC02D14D9B2}" type="presOf" srcId="{1FEBB49D-5BC8-4EBE-B6A8-CEC9ABAE1ED9}" destId="{53EFEECA-5DEC-4805-A40C-73B350EAB778}" srcOrd="0" destOrd="0" presId="urn:microsoft.com/office/officeart/2005/8/layout/process1"/>
    <dgm:cxn modelId="{7453C336-BE93-4BE9-8A8B-C7AC2F3AB2B1}" srcId="{187EC643-ED93-4421-8274-F0C6D33F29A2}" destId="{1FEBB49D-5BC8-4EBE-B6A8-CEC9ABAE1ED9}" srcOrd="1" destOrd="0" parTransId="{4F136D3A-A340-4DDD-BDAF-75D8F212D009}" sibTransId="{8618A56D-9B00-4AFB-994D-C315FE2A1798}"/>
    <dgm:cxn modelId="{B0B5D817-0856-4FA0-B11D-C11E0AFC8554}" type="presOf" srcId="{187EC643-ED93-4421-8274-F0C6D33F29A2}" destId="{15C6CD1B-7D23-4D38-84AA-08157FBE9AFB}" srcOrd="0" destOrd="0" presId="urn:microsoft.com/office/officeart/2005/8/layout/process1"/>
    <dgm:cxn modelId="{14D6A3DE-16FB-40F5-ACE0-1A153A2156F6}" type="presOf" srcId="{F7A7E61C-4823-4E35-9317-C8FCA82040D1}" destId="{43940B33-9CA7-438B-9EDE-820B2BA94139}" srcOrd="0" destOrd="0" presId="urn:microsoft.com/office/officeart/2005/8/layout/process1"/>
    <dgm:cxn modelId="{5059003B-F18B-4307-81BC-E7142F0C02A7}" type="presParOf" srcId="{15C6CD1B-7D23-4D38-84AA-08157FBE9AFB}" destId="{2124E798-77E2-4EE8-8D60-F7C5CFEC01E1}" srcOrd="0" destOrd="0" presId="urn:microsoft.com/office/officeart/2005/8/layout/process1"/>
    <dgm:cxn modelId="{F7E4FD9F-4627-47BA-98A7-29A477355909}" type="presParOf" srcId="{15C6CD1B-7D23-4D38-84AA-08157FBE9AFB}" destId="{43940B33-9CA7-438B-9EDE-820B2BA94139}" srcOrd="1" destOrd="0" presId="urn:microsoft.com/office/officeart/2005/8/layout/process1"/>
    <dgm:cxn modelId="{65B25643-B3F4-4BEF-BFD6-B74F22BC041A}" type="presParOf" srcId="{43940B33-9CA7-438B-9EDE-820B2BA94139}" destId="{5C805BE3-F40D-4345-884E-E541257E6A73}" srcOrd="0" destOrd="0" presId="urn:microsoft.com/office/officeart/2005/8/layout/process1"/>
    <dgm:cxn modelId="{6C17B510-48DB-4875-998C-226372BB0E62}" type="presParOf" srcId="{15C6CD1B-7D23-4D38-84AA-08157FBE9AFB}" destId="{53EFEECA-5DEC-4805-A40C-73B350EAB778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6D9321-98B9-4A50-8B87-DB0303E149E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B872EB-5369-423F-AD9C-3EC25EE5CF68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2000" b="1" i="0" u="sng" dirty="0" smtClean="0">
              <a:solidFill>
                <a:srgbClr val="002060"/>
              </a:solidFill>
              <a:latin typeface="Georgia" panose="02040502050405020303" pitchFamily="18" charset="0"/>
            </a:rPr>
            <a:t>Поиск сути  </a:t>
          </a:r>
          <a:r>
            <a:rPr lang="ru-RU" sz="2000" b="0" i="0" dirty="0" smtClean="0">
              <a:solidFill>
                <a:srgbClr val="002060"/>
              </a:solidFill>
              <a:latin typeface="Georgia" panose="02040502050405020303" pitchFamily="18" charset="0"/>
            </a:rPr>
            <a:t>-  перед детьми ставится проблема (вопрос), которую надо решить. И все ищут разные варианты решения, то, что является истиной</a:t>
          </a:r>
          <a:endParaRPr lang="ru-RU" sz="200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38A24F8B-15AA-40F9-B59E-570CAF1A9C61}" type="parTrans" cxnId="{66B52777-0AA1-49BC-B36C-D19EFB8A0CE9}">
      <dgm:prSet/>
      <dgm:spPr/>
      <dgm:t>
        <a:bodyPr/>
        <a:lstStyle/>
        <a:p>
          <a:endParaRPr lang="ru-RU"/>
        </a:p>
      </dgm:t>
    </dgm:pt>
    <dgm:pt modelId="{C5549EA1-C244-40D6-9A3E-653261F99811}" type="sibTrans" cxnId="{66B52777-0AA1-49BC-B36C-D19EFB8A0CE9}">
      <dgm:prSet/>
      <dgm:spPr/>
      <dgm:t>
        <a:bodyPr/>
        <a:lstStyle/>
        <a:p>
          <a:endParaRPr lang="ru-RU"/>
        </a:p>
      </dgm:t>
    </dgm:pt>
    <dgm:pt modelId="{FBF92B2F-181F-4D62-BD58-889DF2FE27C7}">
      <dgm:prSet phldrT="[Текст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sz="2000" b="1" i="0" u="sng" dirty="0" smtClean="0">
              <a:solidFill>
                <a:srgbClr val="002060"/>
              </a:solidFill>
              <a:latin typeface="Georgia" panose="02040502050405020303" pitchFamily="18" charset="0"/>
            </a:rPr>
            <a:t>Разрешение противоречий </a:t>
          </a:r>
          <a:r>
            <a:rPr lang="ru-RU" sz="2000" b="0" i="0" dirty="0" smtClean="0">
              <a:solidFill>
                <a:srgbClr val="002060"/>
              </a:solidFill>
              <a:latin typeface="Georgia" panose="02040502050405020303" pitchFamily="18" charset="0"/>
            </a:rPr>
            <a:t>(при помощи игр и сказок).</a:t>
          </a:r>
          <a:endParaRPr lang="ru-RU" sz="200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76D47749-6177-4D2E-9DEB-FD0E0083040A}" type="parTrans" cxnId="{E8DDD8BC-B693-4F0D-BDF5-E32A206ED93D}">
      <dgm:prSet/>
      <dgm:spPr/>
      <dgm:t>
        <a:bodyPr/>
        <a:lstStyle/>
        <a:p>
          <a:endParaRPr lang="ru-RU"/>
        </a:p>
      </dgm:t>
    </dgm:pt>
    <dgm:pt modelId="{769EFF6F-1A79-451D-A19A-304D85867FB7}" type="sibTrans" cxnId="{E8DDD8BC-B693-4F0D-BDF5-E32A206ED93D}">
      <dgm:prSet/>
      <dgm:spPr/>
      <dgm:t>
        <a:bodyPr/>
        <a:lstStyle/>
        <a:p>
          <a:endParaRPr lang="ru-RU"/>
        </a:p>
      </dgm:t>
    </dgm:pt>
    <dgm:pt modelId="{E46AC9A5-EC98-4DFC-B70A-C81160E49370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sz="2000" b="1" i="0" u="sng" dirty="0" smtClean="0">
              <a:solidFill>
                <a:srgbClr val="002060"/>
              </a:solidFill>
              <a:latin typeface="Georgia" panose="02040502050405020303" pitchFamily="18" charset="0"/>
            </a:rPr>
            <a:t>«Тайна двойного» </a:t>
          </a:r>
          <a:r>
            <a:rPr lang="ru-RU" sz="2000" b="0" i="0" dirty="0" smtClean="0">
              <a:solidFill>
                <a:srgbClr val="002060"/>
              </a:solidFill>
              <a:latin typeface="Georgia" panose="02040502050405020303" pitchFamily="18" charset="0"/>
            </a:rPr>
            <a:t>- выявление противоречий: хорошо-плохо</a:t>
          </a:r>
          <a:endParaRPr lang="ru-RU" sz="2000" b="0" i="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E5537DAD-7803-4BB7-A743-AAE044049D8D}" type="parTrans" cxnId="{03E0141F-B920-4EDF-80AA-BF78885F3302}">
      <dgm:prSet/>
      <dgm:spPr/>
      <dgm:t>
        <a:bodyPr/>
        <a:lstStyle/>
        <a:p>
          <a:endParaRPr lang="ru-RU"/>
        </a:p>
      </dgm:t>
    </dgm:pt>
    <dgm:pt modelId="{C4B22CB0-C79D-4135-BD16-81442118CEFE}" type="sibTrans" cxnId="{03E0141F-B920-4EDF-80AA-BF78885F3302}">
      <dgm:prSet/>
      <dgm:spPr/>
      <dgm:t>
        <a:bodyPr/>
        <a:lstStyle/>
        <a:p>
          <a:endParaRPr lang="ru-RU"/>
        </a:p>
      </dgm:t>
    </dgm:pt>
    <dgm:pt modelId="{F143277E-5FEF-4664-BAB5-43BF941E64BC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sz="1600" b="0" i="0" dirty="0" smtClean="0">
              <a:solidFill>
                <a:srgbClr val="002060"/>
              </a:solidFill>
              <a:latin typeface="Georgia" panose="02040502050405020303" pitchFamily="18" charset="0"/>
            </a:rPr>
            <a:t>Например: солнце – это хорошо и плохо. Хорошо- греет, плохо- может сжечь</a:t>
          </a:r>
          <a:endParaRPr lang="ru-RU" sz="1600" b="0" i="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58594AF6-90B0-46B6-B596-41BA08644DA8}" type="parTrans" cxnId="{FFB21BAA-232C-4CCA-A95B-6AEC4BAD72A7}">
      <dgm:prSet/>
      <dgm:spPr/>
      <dgm:t>
        <a:bodyPr/>
        <a:lstStyle/>
        <a:p>
          <a:endParaRPr lang="ru-RU"/>
        </a:p>
      </dgm:t>
    </dgm:pt>
    <dgm:pt modelId="{1DCAA6DD-D838-42FA-A23A-FD54947D6EE3}" type="sibTrans" cxnId="{FFB21BAA-232C-4CCA-A95B-6AEC4BAD72A7}">
      <dgm:prSet/>
      <dgm:spPr/>
      <dgm:t>
        <a:bodyPr/>
        <a:lstStyle/>
        <a:p>
          <a:endParaRPr lang="ru-RU"/>
        </a:p>
      </dgm:t>
    </dgm:pt>
    <dgm:pt modelId="{897E94F1-7D28-41ED-A3AE-BD3B73F23127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ru-RU" sz="1600" b="0" i="0" dirty="0" smtClean="0">
              <a:solidFill>
                <a:srgbClr val="002060"/>
              </a:solidFill>
              <a:latin typeface="Georgia" panose="02040502050405020303" pitchFamily="18" charset="0"/>
            </a:rPr>
            <a:t>Например: зонт нужен большой, чтобы скрыться под ним от дождя, но он нужен и маленький, чтобы носить его в сумке. Решение этого противоречия – складной зонтик.</a:t>
          </a:r>
          <a:endParaRPr lang="ru-RU" sz="1600" b="0" i="0" dirty="0">
            <a:solidFill>
              <a:srgbClr val="002060"/>
            </a:solidFill>
            <a:latin typeface="Georgia" panose="02040502050405020303" pitchFamily="18" charset="0"/>
          </a:endParaRPr>
        </a:p>
      </dgm:t>
    </dgm:pt>
    <dgm:pt modelId="{5B4FE0CC-98B4-4F4C-857E-7E2A04CE4114}" type="parTrans" cxnId="{B5882557-37E8-48B5-9658-CAA3BBF80BA0}">
      <dgm:prSet/>
      <dgm:spPr/>
      <dgm:t>
        <a:bodyPr/>
        <a:lstStyle/>
        <a:p>
          <a:endParaRPr lang="ru-RU"/>
        </a:p>
      </dgm:t>
    </dgm:pt>
    <dgm:pt modelId="{61B403CB-E0F6-4BD9-9934-4BEE1FA2E421}" type="sibTrans" cxnId="{B5882557-37E8-48B5-9658-CAA3BBF80BA0}">
      <dgm:prSet/>
      <dgm:spPr/>
      <dgm:t>
        <a:bodyPr/>
        <a:lstStyle/>
        <a:p>
          <a:endParaRPr lang="ru-RU"/>
        </a:p>
      </dgm:t>
    </dgm:pt>
    <dgm:pt modelId="{63D3554F-961C-4233-9925-0C23B74A645A}" type="pres">
      <dgm:prSet presAssocID="{B16D9321-98B9-4A50-8B87-DB0303E149E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050E43-B504-42A2-9BE1-12CB1683100C}" type="pres">
      <dgm:prSet presAssocID="{B16D9321-98B9-4A50-8B87-DB0303E149EE}" presName="dummyMaxCanvas" presStyleCnt="0">
        <dgm:presLayoutVars/>
      </dgm:prSet>
      <dgm:spPr/>
    </dgm:pt>
    <dgm:pt modelId="{3A7E30EC-B964-47E9-8416-AE9EFAFA4768}" type="pres">
      <dgm:prSet presAssocID="{B16D9321-98B9-4A50-8B87-DB0303E149EE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F92F2-144D-4BE6-AB2F-F24E4B7BD27F}" type="pres">
      <dgm:prSet presAssocID="{B16D9321-98B9-4A50-8B87-DB0303E149EE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53EE4D-DCBF-416E-B33D-328534868345}" type="pres">
      <dgm:prSet presAssocID="{B16D9321-98B9-4A50-8B87-DB0303E149EE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EEA570-FB32-493D-A731-33A42F6F0866}" type="pres">
      <dgm:prSet presAssocID="{B16D9321-98B9-4A50-8B87-DB0303E149EE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62C62C-AD0C-4B64-BD9E-6C80B6C62E2B}" type="pres">
      <dgm:prSet presAssocID="{B16D9321-98B9-4A50-8B87-DB0303E149EE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378020-7B51-4D4E-BDB5-BA0400B89CD6}" type="pres">
      <dgm:prSet presAssocID="{B16D9321-98B9-4A50-8B87-DB0303E149EE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D6AC5-9937-48D3-B0A3-C44245EF92E8}" type="pres">
      <dgm:prSet presAssocID="{B16D9321-98B9-4A50-8B87-DB0303E149EE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E942D-D192-4D46-9EC6-8CCD13CBA611}" type="pres">
      <dgm:prSet presAssocID="{B16D9321-98B9-4A50-8B87-DB0303E149EE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0A9F96-1B9B-4276-8FA6-834A1C7397FC}" type="presOf" srcId="{B16D9321-98B9-4A50-8B87-DB0303E149EE}" destId="{63D3554F-961C-4233-9925-0C23B74A645A}" srcOrd="0" destOrd="0" presId="urn:microsoft.com/office/officeart/2005/8/layout/vProcess5"/>
    <dgm:cxn modelId="{A24B1BEB-010D-4DAC-9C50-8E74796BFAA2}" type="presOf" srcId="{C4B22CB0-C79D-4135-BD16-81442118CEFE}" destId="{3062C62C-AD0C-4B64-BD9E-6C80B6C62E2B}" srcOrd="0" destOrd="0" presId="urn:microsoft.com/office/officeart/2005/8/layout/vProcess5"/>
    <dgm:cxn modelId="{03E0141F-B920-4EDF-80AA-BF78885F3302}" srcId="{B16D9321-98B9-4A50-8B87-DB0303E149EE}" destId="{E46AC9A5-EC98-4DFC-B70A-C81160E49370}" srcOrd="1" destOrd="0" parTransId="{E5537DAD-7803-4BB7-A743-AAE044049D8D}" sibTransId="{C4B22CB0-C79D-4135-BD16-81442118CEFE}"/>
    <dgm:cxn modelId="{37BFC6A6-3B3C-4CC2-813F-C61B4935EEDA}" type="presOf" srcId="{DAB872EB-5369-423F-AD9C-3EC25EE5CF68}" destId="{53378020-7B51-4D4E-BDB5-BA0400B89CD6}" srcOrd="1" destOrd="0" presId="urn:microsoft.com/office/officeart/2005/8/layout/vProcess5"/>
    <dgm:cxn modelId="{90EB9358-C113-4EC3-91DB-D8A7FE97CB7D}" type="presOf" srcId="{897E94F1-7D28-41ED-A3AE-BD3B73F23127}" destId="{959E942D-D192-4D46-9EC6-8CCD13CBA611}" srcOrd="1" destOrd="1" presId="urn:microsoft.com/office/officeart/2005/8/layout/vProcess5"/>
    <dgm:cxn modelId="{B5882557-37E8-48B5-9658-CAA3BBF80BA0}" srcId="{FBF92B2F-181F-4D62-BD58-889DF2FE27C7}" destId="{897E94F1-7D28-41ED-A3AE-BD3B73F23127}" srcOrd="0" destOrd="0" parTransId="{5B4FE0CC-98B4-4F4C-857E-7E2A04CE4114}" sibTransId="{61B403CB-E0F6-4BD9-9934-4BEE1FA2E421}"/>
    <dgm:cxn modelId="{8C8F9429-CE2F-43FE-BC99-D00077D59895}" type="presOf" srcId="{FBF92B2F-181F-4D62-BD58-889DF2FE27C7}" destId="{DD53EE4D-DCBF-416E-B33D-328534868345}" srcOrd="0" destOrd="0" presId="urn:microsoft.com/office/officeart/2005/8/layout/vProcess5"/>
    <dgm:cxn modelId="{AAB4418E-6B5F-47A4-AC72-54CE6F26B00B}" type="presOf" srcId="{FBF92B2F-181F-4D62-BD58-889DF2FE27C7}" destId="{959E942D-D192-4D46-9EC6-8CCD13CBA611}" srcOrd="1" destOrd="0" presId="urn:microsoft.com/office/officeart/2005/8/layout/vProcess5"/>
    <dgm:cxn modelId="{F20F644D-5C6A-470D-A469-9E987D4D75B5}" type="presOf" srcId="{E46AC9A5-EC98-4DFC-B70A-C81160E49370}" destId="{C5CD6AC5-9937-48D3-B0A3-C44245EF92E8}" srcOrd="1" destOrd="0" presId="urn:microsoft.com/office/officeart/2005/8/layout/vProcess5"/>
    <dgm:cxn modelId="{222EEF21-7F2D-4720-A066-DA01987E7BA7}" type="presOf" srcId="{DAB872EB-5369-423F-AD9C-3EC25EE5CF68}" destId="{3A7E30EC-B964-47E9-8416-AE9EFAFA4768}" srcOrd="0" destOrd="0" presId="urn:microsoft.com/office/officeart/2005/8/layout/vProcess5"/>
    <dgm:cxn modelId="{5FD64442-6DE6-4151-8C21-16720A978772}" type="presOf" srcId="{F143277E-5FEF-4664-BAB5-43BF941E64BC}" destId="{C5CD6AC5-9937-48D3-B0A3-C44245EF92E8}" srcOrd="1" destOrd="1" presId="urn:microsoft.com/office/officeart/2005/8/layout/vProcess5"/>
    <dgm:cxn modelId="{132F03AA-233C-40EC-A045-534831F852BB}" type="presOf" srcId="{C5549EA1-C244-40D6-9A3E-653261F99811}" destId="{97EEA570-FB32-493D-A731-33A42F6F0866}" srcOrd="0" destOrd="0" presId="urn:microsoft.com/office/officeart/2005/8/layout/vProcess5"/>
    <dgm:cxn modelId="{4BBF98D5-AD03-4442-B612-09A0A9F6035F}" type="presOf" srcId="{E46AC9A5-EC98-4DFC-B70A-C81160E49370}" destId="{337F92F2-144D-4BE6-AB2F-F24E4B7BD27F}" srcOrd="0" destOrd="0" presId="urn:microsoft.com/office/officeart/2005/8/layout/vProcess5"/>
    <dgm:cxn modelId="{E8DDD8BC-B693-4F0D-BDF5-E32A206ED93D}" srcId="{B16D9321-98B9-4A50-8B87-DB0303E149EE}" destId="{FBF92B2F-181F-4D62-BD58-889DF2FE27C7}" srcOrd="2" destOrd="0" parTransId="{76D47749-6177-4D2E-9DEB-FD0E0083040A}" sibTransId="{769EFF6F-1A79-451D-A19A-304D85867FB7}"/>
    <dgm:cxn modelId="{97424528-75D3-4479-BD46-626BAA450635}" type="presOf" srcId="{897E94F1-7D28-41ED-A3AE-BD3B73F23127}" destId="{DD53EE4D-DCBF-416E-B33D-328534868345}" srcOrd="0" destOrd="1" presId="urn:microsoft.com/office/officeart/2005/8/layout/vProcess5"/>
    <dgm:cxn modelId="{66B52777-0AA1-49BC-B36C-D19EFB8A0CE9}" srcId="{B16D9321-98B9-4A50-8B87-DB0303E149EE}" destId="{DAB872EB-5369-423F-AD9C-3EC25EE5CF68}" srcOrd="0" destOrd="0" parTransId="{38A24F8B-15AA-40F9-B59E-570CAF1A9C61}" sibTransId="{C5549EA1-C244-40D6-9A3E-653261F99811}"/>
    <dgm:cxn modelId="{FFB21BAA-232C-4CCA-A95B-6AEC4BAD72A7}" srcId="{E46AC9A5-EC98-4DFC-B70A-C81160E49370}" destId="{F143277E-5FEF-4664-BAB5-43BF941E64BC}" srcOrd="0" destOrd="0" parTransId="{58594AF6-90B0-46B6-B596-41BA08644DA8}" sibTransId="{1DCAA6DD-D838-42FA-A23A-FD54947D6EE3}"/>
    <dgm:cxn modelId="{144F1F9F-B3E7-4B6D-B885-AE9443B73843}" type="presOf" srcId="{F143277E-5FEF-4664-BAB5-43BF941E64BC}" destId="{337F92F2-144D-4BE6-AB2F-F24E4B7BD27F}" srcOrd="0" destOrd="1" presId="urn:microsoft.com/office/officeart/2005/8/layout/vProcess5"/>
    <dgm:cxn modelId="{51E5CB3D-551E-49D2-B971-ACBCB4E7EFC7}" type="presParOf" srcId="{63D3554F-961C-4233-9925-0C23B74A645A}" destId="{69050E43-B504-42A2-9BE1-12CB1683100C}" srcOrd="0" destOrd="0" presId="urn:microsoft.com/office/officeart/2005/8/layout/vProcess5"/>
    <dgm:cxn modelId="{770B2404-112A-423B-909D-4BF20B9449AA}" type="presParOf" srcId="{63D3554F-961C-4233-9925-0C23B74A645A}" destId="{3A7E30EC-B964-47E9-8416-AE9EFAFA4768}" srcOrd="1" destOrd="0" presId="urn:microsoft.com/office/officeart/2005/8/layout/vProcess5"/>
    <dgm:cxn modelId="{2505385A-28A7-4735-8059-8E9BBCB83159}" type="presParOf" srcId="{63D3554F-961C-4233-9925-0C23B74A645A}" destId="{337F92F2-144D-4BE6-AB2F-F24E4B7BD27F}" srcOrd="2" destOrd="0" presId="urn:microsoft.com/office/officeart/2005/8/layout/vProcess5"/>
    <dgm:cxn modelId="{AC61ACAA-8B5E-4A1C-AF95-44D22156C239}" type="presParOf" srcId="{63D3554F-961C-4233-9925-0C23B74A645A}" destId="{DD53EE4D-DCBF-416E-B33D-328534868345}" srcOrd="3" destOrd="0" presId="urn:microsoft.com/office/officeart/2005/8/layout/vProcess5"/>
    <dgm:cxn modelId="{958EADEA-A6ED-4879-A282-D06E0900A202}" type="presParOf" srcId="{63D3554F-961C-4233-9925-0C23B74A645A}" destId="{97EEA570-FB32-493D-A731-33A42F6F0866}" srcOrd="4" destOrd="0" presId="urn:microsoft.com/office/officeart/2005/8/layout/vProcess5"/>
    <dgm:cxn modelId="{6C2E87AF-ABAF-45FD-B0DD-79B2135D438A}" type="presParOf" srcId="{63D3554F-961C-4233-9925-0C23B74A645A}" destId="{3062C62C-AD0C-4B64-BD9E-6C80B6C62E2B}" srcOrd="5" destOrd="0" presId="urn:microsoft.com/office/officeart/2005/8/layout/vProcess5"/>
    <dgm:cxn modelId="{26A8CA32-E3BF-4A2A-81FF-3FD73CE07B2A}" type="presParOf" srcId="{63D3554F-961C-4233-9925-0C23B74A645A}" destId="{53378020-7B51-4D4E-BDB5-BA0400B89CD6}" srcOrd="6" destOrd="0" presId="urn:microsoft.com/office/officeart/2005/8/layout/vProcess5"/>
    <dgm:cxn modelId="{ABDFFAAD-25D1-4A01-A532-A8A0FC6E8B99}" type="presParOf" srcId="{63D3554F-961C-4233-9925-0C23B74A645A}" destId="{C5CD6AC5-9937-48D3-B0A3-C44245EF92E8}" srcOrd="7" destOrd="0" presId="urn:microsoft.com/office/officeart/2005/8/layout/vProcess5"/>
    <dgm:cxn modelId="{088128B8-92C4-4365-9FEE-A038C260D5E0}" type="presParOf" srcId="{63D3554F-961C-4233-9925-0C23B74A645A}" destId="{959E942D-D192-4D46-9EC6-8CCD13CBA61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ADF7CA-FC0D-44D4-975F-B41892E46DC7}">
      <dsp:nvSpPr>
        <dsp:cNvPr id="0" name=""/>
        <dsp:cNvSpPr/>
      </dsp:nvSpPr>
      <dsp:spPr>
        <a:xfrm>
          <a:off x="5209736" y="1433757"/>
          <a:ext cx="2230317" cy="7413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655"/>
              </a:lnTo>
              <a:lnTo>
                <a:pt x="2230317" y="575655"/>
              </a:lnTo>
              <a:lnTo>
                <a:pt x="2230317" y="741336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5C2ECE-3F06-405C-ABA0-1D1C66326636}">
      <dsp:nvSpPr>
        <dsp:cNvPr id="0" name=""/>
        <dsp:cNvSpPr/>
      </dsp:nvSpPr>
      <dsp:spPr>
        <a:xfrm>
          <a:off x="5209736" y="1433757"/>
          <a:ext cx="4535434" cy="5521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487"/>
              </a:lnTo>
              <a:lnTo>
                <a:pt x="4535434" y="386487"/>
              </a:lnTo>
              <a:lnTo>
                <a:pt x="4535434" y="55216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363360-386E-4286-844E-A7DFC9FD1944}">
      <dsp:nvSpPr>
        <dsp:cNvPr id="0" name=""/>
        <dsp:cNvSpPr/>
      </dsp:nvSpPr>
      <dsp:spPr>
        <a:xfrm>
          <a:off x="5164016" y="1433757"/>
          <a:ext cx="91440" cy="7255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59904"/>
              </a:lnTo>
              <a:lnTo>
                <a:pt x="107099" y="559904"/>
              </a:lnTo>
              <a:lnTo>
                <a:pt x="107099" y="725584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1E0AAE-33A1-45C2-9F06-2160A5A58A71}">
      <dsp:nvSpPr>
        <dsp:cNvPr id="0" name=""/>
        <dsp:cNvSpPr/>
      </dsp:nvSpPr>
      <dsp:spPr>
        <a:xfrm>
          <a:off x="3085228" y="1433757"/>
          <a:ext cx="2124508" cy="725584"/>
        </a:xfrm>
        <a:custGeom>
          <a:avLst/>
          <a:gdLst/>
          <a:ahLst/>
          <a:cxnLst/>
          <a:rect l="0" t="0" r="0" b="0"/>
          <a:pathLst>
            <a:path>
              <a:moveTo>
                <a:pt x="2124508" y="0"/>
              </a:moveTo>
              <a:lnTo>
                <a:pt x="2124508" y="559904"/>
              </a:lnTo>
              <a:lnTo>
                <a:pt x="0" y="559904"/>
              </a:lnTo>
              <a:lnTo>
                <a:pt x="0" y="725584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0B21D2-AA94-40DE-B550-D401CF294009}">
      <dsp:nvSpPr>
        <dsp:cNvPr id="0" name=""/>
        <dsp:cNvSpPr/>
      </dsp:nvSpPr>
      <dsp:spPr>
        <a:xfrm>
          <a:off x="899339" y="1433757"/>
          <a:ext cx="4310397" cy="694887"/>
        </a:xfrm>
        <a:custGeom>
          <a:avLst/>
          <a:gdLst/>
          <a:ahLst/>
          <a:cxnLst/>
          <a:rect l="0" t="0" r="0" b="0"/>
          <a:pathLst>
            <a:path>
              <a:moveTo>
                <a:pt x="4310397" y="0"/>
              </a:moveTo>
              <a:lnTo>
                <a:pt x="4310397" y="529206"/>
              </a:lnTo>
              <a:lnTo>
                <a:pt x="0" y="529206"/>
              </a:lnTo>
              <a:lnTo>
                <a:pt x="0" y="694887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B4346A-5B7E-479D-B7E0-52D6D6D49EA0}">
      <dsp:nvSpPr>
        <dsp:cNvPr id="0" name=""/>
        <dsp:cNvSpPr/>
      </dsp:nvSpPr>
      <dsp:spPr>
        <a:xfrm>
          <a:off x="4133713" y="298088"/>
          <a:ext cx="2152046" cy="11356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559BC67-C6AF-45A3-8853-BE0D8ED3DFE1}">
      <dsp:nvSpPr>
        <dsp:cNvPr id="0" name=""/>
        <dsp:cNvSpPr/>
      </dsp:nvSpPr>
      <dsp:spPr>
        <a:xfrm>
          <a:off x="4332430" y="486870"/>
          <a:ext cx="2152046" cy="1135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sng" kern="1200" dirty="0" smtClean="0">
              <a:solidFill>
                <a:srgbClr val="002060"/>
              </a:solidFill>
              <a:latin typeface="Georgia" panose="02040502050405020303" pitchFamily="18" charset="0"/>
            </a:rPr>
            <a:t>Мотивация </a:t>
          </a:r>
          <a:endParaRPr lang="ru-RU" sz="2000" b="1" u="sng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4365693" y="520133"/>
        <a:ext cx="2085520" cy="1069142"/>
      </dsp:txXfrm>
    </dsp:sp>
    <dsp:sp modelId="{F212BAEE-0A6D-4599-AF9D-EFB5E546A530}">
      <dsp:nvSpPr>
        <dsp:cNvPr id="0" name=""/>
        <dsp:cNvSpPr/>
      </dsp:nvSpPr>
      <dsp:spPr>
        <a:xfrm>
          <a:off x="5112" y="2128644"/>
          <a:ext cx="1788454" cy="11356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4FB917C-DCF7-4CAB-A528-B6DE3D423DF0}">
      <dsp:nvSpPr>
        <dsp:cNvPr id="0" name=""/>
        <dsp:cNvSpPr/>
      </dsp:nvSpPr>
      <dsp:spPr>
        <a:xfrm>
          <a:off x="203829" y="2317425"/>
          <a:ext cx="1788454" cy="1135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Тайна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разобраться, раскрыть неизвестное</a:t>
          </a:r>
          <a:endParaRPr lang="ru-RU" sz="1600" b="1" kern="1200" dirty="0">
            <a:latin typeface="Georgia" panose="02040502050405020303" pitchFamily="18" charset="0"/>
          </a:endParaRPr>
        </a:p>
      </dsp:txBody>
      <dsp:txXfrm>
        <a:off x="237092" y="2350688"/>
        <a:ext cx="1721928" cy="1069142"/>
      </dsp:txXfrm>
    </dsp:sp>
    <dsp:sp modelId="{B76676A8-4098-40F9-A186-FAB7925A987B}">
      <dsp:nvSpPr>
        <dsp:cNvPr id="0" name=""/>
        <dsp:cNvSpPr/>
      </dsp:nvSpPr>
      <dsp:spPr>
        <a:xfrm>
          <a:off x="2191000" y="2159341"/>
          <a:ext cx="1788454" cy="11356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C7E6AED-B345-4AF3-BB45-E3E7E6DF8D7B}">
      <dsp:nvSpPr>
        <dsp:cNvPr id="0" name=""/>
        <dsp:cNvSpPr/>
      </dsp:nvSpPr>
      <dsp:spPr>
        <a:xfrm>
          <a:off x="2389718" y="2348123"/>
          <a:ext cx="1788454" cy="1135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Помощь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r>
            <a:rPr lang="ru-RU" sz="16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спасти кого-то, помочь кому-то. </a:t>
          </a:r>
          <a:endParaRPr lang="ru-RU" sz="1600" b="1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2422981" y="2381386"/>
        <a:ext cx="1721928" cy="1069142"/>
      </dsp:txXfrm>
    </dsp:sp>
    <dsp:sp modelId="{A7ED8286-1415-4875-B111-F9DBFE4D40F7}">
      <dsp:nvSpPr>
        <dsp:cNvPr id="0" name=""/>
        <dsp:cNvSpPr/>
      </dsp:nvSpPr>
      <dsp:spPr>
        <a:xfrm>
          <a:off x="4376889" y="2159341"/>
          <a:ext cx="1788454" cy="11356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0CEC831-A55E-41A0-8816-87681F5EA67E}">
      <dsp:nvSpPr>
        <dsp:cNvPr id="0" name=""/>
        <dsp:cNvSpPr/>
      </dsp:nvSpPr>
      <dsp:spPr>
        <a:xfrm>
          <a:off x="4575606" y="2348123"/>
          <a:ext cx="1788454" cy="1135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Общение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познакомиться, подружиться с кем-то</a:t>
          </a: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endParaRPr lang="ru-RU" sz="1600" b="1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4608869" y="2381386"/>
        <a:ext cx="1721928" cy="1069142"/>
      </dsp:txXfrm>
    </dsp:sp>
    <dsp:sp modelId="{D3F1360B-5643-4F55-97ED-AFA216EA4DFA}">
      <dsp:nvSpPr>
        <dsp:cNvPr id="0" name=""/>
        <dsp:cNvSpPr/>
      </dsp:nvSpPr>
      <dsp:spPr>
        <a:xfrm>
          <a:off x="8706883" y="1985925"/>
          <a:ext cx="2076574" cy="187509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9E562CC-969F-409B-8187-5D646A963719}">
      <dsp:nvSpPr>
        <dsp:cNvPr id="0" name=""/>
        <dsp:cNvSpPr/>
      </dsp:nvSpPr>
      <dsp:spPr>
        <a:xfrm>
          <a:off x="8905601" y="2174706"/>
          <a:ext cx="2076574" cy="18750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Красота или порядок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красота - есть определенный порядок(соотношение формы, цвета и т.д.). </a:t>
          </a: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 </a:t>
          </a:r>
          <a:endParaRPr lang="ru-RU" sz="1600" b="1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8960521" y="2229626"/>
        <a:ext cx="1966734" cy="1765250"/>
      </dsp:txXfrm>
    </dsp:sp>
    <dsp:sp modelId="{522915B9-925A-415E-A64B-AADC5A6300FB}">
      <dsp:nvSpPr>
        <dsp:cNvPr id="0" name=""/>
        <dsp:cNvSpPr/>
      </dsp:nvSpPr>
      <dsp:spPr>
        <a:xfrm>
          <a:off x="6545827" y="2175093"/>
          <a:ext cx="1788454" cy="113566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3EA6C71-E71D-4A36-A444-150891AC9724}">
      <dsp:nvSpPr>
        <dsp:cNvPr id="0" name=""/>
        <dsp:cNvSpPr/>
      </dsp:nvSpPr>
      <dsp:spPr>
        <a:xfrm>
          <a:off x="6744544" y="2363874"/>
          <a:ext cx="1788454" cy="1135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Georgia" panose="02040502050405020303" pitchFamily="18" charset="0"/>
            </a:rPr>
            <a:t>Познание </a:t>
          </a:r>
          <a:endParaRPr lang="ru-RU" sz="1600" b="1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6777807" y="2397137"/>
        <a:ext cx="1721928" cy="1069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24E798-77E2-4EE8-8D60-F7C5CFEC01E1}">
      <dsp:nvSpPr>
        <dsp:cNvPr id="0" name=""/>
        <dsp:cNvSpPr/>
      </dsp:nvSpPr>
      <dsp:spPr>
        <a:xfrm>
          <a:off x="2125" y="0"/>
          <a:ext cx="4532454" cy="15615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397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latin typeface="Georgia" panose="02040502050405020303" pitchFamily="18" charset="0"/>
            </a:rPr>
            <a:t>Основная функция занятия </a:t>
          </a:r>
          <a:endParaRPr lang="ru-RU" sz="3300" kern="1200" dirty="0">
            <a:latin typeface="Georgia" panose="02040502050405020303" pitchFamily="18" charset="0"/>
          </a:endParaRPr>
        </a:p>
      </dsp:txBody>
      <dsp:txXfrm>
        <a:off x="47860" y="45735"/>
        <a:ext cx="4440984" cy="1470044"/>
      </dsp:txXfrm>
    </dsp:sp>
    <dsp:sp modelId="{43940B33-9CA7-438B-9EDE-820B2BA94139}">
      <dsp:nvSpPr>
        <dsp:cNvPr id="0" name=""/>
        <dsp:cNvSpPr/>
      </dsp:nvSpPr>
      <dsp:spPr>
        <a:xfrm>
          <a:off x="4987825" y="218732"/>
          <a:ext cx="960880" cy="11240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/>
        </a:p>
      </dsp:txBody>
      <dsp:txXfrm>
        <a:off x="4987825" y="443542"/>
        <a:ext cx="672616" cy="674428"/>
      </dsp:txXfrm>
    </dsp:sp>
    <dsp:sp modelId="{53EFEECA-5DEC-4805-A40C-73B350EAB778}">
      <dsp:nvSpPr>
        <dsp:cNvPr id="0" name=""/>
        <dsp:cNvSpPr/>
      </dsp:nvSpPr>
      <dsp:spPr>
        <a:xfrm>
          <a:off x="6347561" y="0"/>
          <a:ext cx="4532454" cy="15615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397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0" kern="1200" dirty="0" smtClean="0">
              <a:latin typeface="Georgia" panose="02040502050405020303" pitchFamily="18" charset="0"/>
            </a:rPr>
            <a:t>Действия поискового характера </a:t>
          </a:r>
          <a:endParaRPr lang="ru-RU" sz="3300" b="0" kern="1200" dirty="0">
            <a:latin typeface="Georgia" panose="02040502050405020303" pitchFamily="18" charset="0"/>
          </a:endParaRPr>
        </a:p>
      </dsp:txBody>
      <dsp:txXfrm>
        <a:off x="6393296" y="45735"/>
        <a:ext cx="4440984" cy="14700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E30EC-B964-47E9-8416-AE9EFAFA4768}">
      <dsp:nvSpPr>
        <dsp:cNvPr id="0" name=""/>
        <dsp:cNvSpPr/>
      </dsp:nvSpPr>
      <dsp:spPr>
        <a:xfrm>
          <a:off x="0" y="0"/>
          <a:ext cx="9355171" cy="1647417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u="sng" kern="1200" dirty="0" smtClean="0">
              <a:solidFill>
                <a:srgbClr val="002060"/>
              </a:solidFill>
              <a:latin typeface="Georgia" panose="02040502050405020303" pitchFamily="18" charset="0"/>
            </a:rPr>
            <a:t>Поиск сути  </a:t>
          </a:r>
          <a:r>
            <a:rPr lang="ru-RU" sz="2000" b="0" i="0" kern="1200" dirty="0" smtClean="0">
              <a:solidFill>
                <a:srgbClr val="002060"/>
              </a:solidFill>
              <a:latin typeface="Georgia" panose="02040502050405020303" pitchFamily="18" charset="0"/>
            </a:rPr>
            <a:t>-  перед детьми ставится проблема (вопрос), которую надо решить. И все ищут разные варианты решения, то, что является истиной</a:t>
          </a:r>
          <a:endParaRPr lang="ru-RU" sz="2000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48251" y="48251"/>
        <a:ext cx="7577479" cy="1550915"/>
      </dsp:txXfrm>
    </dsp:sp>
    <dsp:sp modelId="{337F92F2-144D-4BE6-AB2F-F24E4B7BD27F}">
      <dsp:nvSpPr>
        <dsp:cNvPr id="0" name=""/>
        <dsp:cNvSpPr/>
      </dsp:nvSpPr>
      <dsp:spPr>
        <a:xfrm>
          <a:off x="825456" y="1921987"/>
          <a:ext cx="9355171" cy="164741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u="sng" kern="1200" dirty="0" smtClean="0">
              <a:solidFill>
                <a:srgbClr val="002060"/>
              </a:solidFill>
              <a:latin typeface="Georgia" panose="02040502050405020303" pitchFamily="18" charset="0"/>
            </a:rPr>
            <a:t>«Тайна двойного» </a:t>
          </a:r>
          <a:r>
            <a:rPr lang="ru-RU" sz="2000" b="0" i="0" kern="1200" dirty="0" smtClean="0">
              <a:solidFill>
                <a:srgbClr val="002060"/>
              </a:solidFill>
              <a:latin typeface="Georgia" panose="02040502050405020303" pitchFamily="18" charset="0"/>
            </a:rPr>
            <a:t>- выявление противоречий: хорошо-плохо</a:t>
          </a:r>
          <a:endParaRPr lang="ru-RU" sz="2000" b="0" i="0" kern="1200" dirty="0">
            <a:solidFill>
              <a:srgbClr val="002060"/>
            </a:solidFill>
            <a:latin typeface="Georgia" panose="02040502050405020303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i="0" kern="1200" dirty="0" smtClean="0">
              <a:solidFill>
                <a:srgbClr val="002060"/>
              </a:solidFill>
              <a:latin typeface="Georgia" panose="02040502050405020303" pitchFamily="18" charset="0"/>
            </a:rPr>
            <a:t>Например: солнце – это хорошо и плохо. Хорошо- греет, плохо- может сжечь</a:t>
          </a:r>
          <a:endParaRPr lang="ru-RU" sz="1600" b="0" i="0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873707" y="1970238"/>
        <a:ext cx="7362391" cy="1550915"/>
      </dsp:txXfrm>
    </dsp:sp>
    <dsp:sp modelId="{DD53EE4D-DCBF-416E-B33D-328534868345}">
      <dsp:nvSpPr>
        <dsp:cNvPr id="0" name=""/>
        <dsp:cNvSpPr/>
      </dsp:nvSpPr>
      <dsp:spPr>
        <a:xfrm>
          <a:off x="1650912" y="3843974"/>
          <a:ext cx="9355171" cy="164741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u="sng" kern="1200" dirty="0" smtClean="0">
              <a:solidFill>
                <a:srgbClr val="002060"/>
              </a:solidFill>
              <a:latin typeface="Georgia" panose="02040502050405020303" pitchFamily="18" charset="0"/>
            </a:rPr>
            <a:t>Разрешение противоречий </a:t>
          </a:r>
          <a:r>
            <a:rPr lang="ru-RU" sz="2000" b="0" i="0" kern="1200" dirty="0" smtClean="0">
              <a:solidFill>
                <a:srgbClr val="002060"/>
              </a:solidFill>
              <a:latin typeface="Georgia" panose="02040502050405020303" pitchFamily="18" charset="0"/>
            </a:rPr>
            <a:t>(при помощи игр и сказок).</a:t>
          </a:r>
          <a:endParaRPr lang="ru-RU" sz="2000" kern="1200" dirty="0">
            <a:solidFill>
              <a:srgbClr val="002060"/>
            </a:solidFill>
            <a:latin typeface="Georgia" panose="02040502050405020303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i="0" kern="1200" dirty="0" smtClean="0">
              <a:solidFill>
                <a:srgbClr val="002060"/>
              </a:solidFill>
              <a:latin typeface="Georgia" panose="02040502050405020303" pitchFamily="18" charset="0"/>
            </a:rPr>
            <a:t>Например: зонт нужен большой, чтобы скрыться под ним от дождя, но он нужен и маленький, чтобы носить его в сумке. Решение этого противоречия – складной зонтик.</a:t>
          </a:r>
          <a:endParaRPr lang="ru-RU" sz="1600" b="0" i="0" kern="1200" dirty="0">
            <a:solidFill>
              <a:srgbClr val="002060"/>
            </a:solidFill>
            <a:latin typeface="Georgia" panose="02040502050405020303" pitchFamily="18" charset="0"/>
          </a:endParaRPr>
        </a:p>
      </dsp:txBody>
      <dsp:txXfrm>
        <a:off x="1699163" y="3892225"/>
        <a:ext cx="7362391" cy="1550915"/>
      </dsp:txXfrm>
    </dsp:sp>
    <dsp:sp modelId="{97EEA570-FB32-493D-A731-33A42F6F0866}">
      <dsp:nvSpPr>
        <dsp:cNvPr id="0" name=""/>
        <dsp:cNvSpPr/>
      </dsp:nvSpPr>
      <dsp:spPr>
        <a:xfrm>
          <a:off x="8284349" y="1249291"/>
          <a:ext cx="1070821" cy="107082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525284" y="1249291"/>
        <a:ext cx="588951" cy="805793"/>
      </dsp:txXfrm>
    </dsp:sp>
    <dsp:sp modelId="{3062C62C-AD0C-4B64-BD9E-6C80B6C62E2B}">
      <dsp:nvSpPr>
        <dsp:cNvPr id="0" name=""/>
        <dsp:cNvSpPr/>
      </dsp:nvSpPr>
      <dsp:spPr>
        <a:xfrm>
          <a:off x="9109806" y="3160296"/>
          <a:ext cx="1070821" cy="107082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9350741" y="3160296"/>
        <a:ext cx="588951" cy="8057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714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077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1845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65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093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16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823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288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186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380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006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3BF780A-929C-4FBD-B644-88F5BD7A042F}" type="datetimeFigureOut">
              <a:rPr lang="ru-RU" smtClean="0"/>
              <a:t>16.12.2015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ABEED11-A973-438C-93F0-096237327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02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innovaciivdou.at.ua/index/triz_teorija_reshenija_izobretatelskikh_zadach/0-71" TargetMode="External"/><Relationship Id="rId2" Type="http://schemas.openxmlformats.org/officeDocument/2006/relationships/hyperlink" Target="http://www.razumniki.ru/igry_triz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eftrend.ru/1128548.html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8460" y="191729"/>
            <a:ext cx="11430000" cy="3628103"/>
          </a:xfrm>
        </p:spPr>
        <p:txBody>
          <a:bodyPr>
            <a:no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Georgia" panose="02040502050405020303" pitchFamily="18" charset="0"/>
              </a:rPr>
              <a:t>Развитие творческого воображения методами </a:t>
            </a:r>
            <a:r>
              <a:rPr lang="ru-RU" sz="5400" dirty="0">
                <a:solidFill>
                  <a:srgbClr val="002060"/>
                </a:solidFill>
                <a:latin typeface="Georgia" panose="02040502050405020303" pitchFamily="18" charset="0"/>
              </a:rPr>
              <a:t>ОТСМ-ТРИЗ-РТВ </a:t>
            </a:r>
            <a:r>
              <a:rPr lang="ru-RU" sz="5400" dirty="0">
                <a:solidFill>
                  <a:srgbClr val="C00000"/>
                </a:solidFill>
                <a:latin typeface="Georgia" panose="02040502050405020303" pitchFamily="18" charset="0"/>
              </a:rPr>
              <a:t>технологии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9530" y="5211737"/>
            <a:ext cx="8767860" cy="1388165"/>
          </a:xfrm>
        </p:spPr>
        <p:txBody>
          <a:bodyPr/>
          <a:lstStyle/>
          <a:p>
            <a:r>
              <a:rPr lang="ru-RU" dirty="0" smtClean="0"/>
              <a:t>Октябрьский 2015г</a:t>
            </a:r>
            <a:r>
              <a:rPr lang="ru-RU" dirty="0" smtClean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122870" y="6014602"/>
            <a:ext cx="1685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Могутова О.Ю.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337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3"/>
          <p:cNvSpPr>
            <a:spLocks noGrp="1"/>
          </p:cNvSpPr>
          <p:nvPr>
            <p:ph type="title"/>
          </p:nvPr>
        </p:nvSpPr>
        <p:spPr>
          <a:xfrm>
            <a:off x="1157432" y="565408"/>
            <a:ext cx="9875837" cy="17500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Georgia" panose="02040502050405020303" pitchFamily="18" charset="0"/>
              </a:rPr>
              <a:t>Три  </a:t>
            </a:r>
            <a:r>
              <a:rPr lang="ru-RU" b="1" dirty="0">
                <a:latin typeface="Georgia" panose="02040502050405020303" pitchFamily="18" charset="0"/>
              </a:rPr>
              <a:t>взаимосвязанные линии развития </a:t>
            </a:r>
            <a:r>
              <a:rPr lang="ru-RU" b="1" dirty="0" smtClean="0">
                <a:latin typeface="Georgia" panose="02040502050405020303" pitchFamily="18" charset="0"/>
              </a:rPr>
              <a:t>ребенка: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49329" y="3142258"/>
            <a:ext cx="59288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  <a:t>«Познавать»</a:t>
            </a:r>
            <a:endParaRPr lang="ru-RU" sz="2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31570" y="4688170"/>
            <a:ext cx="45016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  <a:t>«Творить</a:t>
            </a:r>
            <a:r>
              <a:rPr lang="ru-RU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  <a:t>»</a:t>
            </a:r>
            <a:endParaRPr lang="ru-RU" sz="2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6802" y="1853833"/>
            <a:ext cx="56685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+mj-cs"/>
              </a:rPr>
              <a:t>«Чувствовать»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60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7987" y="3633951"/>
            <a:ext cx="6590658" cy="201010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              Основа </a:t>
            </a:r>
            <a:r>
              <a:rPr lang="ru-RU" sz="4000" b="1" dirty="0">
                <a:solidFill>
                  <a:srgbClr val="C00000"/>
                </a:solidFill>
                <a:latin typeface="Georgia" panose="02040502050405020303" pitchFamily="18" charset="0"/>
              </a:rPr>
              <a:t>работы </a:t>
            </a:r>
            <a: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ru-RU" sz="3600" b="1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педагогический поиск</a:t>
            </a:r>
            <a:endParaRPr lang="ru-RU" sz="3600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3840" y="528145"/>
            <a:ext cx="10359774" cy="1994338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                 </a:t>
            </a:r>
            <a: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Цель </a:t>
            </a:r>
            <a:r>
              <a:rPr lang="ru-RU" sz="4000" b="1" dirty="0">
                <a:solidFill>
                  <a:srgbClr val="C00000"/>
                </a:solidFill>
                <a:latin typeface="Georgia" panose="02040502050405020303" pitchFamily="18" charset="0"/>
              </a:rPr>
              <a:t>технологии </a:t>
            </a:r>
            <a:r>
              <a:rPr lang="ru-RU" sz="40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- </a:t>
            </a:r>
          </a:p>
          <a:p>
            <a:pPr algn="just"/>
            <a:endParaRPr lang="ru-RU" sz="3600" b="1" u="sng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45720" indent="0" algn="just">
              <a:buNone/>
            </a:pPr>
            <a:r>
              <a:rPr lang="ru-RU" sz="3600" b="1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научить </a:t>
            </a:r>
            <a:r>
              <a:rPr lang="ru-RU" sz="3600" b="1" u="sng" dirty="0">
                <a:solidFill>
                  <a:srgbClr val="002060"/>
                </a:solidFill>
                <a:latin typeface="Georgia" panose="02040502050405020303" pitchFamily="18" charset="0"/>
              </a:rPr>
              <a:t>мыслить </a:t>
            </a:r>
            <a:r>
              <a:rPr lang="ru-RU" sz="3600" b="1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системно</a:t>
            </a:r>
            <a:endParaRPr lang="ru-RU" sz="3600" dirty="0">
              <a:latin typeface="Georgia" panose="02040502050405020303" pitchFamily="18" charset="0"/>
            </a:endParaRPr>
          </a:p>
        </p:txBody>
      </p:sp>
      <p:sp>
        <p:nvSpPr>
          <p:cNvPr id="4" name="Выгнутая вправо стрелка 3"/>
          <p:cNvSpPr/>
          <p:nvPr/>
        </p:nvSpPr>
        <p:spPr>
          <a:xfrm>
            <a:off x="7551683" y="528145"/>
            <a:ext cx="2364828" cy="1994337"/>
          </a:xfrm>
          <a:prstGeom prst="curvedLeftArrow">
            <a:avLst>
              <a:gd name="adj1" fmla="val 17005"/>
              <a:gd name="adj2" fmla="val 39989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Выгнутая вправо стрелка 4"/>
          <p:cNvSpPr/>
          <p:nvPr/>
        </p:nvSpPr>
        <p:spPr>
          <a:xfrm>
            <a:off x="8492360" y="3941380"/>
            <a:ext cx="2364828" cy="1608082"/>
          </a:xfrm>
          <a:prstGeom prst="curvedLeftArrow">
            <a:avLst>
              <a:gd name="adj1" fmla="val 25000"/>
              <a:gd name="adj2" fmla="val 39989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2" name="Picture 4" descr="http://ot2do6.ru/uploads/posts/2015-02/1423554636_vopro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464" y="1181154"/>
            <a:ext cx="2923421" cy="277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dou62.ucoz.ru/sto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501" y="2413915"/>
            <a:ext cx="2112580" cy="323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53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Georgia" panose="02040502050405020303" pitchFamily="18" charset="0"/>
              </a:rPr>
              <a:t>Кредо педагогов-</a:t>
            </a:r>
            <a:r>
              <a:rPr lang="ru-RU" b="1" dirty="0" err="1">
                <a:latin typeface="Georgia" panose="02040502050405020303" pitchFamily="18" charset="0"/>
              </a:rPr>
              <a:t>тризовцев</a:t>
            </a:r>
            <a:r>
              <a:rPr lang="ru-RU" b="1" dirty="0">
                <a:latin typeface="Georgia" panose="02040502050405020303" pitchFamily="18" charset="0"/>
              </a:rPr>
              <a:t>: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200" y="1702190"/>
            <a:ext cx="1354953" cy="146304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00506" y="1972045"/>
            <a:ext cx="96038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Georgia" panose="02040502050405020303" pitchFamily="18" charset="0"/>
              </a:rPr>
              <a:t>…каждый </a:t>
            </a:r>
            <a:r>
              <a:rPr lang="ru-RU" sz="2000" dirty="0">
                <a:latin typeface="Georgia" panose="02040502050405020303" pitchFamily="18" charset="0"/>
              </a:rPr>
              <a:t>ребёнок талантлив, нужно только научить ориентироваться в современном мире, чтобы при минимуме затрат достигнуть максимального </a:t>
            </a:r>
            <a:r>
              <a:rPr lang="ru-RU" sz="2000" dirty="0" smtClean="0">
                <a:latin typeface="Georgia" panose="02040502050405020303" pitchFamily="18" charset="0"/>
              </a:rPr>
              <a:t>эффекта… </a:t>
            </a:r>
            <a:endParaRPr lang="ru-RU" sz="2000" dirty="0">
              <a:latin typeface="Georgia" panose="02040502050405020303" pitchFamily="18" charset="0"/>
            </a:endParaRPr>
          </a:p>
        </p:txBody>
      </p:sp>
      <p:sp>
        <p:nvSpPr>
          <p:cNvPr id="8" name="Плюс 7"/>
          <p:cNvSpPr/>
          <p:nvPr/>
        </p:nvSpPr>
        <p:spPr>
          <a:xfrm>
            <a:off x="547701" y="3301217"/>
            <a:ext cx="1354953" cy="132236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524020" y="4919001"/>
            <a:ext cx="1519311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79319" y="4914310"/>
            <a:ext cx="8839201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Georgia" panose="02040502050405020303" pitchFamily="18" charset="0"/>
              </a:rPr>
              <a:t> Отсутствует  </a:t>
            </a:r>
            <a:r>
              <a:rPr lang="ru-RU" dirty="0">
                <a:latin typeface="Georgia" panose="02040502050405020303" pitchFamily="18" charset="0"/>
              </a:rPr>
              <a:t>современный инструментарий </a:t>
            </a:r>
            <a:r>
              <a:rPr lang="ru-RU" dirty="0" smtClean="0">
                <a:latin typeface="Georgia" panose="02040502050405020303" pitchFamily="18" charset="0"/>
              </a:rPr>
              <a:t>занятий.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Georgia" panose="02040502050405020303" pitchFamily="18" charset="0"/>
              </a:rPr>
              <a:t>Педагог  </a:t>
            </a:r>
            <a:r>
              <a:rPr lang="ru-RU" dirty="0">
                <a:latin typeface="Georgia" panose="02040502050405020303" pitchFamily="18" charset="0"/>
              </a:rPr>
              <a:t>дает знания, </a:t>
            </a:r>
            <a:r>
              <a:rPr lang="ru-RU" b="1" dirty="0">
                <a:latin typeface="Georgia" panose="02040502050405020303" pitchFamily="18" charset="0"/>
              </a:rPr>
              <a:t>а не ищет их вместе с детьми,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знаниевая</a:t>
            </a:r>
            <a:r>
              <a:rPr lang="ru-RU" dirty="0">
                <a:latin typeface="Georgia" panose="02040502050405020303" pitchFamily="18" charset="0"/>
              </a:rPr>
              <a:t> ориентация не переходит в </a:t>
            </a:r>
            <a:r>
              <a:rPr lang="ru-RU" dirty="0" err="1">
                <a:latin typeface="Georgia" panose="02040502050405020303" pitchFamily="18" charset="0"/>
              </a:rPr>
              <a:t>компетентностную</a:t>
            </a:r>
            <a:r>
              <a:rPr lang="ru-RU" dirty="0">
                <a:latin typeface="Georgia" panose="02040502050405020303" pitchFamily="18" charset="0"/>
              </a:rPr>
              <a:t>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37815" y="3619868"/>
            <a:ext cx="9058542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Georgia" panose="02040502050405020303" pitchFamily="18" charset="0"/>
              </a:rPr>
              <a:t>Четко , </a:t>
            </a:r>
            <a:r>
              <a:rPr lang="ru-RU" dirty="0">
                <a:latin typeface="Georgia" panose="02040502050405020303" pitchFamily="18" charset="0"/>
              </a:rPr>
              <a:t>грамотно прописанные авторами цели…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75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71683361"/>
              </p:ext>
            </p:extLst>
          </p:nvPr>
        </p:nvGraphicFramePr>
        <p:xfrm>
          <a:off x="562707" y="1420836"/>
          <a:ext cx="11029070" cy="4726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831637521"/>
              </p:ext>
            </p:extLst>
          </p:nvPr>
        </p:nvGraphicFramePr>
        <p:xfrm>
          <a:off x="681501" y="337625"/>
          <a:ext cx="10882141" cy="1561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74292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966" y="609600"/>
            <a:ext cx="11414234" cy="1356360"/>
          </a:xfrm>
        </p:spPr>
        <p:txBody>
          <a:bodyPr>
            <a:noAutofit/>
          </a:bodyPr>
          <a:lstStyle/>
          <a:p>
            <a:r>
              <a:rPr lang="ru-RU" sz="3200" dirty="0">
                <a:latin typeface="Georgia" panose="02040502050405020303" pitchFamily="18" charset="0"/>
              </a:rPr>
              <a:t>Основная часть занятия фактически </a:t>
            </a:r>
            <a:r>
              <a:rPr lang="ru-RU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>повторяет алгоритм</a:t>
            </a:r>
            <a:r>
              <a:rPr lang="ru-RU" sz="3200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3200" dirty="0">
                <a:latin typeface="Georgia" panose="02040502050405020303" pitchFamily="18" charset="0"/>
              </a:rPr>
              <a:t>организации </a:t>
            </a:r>
            <a:r>
              <a:rPr lang="ru-RU" sz="3200" b="1" u="sng" dirty="0">
                <a:solidFill>
                  <a:srgbClr val="002060"/>
                </a:solidFill>
                <a:latin typeface="Georgia" panose="02040502050405020303" pitchFamily="18" charset="0"/>
              </a:rPr>
              <a:t>творческой деятельности</a:t>
            </a:r>
            <a:r>
              <a:rPr lang="ru-RU" sz="3200" u="sng" dirty="0">
                <a:solidFill>
                  <a:srgbClr val="002060"/>
                </a:solidFill>
                <a:latin typeface="Georgia" panose="02040502050405020303" pitchFamily="18" charset="0"/>
              </a:rPr>
              <a:t>: </a:t>
            </a:r>
            <a:r>
              <a:rPr lang="ru-RU" sz="3600" u="sng" dirty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ru-RU" sz="3600" u="sng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endParaRPr lang="ru-RU" sz="3600" u="sng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966" y="2057399"/>
            <a:ext cx="11414234" cy="4516821"/>
          </a:xfrm>
        </p:spPr>
        <p:txBody>
          <a:bodyPr>
            <a:normAutofit/>
          </a:bodyPr>
          <a:lstStyle/>
          <a:p>
            <a:pPr lvl="0"/>
            <a:r>
              <a:rPr lang="ru-RU" b="1" dirty="0">
                <a:latin typeface="Georgia" panose="02040502050405020303" pitchFamily="18" charset="0"/>
              </a:rPr>
              <a:t>Умение ставить цель </a:t>
            </a:r>
            <a:r>
              <a:rPr lang="ru-RU" dirty="0">
                <a:latin typeface="Georgia" panose="02040502050405020303" pitchFamily="18" charset="0"/>
              </a:rPr>
              <a:t>– 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ребенок сам себе ставит цель. </a:t>
            </a:r>
            <a:r>
              <a:rPr lang="ru-RU" i="1" dirty="0">
                <a:latin typeface="Georgia" panose="02040502050405020303" pitchFamily="18" charset="0"/>
              </a:rPr>
              <a:t>(она должна быть принята ребенком). От цели всей группы педагог продвигается к цели одного </a:t>
            </a:r>
            <a:r>
              <a:rPr lang="ru-RU" i="1" dirty="0" smtClean="0">
                <a:latin typeface="Georgia" panose="02040502050405020303" pitchFamily="18" charset="0"/>
              </a:rPr>
              <a:t>ребенка.</a:t>
            </a:r>
            <a:endParaRPr lang="ru-RU" i="1" dirty="0">
              <a:latin typeface="Georgia" panose="02040502050405020303" pitchFamily="18" charset="0"/>
            </a:endParaRPr>
          </a:p>
          <a:p>
            <a:pPr lvl="0"/>
            <a:r>
              <a:rPr lang="ru-RU" b="1" dirty="0">
                <a:latin typeface="Georgia" panose="02040502050405020303" pitchFamily="18" charset="0"/>
              </a:rPr>
              <a:t> План </a:t>
            </a:r>
            <a:r>
              <a:rPr lang="ru-RU" i="1" dirty="0" smtClean="0">
                <a:latin typeface="Georgia" panose="02040502050405020303" pitchFamily="18" charset="0"/>
              </a:rPr>
              <a:t>(А </a:t>
            </a:r>
            <a:r>
              <a:rPr lang="ru-RU" i="1" dirty="0">
                <a:latin typeface="Georgia" panose="02040502050405020303" pitchFamily="18" charset="0"/>
              </a:rPr>
              <a:t>как ты будешь делать?). 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Разработка алгоритма «думания». </a:t>
            </a:r>
          </a:p>
          <a:p>
            <a:pPr lvl="0"/>
            <a:r>
              <a:rPr lang="ru-RU" b="1" dirty="0">
                <a:latin typeface="Georgia" panose="02040502050405020303" pitchFamily="18" charset="0"/>
              </a:rPr>
              <a:t>Действия по реализации плана. </a:t>
            </a:r>
            <a:r>
              <a:rPr lang="ru-RU" dirty="0">
                <a:latin typeface="Georgia" panose="02040502050405020303" pitchFamily="18" charset="0"/>
              </a:rPr>
              <a:t>Во время действий 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важно дать определенную свободу. </a:t>
            </a:r>
            <a:r>
              <a:rPr lang="ru-RU" i="1" dirty="0">
                <a:latin typeface="Georgia" panose="02040502050405020303" pitchFamily="18" charset="0"/>
              </a:rPr>
              <a:t>Форма организации занятия может быть групповая, подгрупповая (по 2-6 детей), подгруппы соревнуются между собой, и постепенно идет переход к индивидуальной форме реализации плана. Важно, чтобы дети усвоили правила сотрудничества, умели договариваться между собой.</a:t>
            </a:r>
          </a:p>
          <a:p>
            <a:pPr lvl="0"/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b="1" dirty="0">
                <a:latin typeface="Georgia" panose="02040502050405020303" pitchFamily="18" charset="0"/>
              </a:rPr>
              <a:t>Заключительная часть занятия – рефлексия </a:t>
            </a:r>
            <a:r>
              <a:rPr lang="ru-RU" dirty="0">
                <a:latin typeface="Georgia" panose="02040502050405020303" pitchFamily="18" charset="0"/>
              </a:rPr>
              <a:t>– 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осознание способов собственной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39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9124" y="45194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atin typeface="Georgia" panose="02040502050405020303" pitchFamily="18" charset="0"/>
              </a:rPr>
              <a:t>Основные этапы методики ТРИЗ</a:t>
            </a:r>
            <a:r>
              <a:rPr lang="ru-RU" dirty="0">
                <a:latin typeface="Georgia" panose="02040502050405020303" pitchFamily="18" charset="0"/>
              </a:rPr>
              <a:t/>
            </a:r>
            <a:br>
              <a:rPr lang="ru-RU" dirty="0">
                <a:latin typeface="Georgia" panose="02040502050405020303" pitchFamily="18" charset="0"/>
              </a:rPr>
            </a:br>
            <a:endParaRPr lang="ru-RU" dirty="0">
              <a:latin typeface="Georgia" panose="02040502050405020303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74634982"/>
              </p:ext>
            </p:extLst>
          </p:nvPr>
        </p:nvGraphicFramePr>
        <p:xfrm>
          <a:off x="896882" y="1130125"/>
          <a:ext cx="11006084" cy="5491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226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620110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latin typeface="Georgia" panose="02040502050405020303" pitchFamily="18" charset="0"/>
              </a:rPr>
              <a:t>Методы :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1229710"/>
            <a:ext cx="9872871" cy="4866290"/>
          </a:xfrm>
        </p:spPr>
        <p:txBody>
          <a:bodyPr/>
          <a:lstStyle/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Мозговой штурм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Фокальных объектов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endParaRPr lang="ru-RU" sz="2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Типовые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приемы фантазирования;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Кольца </a:t>
            </a:r>
            <a:r>
              <a:rPr lang="ru-RU" sz="2400" dirty="0" err="1">
                <a:solidFill>
                  <a:srgbClr val="002060"/>
                </a:solidFill>
                <a:latin typeface="Georgia" panose="02040502050405020303" pitchFamily="18" charset="0"/>
              </a:rPr>
              <a:t>Луллия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Морфологический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анализ </a:t>
            </a:r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(«Волшебная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дорожка»);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Дихотомия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(сужение поля поиска</a:t>
            </a:r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);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Методы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</a:rPr>
              <a:t>создания речевых творческих продуктов (лимерики, загадки, метафоры, творческие сочинения по картине).</a:t>
            </a:r>
            <a:r>
              <a:rPr lang="ru-RU" dirty="0"/>
              <a:t>	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426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2781" y="373626"/>
            <a:ext cx="9875520" cy="806245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Мозговой  штурм</a:t>
            </a:r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 </a:t>
            </a:r>
            <a:endParaRPr lang="ru-RU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7813" y="1069257"/>
            <a:ext cx="11083413" cy="1238375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dirty="0" smtClean="0">
                <a:latin typeface="Georgia" panose="02040502050405020303" pitchFamily="18" charset="0"/>
              </a:rPr>
              <a:t>Коллективный  </a:t>
            </a:r>
            <a:r>
              <a:rPr lang="ru-RU" dirty="0">
                <a:latin typeface="Georgia" panose="02040502050405020303" pitchFamily="18" charset="0"/>
              </a:rPr>
              <a:t>метод решения задач, поэтому срабатывает системный эффект - увеличивается сила решений от объединения усилий многих людей (эффект "коллективного" ума) и возможности развивать идеи друг друга. </a:t>
            </a:r>
            <a:br>
              <a:rPr lang="ru-RU" dirty="0">
                <a:latin typeface="Georgia" panose="02040502050405020303" pitchFamily="18" charset="0"/>
              </a:rPr>
            </a:b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90832" y="2115902"/>
            <a:ext cx="11437373" cy="449137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Темы могут быть такими: 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«Как спасти репку, если летом выпал снег?»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 «Как достать сыр мышкам, если рядом кот»</a:t>
            </a:r>
          </a:p>
          <a:p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вам надо быстро(!) охладить стакан с кипятком. Как быть? 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Что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будет, если уничтожить всех волков? 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Что будет в озерах, если уничтожить всех щук? 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Придумайте насекомое с необычными свойствами. 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Как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сделать разноцветную льдинку? </a:t>
            </a:r>
          </a:p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Как курочке спасти своих цыплят от коршуна? </a:t>
            </a:r>
            <a:b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endParaRPr lang="ru-RU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51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484" y="609600"/>
            <a:ext cx="12044516" cy="6882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Метод фокальных объектов (МФО)</a:t>
            </a:r>
            <a:endParaRPr lang="ru-RU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452" y="1563329"/>
            <a:ext cx="10573419" cy="4532671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b="1" u="sng" dirty="0">
                <a:solidFill>
                  <a:srgbClr val="002060"/>
                </a:solidFill>
                <a:latin typeface="Georgia" panose="02040502050405020303" pitchFamily="18" charset="0"/>
              </a:rPr>
              <a:t>Перенесение свойств одного объекта или нескольких на другой.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 </a:t>
            </a:r>
          </a:p>
          <a:p>
            <a:pPr marL="45720" indent="0" algn="just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 </a:t>
            </a:r>
            <a:b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	Этот 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метод позволяет не только развивать воображение, речь, фантазию, но и управлять своим мышлением. Пользуясь методом МФО можно придумать фантастическое животное, придумать ему название, кто его родители, где он будет жить и чем питаться, или предложить картинки "забавные животные”, "пиктограммы”, назвать их и сделать презентацию. </a:t>
            </a:r>
          </a:p>
        </p:txBody>
      </p:sp>
    </p:spTree>
    <p:extLst>
      <p:ext uri="{BB962C8B-B14F-4D97-AF65-F5344CB8AC3E}">
        <p14:creationId xmlns:p14="http://schemas.microsoft.com/office/powerpoint/2010/main" val="230756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703" y="727587"/>
            <a:ext cx="11621729" cy="79149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Типовые приемы фантазирования (ТПФ)</a:t>
            </a: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endParaRPr lang="ru-RU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929" y="1519083"/>
            <a:ext cx="11046542" cy="4748981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dirty="0" smtClean="0">
                <a:latin typeface="Georgia" panose="02040502050405020303" pitchFamily="18" charset="0"/>
              </a:rPr>
              <a:t>Активизация  </a:t>
            </a:r>
            <a:r>
              <a:rPr lang="ru-RU" dirty="0">
                <a:latin typeface="Georgia" panose="02040502050405020303" pitchFamily="18" charset="0"/>
              </a:rPr>
              <a:t>мыслительной деятельности людей, занимающихся изобретательством</a:t>
            </a:r>
            <a:r>
              <a:rPr lang="ru-RU" dirty="0" smtClean="0">
                <a:latin typeface="Georgia" panose="02040502050405020303" pitchFamily="18" charset="0"/>
              </a:rPr>
              <a:t>.</a:t>
            </a:r>
          </a:p>
          <a:p>
            <a:pPr marL="45720" indent="0">
              <a:buNone/>
            </a:pPr>
            <a:endParaRPr lang="ru-RU" dirty="0">
              <a:latin typeface="Georgia" panose="02040502050405020303" pitchFamily="18" charset="0"/>
            </a:endParaRPr>
          </a:p>
          <a:p>
            <a:r>
              <a:rPr lang="ru-RU" u="sng" dirty="0">
                <a:latin typeface="Georgia" panose="02040502050405020303" pitchFamily="18" charset="0"/>
              </a:rPr>
              <a:t>Приемы: </a:t>
            </a:r>
            <a:r>
              <a:rPr lang="ru-RU" dirty="0">
                <a:latin typeface="Georgia" panose="02040502050405020303" pitchFamily="18" charset="0"/>
              </a:rPr>
              <a:t>увеличение-уменьшение, деление-объединение, преобразование признаков времени, оживление-окаменение, специализация-универсализация, наоборот. 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</a:p>
          <a:p>
            <a:endParaRPr lang="ru-RU" dirty="0">
              <a:latin typeface="Georgia" panose="02040502050405020303" pitchFamily="18" charset="0"/>
            </a:endParaRPr>
          </a:p>
          <a:p>
            <a:pPr marL="45720" indent="0" algn="ctr">
              <a:buNone/>
            </a:pPr>
            <a:r>
              <a:rPr lang="ru-RU" dirty="0" smtClean="0">
                <a:latin typeface="Georgia" panose="02040502050405020303" pitchFamily="18" charset="0"/>
              </a:rPr>
              <a:t>***</a:t>
            </a:r>
          </a:p>
          <a:p>
            <a:pPr marL="45720" indent="0">
              <a:buNone/>
            </a:pPr>
            <a:r>
              <a:rPr lang="ru-RU" dirty="0" smtClean="0">
                <a:latin typeface="Georgia" panose="02040502050405020303" pitchFamily="18" charset="0"/>
              </a:rPr>
              <a:t>«</a:t>
            </a:r>
            <a:r>
              <a:rPr lang="ru-RU" dirty="0">
                <a:latin typeface="Georgia" panose="02040502050405020303" pitchFamily="18" charset="0"/>
              </a:rPr>
              <a:t>Ты попал в Царство Деда Мороза», «Дед Тепла – каким ты его представляешь</a:t>
            </a:r>
            <a:r>
              <a:rPr lang="ru-RU" dirty="0" smtClean="0">
                <a:latin typeface="Georgia" panose="02040502050405020303" pitchFamily="18" charset="0"/>
              </a:rPr>
              <a:t>?»</a:t>
            </a:r>
            <a:r>
              <a:rPr lang="ru-RU" dirty="0">
                <a:latin typeface="Georgia" panose="02040502050405020303" pitchFamily="18" charset="0"/>
              </a:rPr>
              <a:t> «Зеленый шар на столе, портрет нашей Земли». - Что было бы, если бы не было воды на планете Земля? Как улучшить жизнь на Земле?</a:t>
            </a:r>
          </a:p>
          <a:p>
            <a:pPr marL="45720" indent="0">
              <a:buNone/>
            </a:pP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</a:rPr>
              <a:t>Такие занятия проводятся, как поиск истины и сути, подведение ребенка к проблеме и совместного поиска ее разрешения.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660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950" y="447368"/>
            <a:ext cx="11481619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Метод  </a:t>
            </a: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</a:rPr>
              <a:t>технологии ТРИЗ </a:t>
            </a:r>
            <a:r>
              <a:rPr lang="ru-RU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</a:t>
            </a: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</a:rPr>
              <a:t>Сужение поля поиска» </a:t>
            </a:r>
            <a:r>
              <a:rPr lang="ru-RU" sz="1800" dirty="0">
                <a:solidFill>
                  <a:prstClr val="black"/>
                </a:solidFill>
                <a:ea typeface="+mn-ea"/>
                <a:cs typeface="+mn-cs"/>
              </a:rPr>
              <a:t>дихотомия</a:t>
            </a:r>
            <a:endParaRPr lang="ru-RU" sz="36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5122" name="Picture 2" descr="Технология триз и РТ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50" y="1716450"/>
            <a:ext cx="7364794" cy="303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Триз дошкольники т сидорчук развитие речи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279" y="1317656"/>
            <a:ext cx="3849290" cy="471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48186" y="1858696"/>
            <a:ext cx="3167854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«Волшебная дорожка</a:t>
            </a:r>
            <a:r>
              <a:rPr lang="ru-RU" b="1" dirty="0" smtClean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>
                <a:solidFill>
                  <a:srgbClr val="00000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07871" y="3674113"/>
            <a:ext cx="1643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«</a:t>
            </a:r>
            <a:r>
              <a:rPr lang="ru-RU" b="1" dirty="0" smtClean="0">
                <a:latin typeface="Georgia" panose="02040502050405020303" pitchFamily="18" charset="0"/>
              </a:rPr>
              <a:t>Да-</a:t>
            </a:r>
            <a:r>
              <a:rPr lang="ru-RU" b="1" dirty="0" err="1" smtClean="0">
                <a:latin typeface="Georgia" panose="02040502050405020303" pitchFamily="18" charset="0"/>
              </a:rPr>
              <a:t>нетка</a:t>
            </a:r>
            <a:r>
              <a:rPr lang="ru-RU" b="1" dirty="0" smtClean="0">
                <a:latin typeface="Georgia" panose="02040502050405020303" pitchFamily="18" charset="0"/>
              </a:rPr>
              <a:t>» </a:t>
            </a:r>
            <a:endParaRPr lang="ru-RU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72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680" y="384637"/>
            <a:ext cx="9875520" cy="103995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  <a:t>Метод  технологии ТРИЗ </a:t>
            </a:r>
            <a:br>
              <a:rPr lang="ru-RU" b="1" dirty="0">
                <a:solidFill>
                  <a:srgbClr val="002060"/>
                </a:solidFill>
                <a:latin typeface="Georgia" panose="02040502050405020303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4517" y="3975370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u="sng" dirty="0">
                <a:solidFill>
                  <a:srgbClr val="000000"/>
                </a:solidFill>
                <a:latin typeface="Georgia" panose="02040502050405020303" pitchFamily="18" charset="0"/>
              </a:rPr>
              <a:t>Рекомендации:</a:t>
            </a: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 целесообразно значение признака в левой части таблицы обозначать словом с четко выделенной первой буквой, а в правой части допустима зарисовка объекта. Это позволяет тренировать детскую память: ребёнок, не умея читать, запоминает первые буквы и воспроизводит слово в целом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5" name="Picture 2" descr="http://planetadetstva.net/wp-content/uploads/2014/12/adaptirovannye-metody-texnologii-triz-i-rtv-kak-sredstvo-aktivizacii-rechevoj-i-myslitelnoj-deyatelnosti-detej-starshego-doshkolnogo-vozrasta-s-rechevymi-narusheniyami-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426" y="1424593"/>
            <a:ext cx="4355283" cy="510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7241" y="904615"/>
            <a:ext cx="6094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u="sng" dirty="0">
                <a:latin typeface="Georgia" panose="02040502050405020303" pitchFamily="18" charset="0"/>
              </a:rPr>
              <a:t>методы создания речевых творческих продуктов </a:t>
            </a:r>
            <a:endParaRPr lang="ru-RU" sz="2000" dirty="0"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7241" y="194457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Georgia" panose="02040502050405020303" pitchFamily="18" charset="0"/>
              </a:rPr>
              <a:t>Составление рассказа по картине </a:t>
            </a:r>
          </a:p>
          <a:p>
            <a:r>
              <a:rPr lang="ru-RU" dirty="0">
                <a:latin typeface="Georgia" panose="02040502050405020303" pitchFamily="18" charset="0"/>
              </a:rPr>
              <a:t>Сочинение сказок, </a:t>
            </a:r>
            <a:r>
              <a:rPr lang="ru-RU" dirty="0" err="1" smtClean="0">
                <a:latin typeface="Georgia" panose="02040502050405020303" pitchFamily="18" charset="0"/>
              </a:rPr>
              <a:t>лимерок</a:t>
            </a:r>
            <a:r>
              <a:rPr lang="ru-RU" dirty="0" smtClean="0">
                <a:latin typeface="Georgia" panose="02040502050405020303" pitchFamily="18" charset="0"/>
              </a:rPr>
              <a:t>, загадок  </a:t>
            </a:r>
            <a:r>
              <a:rPr lang="ru-RU" dirty="0">
                <a:latin typeface="Georgia" panose="02040502050405020303" pitchFamily="18" charset="0"/>
              </a:rPr>
              <a:t>и </a:t>
            </a:r>
            <a:r>
              <a:rPr lang="ru-RU" dirty="0" smtClean="0">
                <a:latin typeface="Georgia" panose="02040502050405020303" pitchFamily="18" charset="0"/>
              </a:rPr>
              <a:t>кроссвордов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Бином фантазии</a:t>
            </a:r>
            <a:endParaRPr lang="ru-RU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74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Триз дошкольники т сидорчук развитие реч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71" y="1759499"/>
            <a:ext cx="414337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43637" y="403139"/>
            <a:ext cx="11474246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Georgia" panose="02040502050405020303" pitchFamily="18" charset="0"/>
              </a:rPr>
              <a:t>Метод технологии ТРИЗ «Сенсорный ящик</a:t>
            </a:r>
            <a:r>
              <a:rPr lang="ru-RU" i="1" dirty="0" smtClean="0">
                <a:solidFill>
                  <a:srgbClr val="002060"/>
                </a:solidFill>
                <a:latin typeface="Trebuchet MS" panose="020B0603020202020204" pitchFamily="34" charset="0"/>
              </a:rPr>
              <a:t>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100" name="Picture 4" descr="http://planetadetstva.net/wp-content/uploads/2014/12/adaptirovannye-metody-texnologii-triz-i-rtv-kak-sredstvo-aktivizacii-rechevoj-i-myslitelnoj-deyatelnosti-detej-starshego-doshkolnogo-vozrasta-s-rechevymi-narusheniyami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980" y="1639245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9935" y="5492098"/>
            <a:ext cx="11090787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480"/>
              </a:spcAft>
            </a:pPr>
            <a:r>
              <a:rPr lang="ru-RU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Применение данного пособия позволяет воспитателю решать основные задачи сенсорного воспитания детей, речевого и познавательного развития.</a:t>
            </a:r>
            <a:endParaRPr lang="ru-RU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73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477" y="823175"/>
            <a:ext cx="11985523" cy="63691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>Метод технологии ТРИЗ </a:t>
            </a:r>
            <a:r>
              <a:rPr lang="ru-RU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</a:t>
            </a:r>
            <a:r>
              <a:rPr lang="ru-RU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>Системный оператор</a:t>
            </a:r>
            <a:r>
              <a:rPr lang="ru-RU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Триз технология в детском саду буклет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38" y="1807721"/>
            <a:ext cx="5547100" cy="415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ружок монологическая реч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838" y="1807720"/>
            <a:ext cx="5475760" cy="415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16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626062"/>
            <a:ext cx="1056040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anose="02040502050405020303" pitchFamily="18" charset="0"/>
                <a:cs typeface="Arial" panose="020B0604020202020204" pitchFamily="34" charset="0"/>
              </a:rPr>
              <a:t>Биномы и полиномы   фантазии</a:t>
            </a:r>
            <a:r>
              <a:rPr kumimoji="0" lang="ru-RU" altLang="ru-RU" sz="4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anose="02040502050405020303" pitchFamily="18" charset="0"/>
              </a:rPr>
              <a:t/>
            </a:r>
            <a:br>
              <a:rPr kumimoji="0" lang="ru-RU" altLang="ru-RU" sz="4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anose="02040502050405020303" pitchFamily="18" charset="0"/>
              </a:rPr>
            </a:br>
            <a:endParaRPr kumimoji="0" lang="ru-RU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51" name="Picture 3" descr="https://im1-tub-ru.yandex.net/i?id=2cd4213bd311b44d810210ddde6169f2&amp;n=33&amp;h=190&amp;w=3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351" y="2291568"/>
            <a:ext cx="4857052" cy="30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://mypresentation.ru/documents/edb0f3b8e69d70c70d9ae7eded9afffb/img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90"/>
          <a:stretch/>
        </p:blipFill>
        <p:spPr bwMode="auto">
          <a:xfrm>
            <a:off x="674868" y="2196958"/>
            <a:ext cx="5404567" cy="30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67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1\Рабочий стол\фото марина\DSC01049.JPG"/>
          <p:cNvPicPr>
            <a:picLocks noChangeAspect="1" noChangeArrowheads="1"/>
          </p:cNvPicPr>
          <p:nvPr/>
        </p:nvPicPr>
        <p:blipFill>
          <a:blip r:embed="rId2" cstate="print"/>
          <a:srcRect l="12500" r="12500" b="9375"/>
          <a:stretch>
            <a:fillRect/>
          </a:stretch>
        </p:blipFill>
        <p:spPr bwMode="auto">
          <a:xfrm>
            <a:off x="405580" y="3613326"/>
            <a:ext cx="2983024" cy="2734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 descr="H:\фото марина\DSC01051.JPG"/>
          <p:cNvPicPr>
            <a:picLocks noChangeAspect="1" noChangeArrowheads="1"/>
          </p:cNvPicPr>
          <p:nvPr/>
        </p:nvPicPr>
        <p:blipFill>
          <a:blip r:embed="rId3" cstate="print"/>
          <a:srcRect l="14881" r="6993" b="3273"/>
          <a:stretch>
            <a:fillRect/>
          </a:stretch>
        </p:blipFill>
        <p:spPr bwMode="auto">
          <a:xfrm>
            <a:off x="534790" y="567128"/>
            <a:ext cx="2853814" cy="2649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3" descr="C:\Documents and Settings\1\Рабочий стол\фото марина\DSC01122.JPG"/>
          <p:cNvPicPr>
            <a:picLocks noChangeAspect="1" noChangeArrowheads="1"/>
          </p:cNvPicPr>
          <p:nvPr/>
        </p:nvPicPr>
        <p:blipFill>
          <a:blip r:embed="rId4" cstate="print"/>
          <a:srcRect l="19531" t="6944" r="12760" b="4513"/>
          <a:stretch>
            <a:fillRect/>
          </a:stretch>
        </p:blipFill>
        <p:spPr bwMode="auto">
          <a:xfrm>
            <a:off x="4276950" y="3606428"/>
            <a:ext cx="3167766" cy="2741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 descr="C:\Documents and Settings\1\Рабочий стол\фото марина\DSC01123.JPG"/>
          <p:cNvPicPr>
            <a:picLocks noChangeAspect="1" noChangeArrowheads="1"/>
          </p:cNvPicPr>
          <p:nvPr/>
        </p:nvPicPr>
        <p:blipFill>
          <a:blip r:embed="rId5" cstate="print"/>
          <a:srcRect l="13021" t="5787" r="13194"/>
          <a:stretch>
            <a:fillRect/>
          </a:stretch>
        </p:blipFill>
        <p:spPr bwMode="auto">
          <a:xfrm>
            <a:off x="8333062" y="3660096"/>
            <a:ext cx="3027371" cy="2640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2" descr="H:\фото марина\DSC01102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 l="16927" t="1736" r="4947"/>
          <a:stretch>
            <a:fillRect/>
          </a:stretch>
        </p:blipFill>
        <p:spPr bwMode="auto">
          <a:xfrm>
            <a:off x="8333062" y="825910"/>
            <a:ext cx="2931551" cy="2329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Заголовок 3"/>
          <p:cNvSpPr txBox="1">
            <a:spLocks/>
          </p:cNvSpPr>
          <p:nvPr/>
        </p:nvSpPr>
        <p:spPr>
          <a:xfrm>
            <a:off x="2978728" y="680319"/>
            <a:ext cx="5552768" cy="25367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3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Кольца </a:t>
            </a:r>
            <a:r>
              <a:rPr lang="ru-RU" sz="53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Лиллуя</a:t>
            </a:r>
            <a:r>
              <a:rPr lang="ru-RU" sz="4700" b="1" dirty="0" smtClean="0">
                <a:solidFill>
                  <a:srgbClr val="002060"/>
                </a:solidFill>
              </a:rPr>
              <a:t/>
            </a:r>
            <a:br>
              <a:rPr lang="ru-RU" sz="4700" b="1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93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triz-plus.ru/wp-content/uploads/2014/10/%D0%9A%D0%9B%D1%83%D0%BB%D0%BB%D0%B8%D1%8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" y="526088"/>
            <a:ext cx="101822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36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КЛуллия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305" y="255639"/>
            <a:ext cx="6525444" cy="626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14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nnovaciivdou.at.ua/_si/0/s7545053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245" y="1837726"/>
            <a:ext cx="6898266" cy="458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3840" y="349574"/>
            <a:ext cx="1181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Морфологический  </a:t>
            </a:r>
            <a:r>
              <a:rPr lang="ru-RU" sz="3600" b="1" u="sng" dirty="0">
                <a:solidFill>
                  <a:srgbClr val="002060"/>
                </a:solidFill>
                <a:latin typeface="Georgia" panose="02040502050405020303" pitchFamily="18" charset="0"/>
              </a:rPr>
              <a:t>анализ  </a:t>
            </a:r>
          </a:p>
          <a:p>
            <a:pPr algn="ctr"/>
            <a:r>
              <a:rPr lang="ru-RU" sz="3600" b="1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«Волшебная </a:t>
            </a:r>
            <a:r>
              <a:rPr lang="ru-RU" sz="3600" b="1" u="sng" dirty="0">
                <a:solidFill>
                  <a:srgbClr val="002060"/>
                </a:solidFill>
                <a:latin typeface="Georgia" panose="02040502050405020303" pitchFamily="18" charset="0"/>
              </a:rPr>
              <a:t>дорожка</a:t>
            </a:r>
            <a:r>
              <a:rPr lang="ru-RU" sz="3600" b="1" u="sng" dirty="0" smtClean="0">
                <a:solidFill>
                  <a:srgbClr val="002060"/>
                </a:solidFill>
                <a:latin typeface="Georgia" panose="02040502050405020303" pitchFamily="18" charset="0"/>
              </a:rPr>
              <a:t>»</a:t>
            </a:r>
            <a:endParaRPr lang="ru-RU" sz="3600" b="1" dirty="0"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4013" y="1837725"/>
            <a:ext cx="3426542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kern="18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этого метода </a:t>
            </a:r>
            <a:r>
              <a:rPr lang="ru-RU" kern="18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выявить все возможные факты решения данной проблемы, которые при простом переборе могли быть упущены.</a:t>
            </a:r>
            <a:endParaRPr lang="ru-RU" sz="1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9265" y="3996059"/>
            <a:ext cx="3426542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kern="18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Суть </a:t>
            </a:r>
            <a:r>
              <a:rPr lang="ru-RU" kern="1800" dirty="0">
                <a:solidFill>
                  <a:srgbClr val="002060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заключается в комбинировании разных вариантов характеристик определённого объекта при создании нового образа этого объекта.</a:t>
            </a:r>
            <a:endParaRPr lang="ru-RU" sz="1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67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65876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Ресурсы:</a:t>
            </a:r>
            <a:endParaRPr lang="ru-RU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833" y="1482213"/>
            <a:ext cx="11629102" cy="4038600"/>
          </a:xfrm>
        </p:spPr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www.razumniki.ru/igry_triz.html</a:t>
            </a:r>
            <a:endParaRPr lang="ru-RU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innovaciivdou.at.ua/index/triz_teorija_reshenija_izobretatelskikh_zadach/0-71</a:t>
            </a:r>
            <a:endParaRPr lang="ru-RU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reftrend.ru/1128548.html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534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580" y="417871"/>
            <a:ext cx="11496367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latin typeface="Georgia" panose="02040502050405020303" pitchFamily="18" charset="0"/>
              </a:rPr>
              <a:t>Придумайте, как можно изменить игру в шахматы?</a:t>
            </a:r>
            <a:br>
              <a:rPr lang="ru-RU" altLang="ru-RU" b="1" dirty="0">
                <a:latin typeface="Georgia" panose="02040502050405020303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621" y="1766295"/>
            <a:ext cx="7245069" cy="461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139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>
                <a:latin typeface="Georgia" panose="02040502050405020303" pitchFamily="18" charset="0"/>
              </a:rPr>
              <a:t>Шахматы на изменённой доске</a:t>
            </a:r>
            <a:br>
              <a:rPr lang="ru-RU" altLang="ru-RU" b="1" dirty="0">
                <a:latin typeface="Georgia" panose="02040502050405020303" pitchFamily="18" charset="0"/>
              </a:rPr>
            </a:br>
            <a:endParaRPr lang="ru-RU" b="1" dirty="0"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46" y="1965960"/>
            <a:ext cx="5752574" cy="3876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65" y="1965959"/>
            <a:ext cx="5175509" cy="3876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190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471" y="609600"/>
            <a:ext cx="11592231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4000" b="1" dirty="0">
                <a:latin typeface="Georgia" panose="02040502050405020303" pitchFamily="18" charset="0"/>
              </a:rPr>
              <a:t>Шахматы на троих: другая доска, другие правила</a:t>
            </a:r>
            <a:r>
              <a:rPr lang="ru-RU" altLang="ru-RU" dirty="0">
                <a:latin typeface="Arial" panose="020B0604020202020204" pitchFamily="34" charset="0"/>
              </a:rPr>
              <a:t/>
            </a:r>
            <a:br>
              <a:rPr lang="ru-RU" altLang="ru-RU" dirty="0">
                <a:latin typeface="Arial" panose="020B0604020202020204" pitchFamily="34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221" y="1725561"/>
            <a:ext cx="8060476" cy="4742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836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007807"/>
            <a:ext cx="9875520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>
                <a:latin typeface="Georgia" panose="02040502050405020303" pitchFamily="18" charset="0"/>
              </a:rPr>
              <a:t>Придумайте новый вид спорта</a:t>
            </a:r>
            <a:r>
              <a:rPr lang="ru-RU" altLang="ru-RU" dirty="0"/>
              <a:t/>
            </a:r>
            <a:br>
              <a:rPr lang="ru-RU" altLang="ru-RU" dirty="0"/>
            </a:br>
            <a:r>
              <a:rPr lang="ru-RU" altLang="ru-RU" b="1" i="1" dirty="0">
                <a:solidFill>
                  <a:srgbClr val="002060"/>
                </a:solidFill>
                <a:latin typeface="Georgia" panose="02040502050405020303" pitchFamily="18" charset="0"/>
              </a:rPr>
              <a:t>Бокс + шахматы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41" y="2920181"/>
            <a:ext cx="5416950" cy="348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537" y="2920181"/>
            <a:ext cx="5233582" cy="348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955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DF5327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404</TotalTime>
  <Words>737</Words>
  <Application>Microsoft Office PowerPoint</Application>
  <PresentationFormat>Широкоэкранный</PresentationFormat>
  <Paragraphs>95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Corbel</vt:lpstr>
      <vt:lpstr>Georgia</vt:lpstr>
      <vt:lpstr>Times New Roman</vt:lpstr>
      <vt:lpstr>Trebuchet MS</vt:lpstr>
      <vt:lpstr>Базис</vt:lpstr>
      <vt:lpstr>Развитие творческого воображения методами ОТСМ-ТРИЗ-РТВ технологии</vt:lpstr>
      <vt:lpstr>Три  взаимосвязанные линии развития ребенка:  </vt:lpstr>
      <vt:lpstr>               Основа работы   педагогический поиск</vt:lpstr>
      <vt:lpstr>Кредо педагогов-тризовцев: </vt:lpstr>
      <vt:lpstr>Презентация PowerPoint</vt:lpstr>
      <vt:lpstr>Основная часть занятия фактически повторяет алгоритм организации творческой деятельности:  </vt:lpstr>
      <vt:lpstr>Основные этапы методики ТРИЗ </vt:lpstr>
      <vt:lpstr>Методы :</vt:lpstr>
      <vt:lpstr>Мозговой  штурм </vt:lpstr>
      <vt:lpstr>Метод фокальных объектов (МФО)</vt:lpstr>
      <vt:lpstr>Типовые приемы фантазирования (ТПФ) </vt:lpstr>
      <vt:lpstr>Метод  технологии ТРИЗ  «Сужение поля поиска» дихотомия</vt:lpstr>
      <vt:lpstr>Метод  технологии ТРИЗ  </vt:lpstr>
      <vt:lpstr>Метод технологии ТРИЗ «Сенсорный ящик» </vt:lpstr>
      <vt:lpstr>Метод технологии ТРИЗ «Системный оператор» </vt:lpstr>
      <vt:lpstr>Биномы и полиномы   фантазии </vt:lpstr>
      <vt:lpstr>Презентация PowerPoint</vt:lpstr>
      <vt:lpstr>Презентация PowerPoint</vt:lpstr>
      <vt:lpstr>Презентация PowerPoint</vt:lpstr>
      <vt:lpstr>Презентация PowerPoint</vt:lpstr>
      <vt:lpstr>Ресурсы:</vt:lpstr>
      <vt:lpstr>Придумайте, как можно изменить игру в шахматы? </vt:lpstr>
      <vt:lpstr>Шахматы на изменённой доске </vt:lpstr>
      <vt:lpstr>Шахматы на троих: другая доска, другие правила </vt:lpstr>
      <vt:lpstr>Придумайте новый вид спорта Бокс + шахматы </vt:lpstr>
    </vt:vector>
  </TitlesOfParts>
  <Company>Dom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творческого воображения методами ОТСМ-ТРИЗ-РТВ технологии</dc:title>
  <dc:creator>Ольга</dc:creator>
  <cp:lastModifiedBy>Ольга</cp:lastModifiedBy>
  <cp:revision>46</cp:revision>
  <dcterms:created xsi:type="dcterms:W3CDTF">2015-10-07T06:05:40Z</dcterms:created>
  <dcterms:modified xsi:type="dcterms:W3CDTF">2015-12-16T09:09:23Z</dcterms:modified>
</cp:coreProperties>
</file>