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99" r:id="rId2"/>
    <p:sldId id="349" r:id="rId3"/>
    <p:sldId id="355" r:id="rId4"/>
    <p:sldId id="352" r:id="rId5"/>
    <p:sldId id="354" r:id="rId6"/>
    <p:sldId id="356" r:id="rId7"/>
    <p:sldId id="358" r:id="rId8"/>
    <p:sldId id="361" r:id="rId9"/>
    <p:sldId id="362" r:id="rId10"/>
    <p:sldId id="363" r:id="rId11"/>
    <p:sldId id="364" r:id="rId12"/>
    <p:sldId id="366" r:id="rId13"/>
    <p:sldId id="3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srgbClr val="FF0000"/>
    </p:penClr>
  </p:showPr>
  <p:clrMru>
    <a:srgbClr val="00FFFF"/>
    <a:srgbClr val="0000FF"/>
    <a:srgbClr val="FF3300"/>
    <a:srgbClr val="0066FF"/>
    <a:srgbClr val="FFFF00"/>
    <a:srgbClr val="0033CC"/>
    <a:srgbClr val="3366FF"/>
    <a:srgbClr val="ED41E1"/>
    <a:srgbClr val="0CC42B"/>
    <a:srgbClr val="24F24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10" autoAdjust="0"/>
    <p:restoredTop sz="94660"/>
  </p:normalViewPr>
  <p:slideViewPr>
    <p:cSldViewPr>
      <p:cViewPr varScale="1">
        <p:scale>
          <a:sx n="47" d="100"/>
          <a:sy n="47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F9397-A007-4DBE-8D01-A09D4232866F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6837C-E2EB-4964-8C6A-0EB0371759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A2EAC7D5-66B0-454E-96A2-D614A105FC70}" type="datetimeFigureOut">
              <a:rPr lang="ru-RU" smtClean="0"/>
              <a:pPr/>
              <a:t>27.04.2018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4CD8E0A8-B821-4D0E-9F9D-A75D2EB751F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4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4.jpeg"/><Relationship Id="rId7" Type="http://schemas.openxmlformats.org/officeDocument/2006/relationships/image" Target="../media/image2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3.gif"/><Relationship Id="rId7" Type="http://schemas.openxmlformats.org/officeDocument/2006/relationships/image" Target="../media/image34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png"/><Relationship Id="rId5" Type="http://schemas.openxmlformats.org/officeDocument/2006/relationships/image" Target="../media/image32.gif"/><Relationship Id="rId4" Type="http://schemas.openxmlformats.org/officeDocument/2006/relationships/image" Target="../media/image4.jpeg"/><Relationship Id="rId9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7.gif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8.jpeg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4.jpeg"/><Relationship Id="rId7" Type="http://schemas.openxmlformats.org/officeDocument/2006/relationships/image" Target="../media/image5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7.jpe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kucuu.com/desktop-wallpaper-home/Parade-of-Planets-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23528" y="4437112"/>
            <a:ext cx="4752528" cy="646331"/>
          </a:xfrm>
          <a:prstGeom prst="rect">
            <a:avLst/>
          </a:prstGeom>
          <a:solidFill>
            <a:srgbClr val="FFFF00"/>
          </a:solidFill>
          <a:scene3d>
            <a:camera prst="perspectiveContrasting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cs typeface="Arabic Typesetting" pitchFamily="66" charset="-78"/>
              </a:rPr>
              <a:t>Подготовили педагоги группы «Солнышко» МБДОУ №378 г Самара </a:t>
            </a:r>
            <a:endParaRPr lang="ru-RU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cs typeface="Arabic Typesetting" pitchFamily="66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052736"/>
            <a:ext cx="756084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FFFF00"/>
                </a:solidFill>
                <a:latin typeface="Century Schoolbook" pitchFamily="18" charset="0"/>
              </a:rPr>
              <a:t>Организация  образовательной деятельности с детьми  дошкольного возраста с ОНР по реализации темы </a:t>
            </a:r>
            <a:r>
              <a:rPr lang="ru-RU" sz="4800" b="1" i="1" dirty="0" smtClean="0">
                <a:solidFill>
                  <a:srgbClr val="FFFF00"/>
                </a:solidFill>
                <a:latin typeface="Century Schoolbook" pitchFamily="18" charset="0"/>
              </a:rPr>
              <a:t>космос</a:t>
            </a:r>
            <a:endParaRPr lang="ru-RU" sz="4800" b="1" i="1" dirty="0">
              <a:solidFill>
                <a:srgbClr val="FFFF00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55576" y="260648"/>
            <a:ext cx="763284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ru-RU" sz="2000" b="1" i="1" dirty="0" smtClean="0">
                <a:solidFill>
                  <a:srgbClr val="FF0000"/>
                </a:solidFill>
              </a:rPr>
              <a:t>	Задачи: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FF0000"/>
                </a:solidFill>
              </a:rPr>
              <a:t> создать условия, стимулирующие познавательную и речевую активность детей по теме «Космос»,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FF0000"/>
                </a:solidFill>
              </a:rPr>
              <a:t> пополнить словарный запас по данной теме,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FF0000"/>
                </a:solidFill>
              </a:rPr>
              <a:t>способствовать элементарному пониманию значений «космос», «космонавт», познакомить с российским праздником – «Днём космонавтики», героями космоса,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FF0000"/>
                </a:solidFill>
              </a:rPr>
              <a:t> формировать интерес к познавательной деятельности через чтение художественной литературы, рассматривание иллюстраций, просмотр детских научных фильмов, проведение демонстрационных показов,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FF0000"/>
                </a:solidFill>
              </a:rPr>
              <a:t> вызвать интерес и желание родителей принять участие в образовательной деятельности «Космос»,</a:t>
            </a:r>
          </a:p>
          <a:p>
            <a:pPr>
              <a:lnSpc>
                <a:spcPct val="130000"/>
              </a:lnSpc>
              <a:buFont typeface="Wingdings" pitchFamily="2" charset="2"/>
              <a:buChar char="Ø"/>
            </a:pPr>
            <a:r>
              <a:rPr lang="ru-RU" sz="2000" b="1" i="1" dirty="0" smtClean="0">
                <a:solidFill>
                  <a:srgbClr val="FF0000"/>
                </a:solidFill>
              </a:rPr>
              <a:t> привлечь родителей к совместной деятельности.</a:t>
            </a:r>
          </a:p>
          <a:p>
            <a:endParaRPr lang="ru-RU" sz="2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"/>
            <a:ext cx="9144000" cy="6857998"/>
          </a:xfrm>
          <a:prstGeom prst="rect">
            <a:avLst/>
          </a:prstGeom>
          <a:noFill/>
          <a:effectLst/>
        </p:spPr>
      </p:pic>
      <p:pic>
        <p:nvPicPr>
          <p:cNvPr id="6" name="Picture 2" descr="http://excluzives.net/uploads/posts/2014-02/1392060346_95tihpwmsmygvz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69" t="2520" r="5741" b="3461"/>
          <a:stretch>
            <a:fillRect/>
          </a:stretch>
        </p:blipFill>
        <p:spPr bwMode="auto">
          <a:xfrm>
            <a:off x="3419872" y="1772816"/>
            <a:ext cx="2171154" cy="2655916"/>
          </a:xfrm>
          <a:prstGeom prst="flowChartAlternateProcess">
            <a:avLst/>
          </a:prstGeom>
          <a:solidFill>
            <a:srgbClr val="0066FF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683568" y="5157192"/>
            <a:ext cx="7848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FF00"/>
                </a:solidFill>
              </a:rPr>
              <a:t>Как он летает? Почему не падает? Что ещё может летать?</a:t>
            </a:r>
            <a:endParaRPr lang="ru-RU" sz="2400" b="1" i="1" dirty="0">
              <a:solidFill>
                <a:srgbClr val="FFFF00"/>
              </a:solidFill>
            </a:endParaRPr>
          </a:p>
        </p:txBody>
      </p:sp>
      <p:pic>
        <p:nvPicPr>
          <p:cNvPr id="7680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48680"/>
            <a:ext cx="3171845" cy="1784162"/>
          </a:xfrm>
          <a:prstGeom prst="flowChartPredefinedProcess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6" cstate="print"/>
          <a:srcRect l="14062" r="13867"/>
          <a:stretch>
            <a:fillRect/>
          </a:stretch>
        </p:blipFill>
        <p:spPr bwMode="auto">
          <a:xfrm rot="5400000">
            <a:off x="184013" y="2920443"/>
            <a:ext cx="2583285" cy="2016224"/>
          </a:xfrm>
          <a:prstGeom prst="flowChartPredefinedProcess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7" cstate="print"/>
          <a:srcRect r="4926"/>
          <a:stretch>
            <a:fillRect/>
          </a:stretch>
        </p:blipFill>
        <p:spPr bwMode="auto">
          <a:xfrm>
            <a:off x="5940152" y="548680"/>
            <a:ext cx="2924934" cy="17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isometricOffAxis2Left"/>
            <a:lightRig rig="threePt" dir="t"/>
          </a:scene3d>
        </p:spPr>
      </p:pic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8" cstate="print"/>
          <a:srcRect l="12073" r="10313"/>
          <a:stretch>
            <a:fillRect/>
          </a:stretch>
        </p:blipFill>
        <p:spPr bwMode="auto">
          <a:xfrm>
            <a:off x="6012160" y="3140968"/>
            <a:ext cx="2843808" cy="206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</a:t>
            </a:r>
            <a:endParaRPr lang="ru-RU" dirty="0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3408"/>
            <a:ext cx="9144000" cy="6857998"/>
          </a:xfrm>
          <a:prstGeom prst="rect">
            <a:avLst/>
          </a:prstGeom>
          <a:noFill/>
        </p:spPr>
      </p:pic>
      <p:pic>
        <p:nvPicPr>
          <p:cNvPr id="7168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59956">
            <a:off x="498034" y="1408588"/>
            <a:ext cx="2111720" cy="1187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700808"/>
            <a:ext cx="1944216" cy="1093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948764">
            <a:off x="6499037" y="1384532"/>
            <a:ext cx="2076064" cy="1219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7" cstate="print"/>
          <a:srcRect l="23931"/>
          <a:stretch>
            <a:fillRect/>
          </a:stretch>
        </p:blipFill>
        <p:spPr bwMode="auto">
          <a:xfrm>
            <a:off x="3923928" y="3140968"/>
            <a:ext cx="2239729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251520" y="188640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FF3300"/>
                </a:solidFill>
                <a:latin typeface="+mj-lt"/>
                <a:cs typeface="Aharoni" pitchFamily="2" charset="-79"/>
              </a:rPr>
              <a:t>Путём экспериментов мы выяснили, что</a:t>
            </a:r>
            <a:r>
              <a:rPr lang="ru-RU" sz="2000" b="1" i="1" dirty="0" smtClean="0">
                <a:solidFill>
                  <a:srgbClr val="FF0000"/>
                </a:solidFill>
                <a:latin typeface="+mj-lt"/>
                <a:cs typeface="Aharoni" pitchFamily="2" charset="-79"/>
              </a:rPr>
              <a:t> </a:t>
            </a:r>
            <a:r>
              <a:rPr lang="ru-RU" sz="2000" b="1" i="1" dirty="0" smtClean="0">
                <a:solidFill>
                  <a:srgbClr val="FFFF00"/>
                </a:solidFill>
              </a:rPr>
              <a:t>воздух невидимый,</a:t>
            </a:r>
          </a:p>
          <a:p>
            <a:r>
              <a:rPr lang="ru-RU" sz="2000" b="1" i="1" dirty="0" smtClean="0">
                <a:solidFill>
                  <a:srgbClr val="FFFF00"/>
                </a:solidFill>
              </a:rPr>
              <a:t> он находится внутри нас и вокруг нас.</a:t>
            </a:r>
            <a:endParaRPr lang="ru-RU" sz="2000" b="1" i="1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1844825"/>
            <a:ext cx="7632848" cy="1368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i="1" dirty="0" smtClean="0">
              <a:solidFill>
                <a:srgbClr val="0000FF"/>
              </a:solidFill>
            </a:endParaRPr>
          </a:p>
          <a:p>
            <a:pPr algn="ctr"/>
            <a:endParaRPr lang="ru-RU" sz="2000" b="1" i="1" dirty="0" smtClean="0">
              <a:solidFill>
                <a:srgbClr val="0000FF"/>
              </a:solidFill>
            </a:endParaRPr>
          </a:p>
          <a:p>
            <a:pPr algn="ctr"/>
            <a:endParaRPr lang="ru-RU" sz="2000" b="1" i="1" dirty="0" smtClean="0">
              <a:solidFill>
                <a:srgbClr val="0000FF"/>
              </a:solidFill>
            </a:endParaRPr>
          </a:p>
          <a:p>
            <a:pPr algn="ctr"/>
            <a:r>
              <a:rPr lang="ru-RU" sz="2000" b="1" i="1" dirty="0" smtClean="0">
                <a:solidFill>
                  <a:srgbClr val="0033CC"/>
                </a:solidFill>
              </a:rPr>
              <a:t>Воздух не имеет запаха. Он упругий</a:t>
            </a:r>
            <a:r>
              <a:rPr lang="ru-RU" sz="2000" b="1" i="1" dirty="0" smtClean="0">
                <a:solidFill>
                  <a:srgbClr val="0000FF"/>
                </a:solidFill>
              </a:rPr>
              <a:t>. </a:t>
            </a:r>
            <a:endParaRPr lang="ru-RU" sz="2000" b="1" i="1" dirty="0">
              <a:solidFill>
                <a:srgbClr val="0000FF"/>
              </a:solidFill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8" cstate="print"/>
          <a:srcRect r="15000"/>
          <a:stretch>
            <a:fillRect/>
          </a:stretch>
        </p:blipFill>
        <p:spPr bwMode="auto">
          <a:xfrm rot="5400000">
            <a:off x="29095" y="3147368"/>
            <a:ext cx="1740993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9" cstate="print"/>
          <a:srcRect r="17742"/>
          <a:stretch>
            <a:fillRect/>
          </a:stretch>
        </p:blipFill>
        <p:spPr bwMode="auto">
          <a:xfrm rot="5400000">
            <a:off x="1857375" y="3407321"/>
            <a:ext cx="1684834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23728" y="1700808"/>
            <a:ext cx="1944216" cy="1093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11" cstate="print"/>
          <a:srcRect l="12857" r="24464"/>
          <a:stretch>
            <a:fillRect/>
          </a:stretch>
        </p:blipFill>
        <p:spPr bwMode="auto">
          <a:xfrm rot="5400000">
            <a:off x="3995935" y="908721"/>
            <a:ext cx="1080121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12" cstate="print"/>
          <a:srcRect r="9703"/>
          <a:stretch>
            <a:fillRect/>
          </a:stretch>
        </p:blipFill>
        <p:spPr bwMode="auto">
          <a:xfrm>
            <a:off x="6588224" y="2924944"/>
            <a:ext cx="2268760" cy="147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13" cstate="print"/>
          <a:srcRect l="39278" t="21708" r="16683"/>
          <a:stretch>
            <a:fillRect/>
          </a:stretch>
        </p:blipFill>
        <p:spPr bwMode="auto">
          <a:xfrm rot="5400000">
            <a:off x="1331640" y="5013176"/>
            <a:ext cx="1700808" cy="1700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14" cstate="print"/>
          <a:srcRect l="4411" r="17667"/>
          <a:stretch>
            <a:fillRect/>
          </a:stretch>
        </p:blipFill>
        <p:spPr bwMode="auto">
          <a:xfrm rot="5400000">
            <a:off x="6097860" y="5143500"/>
            <a:ext cx="170080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Прямоугольник 20"/>
          <p:cNvSpPr/>
          <p:nvPr/>
        </p:nvSpPr>
        <p:spPr>
          <a:xfrm>
            <a:off x="3275856" y="5013176"/>
            <a:ext cx="2736304" cy="13681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</a:rPr>
              <a:t>При нагревании он расширяется , а при охлаждении сжимается.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8"/>
          </a:xfrm>
          <a:prstGeom prst="rect">
            <a:avLst/>
          </a:prstGeom>
          <a:noFill/>
        </p:spPr>
      </p:pic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4" cstate="print"/>
          <a:srcRect l="12106" r="16418"/>
          <a:stretch>
            <a:fillRect/>
          </a:stretch>
        </p:blipFill>
        <p:spPr bwMode="auto">
          <a:xfrm rot="5400000">
            <a:off x="5627505" y="717311"/>
            <a:ext cx="2259317" cy="1778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11560" y="1556792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i="1" dirty="0">
              <a:solidFill>
                <a:srgbClr val="CC0000"/>
              </a:solidFill>
            </a:endParaRPr>
          </a:p>
        </p:txBody>
      </p:sp>
      <p:pic>
        <p:nvPicPr>
          <p:cNvPr id="10" name="Picture 2" descr="http://cyp-sel.com/data_images/56acd912e788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76672"/>
            <a:ext cx="2582902" cy="2117466"/>
          </a:xfrm>
          <a:prstGeom prst="rect">
            <a:avLst/>
          </a:prstGeom>
          <a:noFill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140968"/>
            <a:ext cx="3328368" cy="1872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print"/>
          <a:srcRect l="7380" r="19968"/>
          <a:stretch>
            <a:fillRect/>
          </a:stretch>
        </p:blipFill>
        <p:spPr bwMode="auto">
          <a:xfrm rot="5400000">
            <a:off x="3507318" y="3917618"/>
            <a:ext cx="2476242" cy="2363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/>
          <a:srcRect l="24882"/>
          <a:stretch>
            <a:fillRect/>
          </a:stretch>
        </p:blipFill>
        <p:spPr bwMode="auto">
          <a:xfrm>
            <a:off x="6180150" y="3068960"/>
            <a:ext cx="2963850" cy="2179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 descr="http://clipground.com/images/astronaut-suit-clipart-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684001">
            <a:off x="4013520" y="1695665"/>
            <a:ext cx="1584176" cy="17932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1520" y="18864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Путешествуя по реке времени мы  узнали</a:t>
            </a:r>
          </a:p>
          <a:p>
            <a:r>
              <a:rPr lang="ru-RU" sz="2400" b="1" i="1" dirty="0" smtClean="0">
                <a:solidFill>
                  <a:srgbClr val="FF0000"/>
                </a:solidFill>
              </a:rPr>
              <a:t>о том, что ещё в древние времена люди задумывались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FF0000"/>
                </a:solidFill>
              </a:rPr>
              <a:t>о звёздном небе…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139266" name="Picture 2" descr="http://www.minority-review.com/wp-content/uploads/2013/04/The-Croods-wallpapers-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340768"/>
            <a:ext cx="3462929" cy="1656184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51520" y="2967335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С помощью опытов мы сделали вывод,  что вверх поднимается не только дым, но и нагретый воздух. </a:t>
            </a:r>
            <a:endParaRPr lang="ru-RU" sz="2400" b="1" i="1" dirty="0" smtClean="0">
              <a:solidFill>
                <a:srgbClr val="FF0000"/>
              </a:solidFill>
              <a:cs typeface="Arial" pitchFamily="34" charset="0"/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>
            <a:lum bright="20000" contrast="20000"/>
          </a:blip>
          <a:srcRect l="32683" t="25466" r="13566"/>
          <a:stretch>
            <a:fillRect/>
          </a:stretch>
        </p:blipFill>
        <p:spPr bwMode="auto">
          <a:xfrm rot="5400000">
            <a:off x="337652" y="4001009"/>
            <a:ext cx="2564040" cy="2448272"/>
          </a:xfrm>
          <a:prstGeom prst="cloud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6" cstate="print"/>
          <a:srcRect l="22034" r="3390"/>
          <a:stretch>
            <a:fillRect/>
          </a:stretch>
        </p:blipFill>
        <p:spPr bwMode="auto">
          <a:xfrm>
            <a:off x="6012160" y="3861048"/>
            <a:ext cx="2736304" cy="2502100"/>
          </a:xfrm>
          <a:prstGeom prst="cloud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5" descr="http://petitemimine.p.e.pic.centerblog.net/d92b609a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8586" y="4005064"/>
            <a:ext cx="1590911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-315416"/>
            <a:ext cx="856895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333333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 </a:t>
            </a:r>
            <a:endParaRPr lang="ru-RU" sz="2000" b="1" i="1" dirty="0" smtClean="0">
              <a:solidFill>
                <a:srgbClr val="FF00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Через сто лет появились огромные управляемые воздушные шары  вытянутой формы – дирижабли.</a:t>
            </a:r>
            <a:endParaRPr lang="ru-RU" sz="2400" b="1" i="1" dirty="0" smtClean="0">
              <a:solidFill>
                <a:srgbClr val="FF00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4" descr="http://i236.photobucket.com/albums/ff190/RWayneM/dirigibl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34326"/>
            <a:ext cx="9144000" cy="2138690"/>
          </a:xfrm>
          <a:prstGeom prst="rect">
            <a:avLst/>
          </a:prstGeom>
          <a:noFill/>
        </p:spPr>
      </p:pic>
      <p:pic>
        <p:nvPicPr>
          <p:cNvPr id="8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"/>
            <a:ext cx="9144000" cy="685799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27584" y="332656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Через сто лет появились огромные управляемые шары вытянутой формы – дирижабли.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184322" name="Picture 2" descr="http://images.easyfreeclipart.com/180/free-to-use-amp-public-domain-airship-clip-art-18003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412776"/>
            <a:ext cx="2531773" cy="189883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115616" y="3429000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Позже появились планёры - это летательные аппараты с крыльями, но    без  мотора.  </a:t>
            </a:r>
            <a:endParaRPr lang="ru-RU" sz="2400" b="1" i="1" dirty="0" smtClean="0">
              <a:solidFill>
                <a:srgbClr val="FF00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333333"/>
                </a:solidFill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2" descr="http://www.claw.ru/a-avia/1040-11.jpg"/>
          <p:cNvPicPr>
            <a:picLocks noChangeAspect="1" noChangeArrowheads="1"/>
          </p:cNvPicPr>
          <p:nvPr/>
        </p:nvPicPr>
        <p:blipFill>
          <a:blip r:embed="rId7" cstate="print"/>
          <a:srcRect t="18449" b="14673"/>
          <a:stretch>
            <a:fillRect/>
          </a:stretch>
        </p:blipFill>
        <p:spPr bwMode="auto">
          <a:xfrm>
            <a:off x="323528" y="4437112"/>
            <a:ext cx="3128623" cy="2160240"/>
          </a:xfrm>
          <a:prstGeom prst="cloud">
            <a:avLst/>
          </a:prstGeom>
          <a:noFill/>
        </p:spPr>
      </p:pic>
      <p:graphicFrame>
        <p:nvGraphicFramePr>
          <p:cNvPr id="183297" name="Object 1"/>
          <p:cNvGraphicFramePr>
            <a:graphicFrameLocks noChangeAspect="1"/>
          </p:cNvGraphicFramePr>
          <p:nvPr/>
        </p:nvGraphicFramePr>
        <p:xfrm>
          <a:off x="5508104" y="4437112"/>
          <a:ext cx="2781689" cy="1870968"/>
        </p:xfrm>
        <a:graphic>
          <a:graphicData uri="http://schemas.openxmlformats.org/presentationml/2006/ole">
            <p:oleObj spid="_x0000_s183297" name="Изображение" r:id="rId8" imgW="9234360" imgH="7227720" progId="StaticMetafile">
              <p:embed/>
            </p:oleObj>
          </a:graphicData>
        </a:graphic>
      </p:graphicFrame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99992" y="1268760"/>
            <a:ext cx="3960440" cy="2227748"/>
          </a:xfrm>
          <a:prstGeom prst="cloud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67544" y="407707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</a:rPr>
              <a:t>Вслед за самолётами  появились первые вертолёты.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146434" name="Picture 2" descr="http://www.opoccuu.com/0309111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483768" y="5229200"/>
            <a:ext cx="3851920" cy="1096449"/>
          </a:xfrm>
          <a:prstGeom prst="cloud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isometricOffAxis1Right"/>
            <a:lightRig rig="threePt" dir="t"/>
          </a:scene3d>
        </p:spPr>
      </p:pic>
      <p:pic>
        <p:nvPicPr>
          <p:cNvPr id="15360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1268760"/>
            <a:ext cx="4752528" cy="2944002"/>
          </a:xfrm>
          <a:prstGeom prst="cloud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2286000" y="332657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Началась  эпоха активного самолётостроения.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9" name="Picture 2" descr="http://tnu.podelise.ru/pars_docs/refs/291/290061/290061_html_m8fa08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1484784"/>
            <a:ext cx="3168352" cy="2112235"/>
          </a:xfrm>
          <a:prstGeom prst="cloud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"/>
            <a:ext cx="9144000" cy="6857998"/>
          </a:xfrm>
          <a:prstGeom prst="rect">
            <a:avLst/>
          </a:prstGeom>
          <a:noFill/>
        </p:spPr>
      </p:pic>
      <p:pic>
        <p:nvPicPr>
          <p:cNvPr id="145410" name="Picture 2" descr="http://www.rodexfunds.ru/uploads/posts/2013-01-31/buran-screensaver-1-54-4_1.gif"/>
          <p:cNvPicPr>
            <a:picLocks noChangeAspect="1" noChangeArrowheads="1"/>
          </p:cNvPicPr>
          <p:nvPr/>
        </p:nvPicPr>
        <p:blipFill>
          <a:blip r:embed="rId4" cstate="print"/>
          <a:srcRect t="6897"/>
          <a:stretch>
            <a:fillRect/>
          </a:stretch>
        </p:blipFill>
        <p:spPr bwMode="auto">
          <a:xfrm>
            <a:off x="0" y="0"/>
            <a:ext cx="9144000" cy="450912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11560" y="260648"/>
            <a:ext cx="8191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solidFill>
                  <a:srgbClr val="FFFF00"/>
                </a:solidFill>
              </a:rPr>
              <a:t>Затем «река времен» перенесла нас в наше время. </a:t>
            </a:r>
          </a:p>
          <a:p>
            <a:pPr algn="just"/>
            <a:r>
              <a:rPr lang="ru-RU" sz="2000" b="1" i="1" dirty="0" smtClean="0">
                <a:solidFill>
                  <a:srgbClr val="FFFF00"/>
                </a:solidFill>
              </a:rPr>
              <a:t>Мы узнали, что на орбиту Земли   был выведен первый искусственный спутник.  Так началась Эра космонавтики.  </a:t>
            </a:r>
          </a:p>
          <a:p>
            <a:pPr algn="just"/>
            <a:r>
              <a:rPr lang="ru-RU" sz="2000" b="1" i="1" dirty="0" smtClean="0">
                <a:solidFill>
                  <a:srgbClr val="FFFF00"/>
                </a:solidFill>
              </a:rPr>
              <a:t>.</a:t>
            </a:r>
            <a:endParaRPr lang="ru-RU" sz="2000" b="1" i="1" dirty="0">
              <a:solidFill>
                <a:srgbClr val="FFFF00"/>
              </a:solidFill>
            </a:endParaRPr>
          </a:p>
        </p:txBody>
      </p:sp>
      <p:pic>
        <p:nvPicPr>
          <p:cNvPr id="145412" name="Picture 4" descr="http://player.myshared.ru/4/80450/data/images/img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221089"/>
            <a:ext cx="9144000" cy="263691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9552" y="3284984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solidFill>
                  <a:srgbClr val="FFFF00"/>
                </a:solidFill>
              </a:rPr>
              <a:t>Сейчас по орбите Земли движется множество спутников, назначением которых является  передача результатов научных наблюдений с помощью радиосигналов.</a:t>
            </a:r>
            <a:endParaRPr lang="ru-RU" sz="20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83568" y="548680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</a:rPr>
              <a:t>Вслед за спутникам на орбиту вывели космические корабли с животными  и, наконец,  12 апреля 1961 года в космос  полетел первый человек – Юрий Гагарин. Так началось покорение космоса человеком.</a:t>
            </a:r>
            <a:endParaRPr lang="ru-RU" sz="2000" b="1" i="1" dirty="0">
              <a:solidFill>
                <a:srgbClr val="FF0000"/>
              </a:solidFill>
            </a:endParaRPr>
          </a:p>
        </p:txBody>
      </p:sp>
      <p:pic>
        <p:nvPicPr>
          <p:cNvPr id="144386" name="Picture 2" descr="http://i.ytimg.com/vi/rCqVmHA0JdU/maxresdefault.jpg"/>
          <p:cNvPicPr>
            <a:picLocks noChangeAspect="1" noChangeArrowheads="1"/>
          </p:cNvPicPr>
          <p:nvPr/>
        </p:nvPicPr>
        <p:blipFill>
          <a:blip r:embed="rId4" cstate="print"/>
          <a:srcRect l="11111" r="10101" b="12009"/>
          <a:stretch>
            <a:fillRect/>
          </a:stretch>
        </p:blipFill>
        <p:spPr bwMode="auto">
          <a:xfrm>
            <a:off x="539552" y="1844824"/>
            <a:ext cx="4928874" cy="3096344"/>
          </a:xfrm>
          <a:prstGeom prst="roundRect">
            <a:avLst/>
          </a:prstGeom>
          <a:noFill/>
        </p:spPr>
      </p:pic>
      <p:pic>
        <p:nvPicPr>
          <p:cNvPr id="9" name="Picture 2" descr="http://www.motto.net.ua/pic/201209/1600x900/motto.net.ua-320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077072"/>
            <a:ext cx="1296144" cy="864096"/>
          </a:xfrm>
          <a:prstGeom prst="rect">
            <a:avLst/>
          </a:prstGeom>
          <a:noFill/>
        </p:spPr>
      </p:pic>
      <p:pic>
        <p:nvPicPr>
          <p:cNvPr id="180225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505065" y="3561861"/>
            <a:ext cx="4219058" cy="237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922868" y="2602725"/>
            <a:ext cx="4123048" cy="2319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Звездопад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7463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188640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С тех пор множество людей побывало в космосе. </a:t>
            </a:r>
            <a:endParaRPr lang="ru-RU" b="1" i="1" dirty="0">
              <a:solidFill>
                <a:srgbClr val="FF0000"/>
              </a:solidFill>
            </a:endParaRPr>
          </a:p>
        </p:txBody>
      </p:sp>
      <p:graphicFrame>
        <p:nvGraphicFramePr>
          <p:cNvPr id="148482" name="rectole0000000016"/>
          <p:cNvGraphicFramePr>
            <a:graphicFrameLocks noChangeAspect="1"/>
          </p:cNvGraphicFramePr>
          <p:nvPr/>
        </p:nvGraphicFramePr>
        <p:xfrm>
          <a:off x="251520" y="908720"/>
          <a:ext cx="2247900" cy="1752600"/>
        </p:xfrm>
        <a:graphic>
          <a:graphicData uri="http://schemas.openxmlformats.org/presentationml/2006/ole">
            <p:oleObj spid="_x0000_s156674" name="Изображение" r:id="rId4" imgW="15238095" imgH="8571429" progId="StaticDib">
              <p:embed/>
            </p:oleObj>
          </a:graphicData>
        </a:graphic>
      </p:graphicFrame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48483" name="rectole0000000017"/>
          <p:cNvGraphicFramePr>
            <a:graphicFrameLocks noChangeAspect="1"/>
          </p:cNvGraphicFramePr>
          <p:nvPr/>
        </p:nvGraphicFramePr>
        <p:xfrm>
          <a:off x="6660232" y="836712"/>
          <a:ext cx="2163316" cy="1755143"/>
        </p:xfrm>
        <a:graphic>
          <a:graphicData uri="http://schemas.openxmlformats.org/presentationml/2006/ole">
            <p:oleObj spid="_x0000_s156675" name="Изображение" r:id="rId5" imgW="2838095" imgH="2047619" progId="StaticDib">
              <p:embed/>
            </p:oleObj>
          </a:graphicData>
        </a:graphic>
      </p:graphicFrame>
      <p:pic>
        <p:nvPicPr>
          <p:cNvPr id="156676" name="Picture 4"/>
          <p:cNvPicPr>
            <a:picLocks noChangeAspect="1" noChangeArrowheads="1"/>
          </p:cNvPicPr>
          <p:nvPr/>
        </p:nvPicPr>
        <p:blipFill>
          <a:blip r:embed="rId6" cstate="print"/>
          <a:srcRect l="14035" r="12281"/>
          <a:stretch>
            <a:fillRect/>
          </a:stretch>
        </p:blipFill>
        <p:spPr bwMode="auto">
          <a:xfrm>
            <a:off x="251520" y="4077072"/>
            <a:ext cx="3024336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6677" name="Picture 5"/>
          <p:cNvPicPr>
            <a:picLocks noChangeAspect="1" noChangeArrowheads="1"/>
          </p:cNvPicPr>
          <p:nvPr/>
        </p:nvPicPr>
        <p:blipFill>
          <a:blip r:embed="rId7" cstate="print"/>
          <a:srcRect l="10581" r="8294"/>
          <a:stretch>
            <a:fillRect/>
          </a:stretch>
        </p:blipFill>
        <p:spPr bwMode="auto">
          <a:xfrm>
            <a:off x="5580112" y="4149080"/>
            <a:ext cx="3312368" cy="229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6678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2400758" y="2431890"/>
            <a:ext cx="4000444" cy="2250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"/>
            <a:ext cx="9144000" cy="6857998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32656"/>
            <a:ext cx="371241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r="22388"/>
          <a:stretch>
            <a:fillRect/>
          </a:stretch>
        </p:blipFill>
        <p:spPr bwMode="auto">
          <a:xfrm rot="5400000">
            <a:off x="5907313" y="3605855"/>
            <a:ext cx="3378046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 l="11380" r="11808"/>
          <a:stretch>
            <a:fillRect/>
          </a:stretch>
        </p:blipFill>
        <p:spPr bwMode="auto">
          <a:xfrm rot="5400000">
            <a:off x="-38789" y="766981"/>
            <a:ext cx="324491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C:\Users\Инна\Pictures\космос детям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444029"/>
            <a:ext cx="3888432" cy="2225330"/>
          </a:xfrm>
          <a:prstGeom prst="rect">
            <a:avLst/>
          </a:prstGeom>
          <a:noFill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 l="15736" r="9518"/>
          <a:stretch>
            <a:fillRect/>
          </a:stretch>
        </p:blipFill>
        <p:spPr bwMode="auto">
          <a:xfrm rot="5400000">
            <a:off x="3324054" y="2012650"/>
            <a:ext cx="2340256" cy="2868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Мой Звёздный Мир!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9144000" cy="2708921"/>
          </a:xfrm>
          <a:prstGeom prst="rect">
            <a:avLst/>
          </a:prstGeom>
          <a:noFill/>
        </p:spPr>
      </p:pic>
      <p:pic>
        <p:nvPicPr>
          <p:cNvPr id="54274" name="Picture 2" descr="http://download.1wallpaper.net/20150730/lights-wave-star-1920x10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8"/>
          </a:xfrm>
          <a:prstGeom prst="rect">
            <a:avLst/>
          </a:prstGeom>
          <a:noFill/>
        </p:spPr>
      </p:pic>
      <p:pic>
        <p:nvPicPr>
          <p:cNvPr id="54276" name="Picture 4" descr="Анимашки космос, картинки космос, разные анимашки | Smayli.ru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pic>
        <p:nvPicPr>
          <p:cNvPr id="1556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988840"/>
            <a:ext cx="8656285" cy="4869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187625" y="188640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F3300"/>
                </a:solidFill>
              </a:rPr>
              <a:t>А ещё с помощью родителей нам удалось организовать космическую выставку.</a:t>
            </a:r>
            <a:endParaRPr lang="ru-RU" sz="2400" b="1" i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2626</TotalTime>
  <Words>242</Words>
  <Application>Microsoft Office PowerPoint</Application>
  <PresentationFormat>Экран (4:3)</PresentationFormat>
  <Paragraphs>39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Литейная</vt:lpstr>
      <vt:lpstr>Изображение</vt:lpstr>
      <vt:lpstr>Слайд 1</vt:lpstr>
      <vt:lpstr>Слайд 2</vt:lpstr>
      <vt:lpstr>Слайд 3</vt:lpstr>
      <vt:lpstr>3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ирина</cp:lastModifiedBy>
  <cp:revision>252</cp:revision>
  <dcterms:created xsi:type="dcterms:W3CDTF">2016-03-26T09:33:05Z</dcterms:created>
  <dcterms:modified xsi:type="dcterms:W3CDTF">2018-04-27T08:46:57Z</dcterms:modified>
</cp:coreProperties>
</file>