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2" r:id="rId1"/>
  </p:sldMasterIdLst>
  <p:notesMasterIdLst>
    <p:notesMasterId r:id="rId22"/>
  </p:notesMasterIdLst>
  <p:sldIdLst>
    <p:sldId id="258" r:id="rId2"/>
    <p:sldId id="278" r:id="rId3"/>
    <p:sldId id="260" r:id="rId4"/>
    <p:sldId id="261" r:id="rId5"/>
    <p:sldId id="262" r:id="rId6"/>
    <p:sldId id="263" r:id="rId7"/>
    <p:sldId id="270" r:id="rId8"/>
    <p:sldId id="264" r:id="rId9"/>
    <p:sldId id="272" r:id="rId10"/>
    <p:sldId id="273" r:id="rId11"/>
    <p:sldId id="266" r:id="rId12"/>
    <p:sldId id="274" r:id="rId13"/>
    <p:sldId id="265" r:id="rId14"/>
    <p:sldId id="279" r:id="rId15"/>
    <p:sldId id="275" r:id="rId16"/>
    <p:sldId id="267" r:id="rId17"/>
    <p:sldId id="268" r:id="rId18"/>
    <p:sldId id="269" r:id="rId19"/>
    <p:sldId id="277" r:id="rId20"/>
    <p:sldId id="271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1E0E71-9077-4BB0-BBC0-C9C3F56B085A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2817AA-3F16-43AF-A265-8E66AE43A14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2817AA-3F16-43AF-A265-8E66AE43A145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87C2C-9801-4C32-B17C-B1FCF731662B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DE1F4-211A-4D8C-A092-DD1BA17D25F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87C2C-9801-4C32-B17C-B1FCF731662B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DE1F4-211A-4D8C-A092-DD1BA17D25F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87C2C-9801-4C32-B17C-B1FCF731662B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DE1F4-211A-4D8C-A092-DD1BA17D25F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87C2C-9801-4C32-B17C-B1FCF731662B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DE1F4-211A-4D8C-A092-DD1BA17D25F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87C2C-9801-4C32-B17C-B1FCF731662B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DE1F4-211A-4D8C-A092-DD1BA17D25F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87C2C-9801-4C32-B17C-B1FCF731662B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DE1F4-211A-4D8C-A092-DD1BA17D25F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87C2C-9801-4C32-B17C-B1FCF731662B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DE1F4-211A-4D8C-A092-DD1BA17D25F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87C2C-9801-4C32-B17C-B1FCF731662B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DE1F4-211A-4D8C-A092-DD1BA17D25F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87C2C-9801-4C32-B17C-B1FCF731662B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9B7DE1F4-211A-4D8C-A092-DD1BA17D25F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87C2C-9801-4C32-B17C-B1FCF731662B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DE1F4-211A-4D8C-A092-DD1BA17D25F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87C2C-9801-4C32-B17C-B1FCF731662B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DE1F4-211A-4D8C-A092-DD1BA17D25F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49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8887C2C-9801-4C32-B17C-B1FCF731662B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B7DE1F4-211A-4D8C-A092-DD1BA17D25F6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404664"/>
            <a:ext cx="7643192" cy="2146250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/>
              <a:t>П</a:t>
            </a:r>
            <a:r>
              <a:rPr lang="ru-RU" b="1" dirty="0" smtClean="0"/>
              <a:t>одготовка </a:t>
            </a:r>
            <a:r>
              <a:rPr lang="ru-RU" b="1" dirty="0" smtClean="0"/>
              <a:t>детей к  обучению  в школе.</a:t>
            </a:r>
            <a:endParaRPr lang="ru-RU" b="1" dirty="0"/>
          </a:p>
        </p:txBody>
      </p:sp>
      <p:pic>
        <p:nvPicPr>
          <p:cNvPr id="8194" name="Picture 2" descr="C:\Users\User\Desktop\5a322f31e839a7885837bdf2.jpe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2636912"/>
            <a:ext cx="3888432" cy="38884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343872"/>
          </a:xfrm>
        </p:spPr>
        <p:txBody>
          <a:bodyPr/>
          <a:lstStyle/>
          <a:p>
            <a:pPr algn="ctr">
              <a:buNone/>
            </a:pPr>
            <a:r>
              <a:rPr lang="ru-RU" dirty="0" smtClean="0"/>
              <a:t>   </a:t>
            </a:r>
          </a:p>
          <a:p>
            <a:pPr algn="ctr">
              <a:buNone/>
            </a:pPr>
            <a:endParaRPr lang="ru-RU" sz="3200" dirty="0" smtClean="0"/>
          </a:p>
          <a:p>
            <a:pPr algn="ctr">
              <a:buNone/>
            </a:pPr>
            <a:r>
              <a:rPr lang="ru-RU" sz="3200" dirty="0" smtClean="0">
                <a:latin typeface="Arial Narrow" pitchFamily="34" charset="0"/>
              </a:rPr>
              <a:t>Подготовила презентацию: </a:t>
            </a:r>
          </a:p>
          <a:p>
            <a:pPr algn="ctr">
              <a:buNone/>
            </a:pPr>
            <a:r>
              <a:rPr lang="ru-RU" sz="3200" dirty="0" smtClean="0">
                <a:latin typeface="Arial Narrow" pitchFamily="34" charset="0"/>
              </a:rPr>
              <a:t>Терехова Татьяна </a:t>
            </a:r>
            <a:r>
              <a:rPr lang="ru-RU" sz="3200" dirty="0" err="1" smtClean="0">
                <a:latin typeface="Arial Narrow" pitchFamily="34" charset="0"/>
              </a:rPr>
              <a:t>Мефодьевна</a:t>
            </a:r>
            <a:r>
              <a:rPr lang="ru-RU" sz="3200" dirty="0" smtClean="0">
                <a:latin typeface="Arial Narrow" pitchFamily="34" charset="0"/>
              </a:rPr>
              <a:t>, </a:t>
            </a:r>
          </a:p>
          <a:p>
            <a:pPr algn="ctr">
              <a:buNone/>
            </a:pPr>
            <a:r>
              <a:rPr lang="ru-RU" sz="3200" dirty="0" smtClean="0">
                <a:latin typeface="Arial Narrow" pitchFamily="34" charset="0"/>
              </a:rPr>
              <a:t>воспитатель 1 квалификационной категории МБДОУ «Д/с «Незабудка», </a:t>
            </a:r>
          </a:p>
          <a:p>
            <a:pPr algn="ctr">
              <a:buNone/>
            </a:pPr>
            <a:r>
              <a:rPr lang="ru-RU" sz="3200" dirty="0" smtClean="0">
                <a:latin typeface="Arial Narrow" pitchFamily="34" charset="0"/>
              </a:rPr>
              <a:t>г. Абакан, </a:t>
            </a:r>
            <a:r>
              <a:rPr lang="ru-RU" sz="3200" dirty="0" err="1" smtClean="0">
                <a:latin typeface="Arial Narrow" pitchFamily="34" charset="0"/>
              </a:rPr>
              <a:t>рес</a:t>
            </a:r>
            <a:r>
              <a:rPr lang="ru-RU" sz="3200" dirty="0" smtClean="0">
                <a:latin typeface="Arial Narrow" pitchFamily="34" charset="0"/>
              </a:rPr>
              <a:t>. Хакасия.</a:t>
            </a:r>
          </a:p>
          <a:p>
            <a:pPr algn="ctr">
              <a:buNone/>
            </a:pPr>
            <a:endParaRPr lang="ru-RU" sz="3200" dirty="0" smtClean="0"/>
          </a:p>
          <a:p>
            <a:pPr algn="ctr">
              <a:buNone/>
            </a:pPr>
            <a:endParaRPr lang="ru-RU" sz="3200" dirty="0" smtClean="0"/>
          </a:p>
          <a:p>
            <a:pPr algn="ctr">
              <a:buNone/>
            </a:pPr>
            <a:endParaRPr lang="ru-RU" sz="3200" dirty="0" smtClean="0"/>
          </a:p>
          <a:p>
            <a:pPr algn="ctr">
              <a:buNone/>
            </a:pPr>
            <a:endParaRPr lang="ru-RU" sz="32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/>
          <a:lstStyle/>
          <a:p>
            <a:pPr algn="just">
              <a:buNone/>
            </a:pPr>
            <a:r>
              <a:rPr lang="ru-RU" sz="2800" b="1" dirty="0" smtClean="0"/>
              <a:t>    Для развития </a:t>
            </a:r>
            <a:r>
              <a:rPr lang="ru-RU" sz="2800" b="1" dirty="0"/>
              <a:t>мелкой </a:t>
            </a:r>
            <a:r>
              <a:rPr lang="ru-RU" sz="2800" b="1" dirty="0" smtClean="0"/>
              <a:t>моторики</a:t>
            </a:r>
            <a:r>
              <a:rPr lang="ru-RU" sz="2800" dirty="0" smtClean="0"/>
              <a:t> предусмотрены специальные занятия,</a:t>
            </a:r>
            <a:r>
              <a:rPr lang="ru-RU" sz="2800" dirty="0"/>
              <a:t>  </a:t>
            </a:r>
            <a:r>
              <a:rPr lang="ru-RU" sz="2800" dirty="0" smtClean="0"/>
              <a:t>которые </a:t>
            </a:r>
            <a:r>
              <a:rPr lang="ru-RU" sz="2800" dirty="0"/>
              <a:t>способствует </a:t>
            </a:r>
            <a:r>
              <a:rPr lang="ru-RU" sz="2800" dirty="0" smtClean="0"/>
              <a:t>развитию </a:t>
            </a:r>
            <a:r>
              <a:rPr lang="ru-RU" sz="2800" dirty="0"/>
              <a:t>пальцев, кистей рук, улучшению координации и точности движений руки и глаза, всех тех навыков, которые необходимы ребенку при обучении в школе</a:t>
            </a:r>
            <a:r>
              <a:rPr lang="ru-RU" sz="2800" dirty="0" smtClean="0"/>
              <a:t>.</a:t>
            </a:r>
          </a:p>
          <a:p>
            <a:pPr algn="just">
              <a:buNone/>
            </a:pPr>
            <a:endParaRPr lang="ru-RU" dirty="0"/>
          </a:p>
        </p:txBody>
      </p:sp>
      <p:pic>
        <p:nvPicPr>
          <p:cNvPr id="6" name="Picture 2" descr="C:\Users\User\Desktop\image210766519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2195736" y="3356992"/>
            <a:ext cx="4824536" cy="321635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76064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2400" dirty="0" smtClean="0"/>
              <a:t>     </a:t>
            </a:r>
            <a:r>
              <a:rPr lang="ru-RU" sz="2400" b="1" dirty="0" smtClean="0"/>
              <a:t>Игровые упражнения.</a:t>
            </a:r>
          </a:p>
          <a:p>
            <a:pPr algn="just">
              <a:buNone/>
            </a:pPr>
            <a:r>
              <a:rPr lang="ru-RU" sz="2400" dirty="0" smtClean="0"/>
              <a:t>    Пальчиковые игры, </a:t>
            </a:r>
            <a:r>
              <a:rPr lang="ru-RU" sz="2400" dirty="0"/>
              <a:t>которые </a:t>
            </a:r>
            <a:r>
              <a:rPr lang="ru-RU" sz="2400" dirty="0" smtClean="0"/>
              <a:t>сопровождаются </a:t>
            </a:r>
            <a:r>
              <a:rPr lang="ru-RU" sz="2400" dirty="0"/>
              <a:t>чтением стихов и </a:t>
            </a:r>
            <a:r>
              <a:rPr lang="ru-RU" sz="2400" dirty="0" err="1" smtClean="0"/>
              <a:t>потешек</a:t>
            </a:r>
            <a:r>
              <a:rPr lang="ru-RU" sz="2400" dirty="0" smtClean="0"/>
              <a:t>, они создают </a:t>
            </a:r>
            <a:r>
              <a:rPr lang="ru-RU" sz="2400" dirty="0"/>
              <a:t>эмоциональное настроение, благодаря которому дети увлекаются игрой и с интересом выполняют движения, что обеспечивает хорошую тренировку пальцев, подготавливая их для работы в тетради</a:t>
            </a:r>
            <a:r>
              <a:rPr lang="ru-RU" sz="2400" dirty="0" smtClean="0"/>
              <a:t>. Вот некоторые из них: "Апельсин", "Гости", "Замок", "Капуста" и т. д. Простые движения помогают убрать напряжение не только с самих рук, но и расслабить мышцы всего тела. </a:t>
            </a:r>
          </a:p>
          <a:p>
            <a:pPr algn="just">
              <a:buNone/>
            </a:pPr>
            <a:r>
              <a:rPr lang="ru-RU" sz="2400" dirty="0" smtClean="0"/>
              <a:t>    Многие пальчиковые игры требуют участия обеих рук, например такие: "Мы писали, мы писали наши пальчики устали", "Пальчик-мальчик", "Дружба", это дает возможность детям ориентироваться в понятиях "вправо", "влево", "вверх", «вниз»</a:t>
            </a:r>
          </a:p>
          <a:p>
            <a:pPr algn="just">
              <a:buNone/>
            </a:pPr>
            <a:endParaRPr lang="ru-RU" sz="2400" dirty="0"/>
          </a:p>
          <a:p>
            <a:pPr algn="just">
              <a:buNone/>
            </a:pPr>
            <a:r>
              <a:rPr lang="ru-RU" sz="2400" b="1" dirty="0" smtClean="0"/>
              <a:t>    </a:t>
            </a:r>
            <a:endParaRPr lang="ru-RU" sz="2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54461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dirty="0" smtClean="0"/>
              <a:t>   Отработка графических навыков.</a:t>
            </a:r>
          </a:p>
          <a:p>
            <a:pPr algn="just">
              <a:buNone/>
            </a:pPr>
            <a:r>
              <a:rPr lang="ru-RU" dirty="0" smtClean="0"/>
              <a:t> Рисование линий, фигурных дорожек:</a:t>
            </a:r>
          </a:p>
          <a:p>
            <a:pPr algn="just">
              <a:buNone/>
            </a:pPr>
            <a:endParaRPr lang="ru-RU" dirty="0" smtClean="0"/>
          </a:p>
          <a:p>
            <a:pPr algn="just">
              <a:buNone/>
            </a:pPr>
            <a:endParaRPr lang="ru-RU" dirty="0" smtClean="0"/>
          </a:p>
          <a:p>
            <a:pPr algn="just">
              <a:buNone/>
            </a:pPr>
            <a:endParaRPr lang="ru-RU" dirty="0" smtClean="0"/>
          </a:p>
          <a:p>
            <a:pPr algn="just">
              <a:buNone/>
            </a:pPr>
            <a:r>
              <a:rPr lang="ru-RU" dirty="0" smtClean="0"/>
              <a:t>   Рисование по контуру:</a:t>
            </a:r>
          </a:p>
          <a:p>
            <a:pPr algn="just">
              <a:buNone/>
            </a:pPr>
            <a:endParaRPr lang="ru-RU" dirty="0" smtClean="0"/>
          </a:p>
          <a:p>
            <a:pPr algn="just">
              <a:buNone/>
            </a:pPr>
            <a:r>
              <a:rPr lang="ru-RU" dirty="0" smtClean="0"/>
              <a:t> </a:t>
            </a:r>
          </a:p>
          <a:p>
            <a:pPr algn="just">
              <a:buNone/>
            </a:pPr>
            <a:r>
              <a:rPr lang="ru-RU" dirty="0" smtClean="0"/>
              <a:t>     </a:t>
            </a:r>
            <a:endParaRPr lang="ru-RU" dirty="0"/>
          </a:p>
        </p:txBody>
      </p:sp>
      <p:pic>
        <p:nvPicPr>
          <p:cNvPr id="4" name="Рисунок 3" descr="http://bookitut.ru/Autichnyj-rebenok-Puti-pomoshhi.4.pic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988840"/>
            <a:ext cx="7344816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://pesochnizza.ru/wp-content/uploads/2015/03/rybka-raskraska-kontur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3645024"/>
            <a:ext cx="2736304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C:\Users\User\Desktop\266318888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3618666"/>
            <a:ext cx="4176464" cy="29513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</a:t>
            </a:r>
          </a:p>
          <a:p>
            <a:pPr>
              <a:buNone/>
            </a:pPr>
            <a:r>
              <a:rPr lang="ru-RU" b="1" dirty="0" smtClean="0"/>
              <a:t>Штриховка с различным </a:t>
            </a:r>
          </a:p>
          <a:p>
            <a:pPr>
              <a:buNone/>
            </a:pPr>
            <a:r>
              <a:rPr lang="ru-RU" b="1" dirty="0" smtClean="0"/>
              <a:t>Направлением</a:t>
            </a:r>
          </a:p>
          <a:p>
            <a:pPr>
              <a:buNone/>
            </a:pPr>
            <a:r>
              <a:rPr lang="ru-RU" b="1" dirty="0" smtClean="0"/>
              <a:t> движения руки: 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 </a:t>
            </a:r>
          </a:p>
          <a:p>
            <a:pPr>
              <a:buNone/>
            </a:pPr>
            <a:r>
              <a:rPr lang="ru-RU" b="1" dirty="0" smtClean="0"/>
              <a:t>Раскрашивание, обводка по трафаретам:</a:t>
            </a:r>
          </a:p>
          <a:p>
            <a:pPr>
              <a:buNone/>
            </a:pPr>
            <a:r>
              <a:rPr lang="ru-RU" dirty="0" smtClean="0"/>
              <a:t>    </a:t>
            </a:r>
          </a:p>
          <a:p>
            <a:pPr>
              <a:buNone/>
            </a:pPr>
            <a:r>
              <a:rPr lang="ru-RU" dirty="0" smtClean="0"/>
              <a:t>: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4" name="Рисунок 3" descr="https://pp.vk.me/c322831/v322831068/97b6/awW9XEBkQDw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980728"/>
            <a:ext cx="3096344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://craftkids.ru/uploads/3/1/1/Kontur-babochki_3110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4149080"/>
            <a:ext cx="3888432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://raskraska.com/catalog0001/6583.gi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4293096"/>
            <a:ext cx="2520280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/>
          <a:lstStyle/>
          <a:p>
            <a:pPr>
              <a:buNone/>
            </a:pPr>
            <a:endParaRPr lang="ru-RU" b="1" dirty="0" smtClean="0"/>
          </a:p>
          <a:p>
            <a:pPr>
              <a:buNone/>
            </a:pPr>
            <a:endParaRPr lang="ru-RU" b="1" dirty="0"/>
          </a:p>
        </p:txBody>
      </p:sp>
      <p:pic>
        <p:nvPicPr>
          <p:cNvPr id="5" name="Рисунок 4" descr="https://ds04.infourok.ru/uploads/ex/0f00/000a34a7-e6af4fd9/310/img1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836712"/>
            <a:ext cx="7992888" cy="525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760640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b="1" dirty="0" smtClean="0"/>
              <a:t>    </a:t>
            </a:r>
            <a:r>
              <a:rPr lang="ru-RU" sz="2800" b="1" dirty="0" smtClean="0"/>
              <a:t>Для накопления ребенком практического опыта </a:t>
            </a:r>
            <a:r>
              <a:rPr lang="ru-RU" sz="2800" dirty="0" smtClean="0"/>
              <a:t>помогут такие знакомые всем упражнения, как лепка, упражнения с бумагой, сортировка мелких предметов. Перед лепкой пусть он разминает пластилин. Это полезное упражнение для развития мелкой моторики.</a:t>
            </a:r>
          </a:p>
          <a:p>
            <a:pPr algn="just">
              <a:buNone/>
            </a:pPr>
            <a:r>
              <a:rPr lang="ru-RU" sz="2800" dirty="0" smtClean="0"/>
              <a:t>   Работая с бумагой, пусть рвет и сминает ее, делает бумажные шарики, а из шариков выкладывает силуэт – например, кошку, барашка, тучку и т.д. </a:t>
            </a:r>
          </a:p>
          <a:p>
            <a:pPr algn="just">
              <a:buNone/>
            </a:pPr>
            <a:r>
              <a:rPr lang="ru-RU" sz="2800" dirty="0" smtClean="0"/>
              <a:t>   Подготовив таким образом пальчики к работе, приступайте с ребенком к отработке графических навыков. </a:t>
            </a:r>
          </a:p>
          <a:p>
            <a:pPr algn="just">
              <a:buNone/>
            </a:pPr>
            <a:endParaRPr lang="ru-RU" sz="2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Новая папка\DSC_020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1916832"/>
            <a:ext cx="5503703" cy="4104456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475656" y="980728"/>
            <a:ext cx="54726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/>
              <a:t>Упражнения с бумагой:</a:t>
            </a:r>
            <a:endParaRPr lang="ru-RU" sz="2800" b="1" dirty="0"/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8456" y="40585128"/>
            <a:ext cx="4581973" cy="4136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0822" y="1935163"/>
            <a:ext cx="4862356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Прямоугольник 6"/>
          <p:cNvSpPr/>
          <p:nvPr/>
        </p:nvSpPr>
        <p:spPr>
          <a:xfrm>
            <a:off x="323528" y="1052736"/>
            <a:ext cx="83529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/>
              <a:t>Сортировка мелких предметов:</a:t>
            </a:r>
            <a:r>
              <a:rPr lang="ru-RU" b="1" dirty="0" smtClean="0"/>
              <a:t> </a:t>
            </a:r>
            <a:endParaRPr lang="ru-RU" b="1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616624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dirty="0" smtClean="0"/>
              <a:t>    </a:t>
            </a:r>
          </a:p>
          <a:p>
            <a:pPr algn="ctr">
              <a:buNone/>
            </a:pPr>
            <a:r>
              <a:rPr lang="ru-RU" dirty="0" smtClean="0"/>
              <a:t>    </a:t>
            </a:r>
            <a:r>
              <a:rPr lang="ru-RU" b="1" dirty="0" smtClean="0"/>
              <a:t>Штриховка</a:t>
            </a:r>
            <a:r>
              <a:rPr lang="ru-RU" dirty="0" smtClean="0"/>
              <a:t>. </a:t>
            </a:r>
          </a:p>
          <a:p>
            <a:pPr algn="just">
              <a:buNone/>
            </a:pPr>
            <a:r>
              <a:rPr lang="ru-RU" dirty="0" smtClean="0"/>
              <a:t>    Штриховка способствует укреплению мышц руки, выработке умения действовать по заданным правилам. Перед выполнением задания, дайте ребенку инструкцию, штриховку надо выполнять в указанном стрелкой направлении, линии должны быть параллельны друг другу, расстояние между линиями должно быть одинаковым, нельзя выходить за контур изображения.</a:t>
            </a:r>
          </a:p>
          <a:p>
            <a:pPr algn="just"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99592" y="1268760"/>
            <a:ext cx="7128792" cy="460851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Picture 2" descr="C:\Users\User\Desktop\0YDEgw9S3XCvRpQVIQFIlmtvh6UVwx-LaXh_dU-icnkY8IdA6hUyPmfZbJMipep0uDi7pqzT-V5XTLKJDGv8gZmQnYERC5knuUaHU2wIT9ZqZdf5QZZY0mJ_e2dOpmonDQ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484784"/>
            <a:ext cx="6326278" cy="436510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195737" y="836712"/>
            <a:ext cx="453650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/>
              <a:t> </a:t>
            </a:r>
            <a:r>
              <a:rPr lang="ru-RU" sz="2800" b="1" dirty="0" smtClean="0"/>
              <a:t>Штриховка</a:t>
            </a:r>
            <a:r>
              <a:rPr lang="ru-RU" dirty="0" smtClean="0"/>
              <a:t>: 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4968552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dirty="0" smtClean="0"/>
              <a:t>     Детям нравиться выкладывать из фасоли фигуры животных - кошку, змею, птицу или цветы, деревья. Из пуговиц разных по размеру и цвету несложные узоры. </a:t>
            </a:r>
          </a:p>
          <a:p>
            <a:pPr algn="just">
              <a:buNone/>
            </a:pPr>
            <a:r>
              <a:rPr lang="ru-RU" dirty="0" smtClean="0"/>
              <a:t>     </a:t>
            </a:r>
            <a:r>
              <a:rPr lang="ru-RU" i="1" dirty="0" smtClean="0"/>
              <a:t>Из счетных палочек можно выложить различные фигуры: "Флажок</a:t>
            </a:r>
            <a:r>
              <a:rPr lang="ru-RU" dirty="0" smtClean="0"/>
              <a:t>", "Качели", "Машина", "Корзина", и др.. </a:t>
            </a: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00307" y="1935163"/>
            <a:ext cx="3943386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539552" y="836712"/>
            <a:ext cx="79208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Пусть фантазируя рисует пальчиками на манке высыпанной на поднос.</a:t>
            </a:r>
            <a:endParaRPr lang="ru-RU" sz="28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692696"/>
            <a:ext cx="8568952" cy="5631904"/>
          </a:xfrm>
        </p:spPr>
        <p:txBody>
          <a:bodyPr/>
          <a:lstStyle/>
          <a:p>
            <a:pPr algn="just">
              <a:buNone/>
            </a:pPr>
            <a:r>
              <a:rPr lang="ru-RU" dirty="0" smtClean="0"/>
              <a:t>   </a:t>
            </a:r>
            <a:r>
              <a:rPr lang="ru-RU" sz="2400" dirty="0" smtClean="0"/>
              <a:t>Выполняя действия с мелкими предметами, объясните ребенку, что это надо делать либо щепотью тремя пальчиками, либо способом </a:t>
            </a:r>
            <a:r>
              <a:rPr lang="ru-RU" sz="2400" i="1" dirty="0" smtClean="0"/>
              <a:t>«пинцетного захвата»</a:t>
            </a:r>
            <a:r>
              <a:rPr lang="ru-RU" sz="2400" dirty="0" smtClean="0"/>
              <a:t>, то есть захватывать двумя пальчиками – большим и указательным. При этом остальные пальчики должны быть подогнуты и не мешать</a:t>
            </a:r>
            <a:br>
              <a:rPr lang="ru-RU" sz="2400" dirty="0" smtClean="0"/>
            </a:b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3140968"/>
            <a:ext cx="4159820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           </a:t>
            </a:r>
            <a:r>
              <a:rPr lang="ru-RU" sz="2800" b="1" dirty="0" smtClean="0"/>
              <a:t>Обведение контуров по точкам </a:t>
            </a:r>
          </a:p>
          <a:p>
            <a:pPr>
              <a:buNone/>
            </a:pPr>
            <a:r>
              <a:rPr lang="ru-RU" sz="2800" b="1" dirty="0" smtClean="0"/>
              <a:t>У</a:t>
            </a:r>
            <a:r>
              <a:rPr lang="ru-RU" sz="2800" dirty="0" smtClean="0"/>
              <a:t>чите детей правильно держать карандаш и </a:t>
            </a:r>
          </a:p>
          <a:p>
            <a:pPr>
              <a:buNone/>
            </a:pPr>
            <a:r>
              <a:rPr lang="ru-RU" sz="2800" dirty="0" smtClean="0"/>
              <a:t>правильно направлять его, </a:t>
            </a:r>
          </a:p>
          <a:p>
            <a:pPr marL="0" indent="0">
              <a:buNone/>
            </a:pPr>
            <a:r>
              <a:rPr lang="ru-RU" sz="2800" dirty="0" smtClean="0"/>
              <a:t>карандаш не отрывать от листа </a:t>
            </a:r>
          </a:p>
          <a:p>
            <a:pPr marL="0" indent="0">
              <a:buNone/>
            </a:pPr>
            <a:r>
              <a:rPr lang="ru-RU" sz="2800" dirty="0" smtClean="0"/>
              <a:t>бумаги, лист фиксируется, </a:t>
            </a:r>
          </a:p>
          <a:p>
            <a:pPr marL="0" indent="0">
              <a:buNone/>
            </a:pPr>
            <a:r>
              <a:rPr lang="ru-RU" sz="2800" dirty="0" smtClean="0"/>
              <a:t>и его положение не изменяется.  </a:t>
            </a:r>
          </a:p>
          <a:p>
            <a:pPr marL="0" indent="0">
              <a:buNone/>
            </a:pPr>
            <a:r>
              <a:rPr lang="ru-RU" sz="2800" dirty="0" smtClean="0"/>
              <a:t>Получившиеся рисунки можно </a:t>
            </a:r>
          </a:p>
          <a:p>
            <a:pPr marL="0" indent="0">
              <a:buNone/>
            </a:pPr>
            <a:r>
              <a:rPr lang="ru-RU" sz="2800" dirty="0" smtClean="0"/>
              <a:t>использовать как раскраски.</a:t>
            </a:r>
          </a:p>
          <a:p>
            <a:pPr algn="just">
              <a:buNone/>
            </a:pPr>
            <a:endParaRPr lang="ru-RU" dirty="0" smtClean="0"/>
          </a:p>
        </p:txBody>
      </p:sp>
      <p:pic>
        <p:nvPicPr>
          <p:cNvPr id="4098" name="Picture 2" descr="C:\Users\User\Desktop\s1200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1844824"/>
            <a:ext cx="3120054" cy="39604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sz="2800" b="1" dirty="0" smtClean="0"/>
              <a:t>Трафареты.</a:t>
            </a:r>
          </a:p>
          <a:p>
            <a:pPr algn="just">
              <a:buNone/>
            </a:pPr>
            <a:r>
              <a:rPr lang="ru-RU" sz="2800" dirty="0" smtClean="0"/>
              <a:t>    Детям очень нравится обводить трафареты. Начинать лучше с трафаретов для внутренней обводки </a:t>
            </a:r>
            <a:r>
              <a:rPr lang="ru-RU" sz="2800" i="1" dirty="0" smtClean="0"/>
              <a:t>(т. к. ребенку легче обводить внутри, чем снаружи)</a:t>
            </a:r>
            <a:r>
              <a:rPr lang="ru-RU" sz="2800" dirty="0" smtClean="0"/>
              <a:t> и с самых простых форм (например собственную ладонь или геометрические фигуры - круг или квадрат, а потом переходите к более сложным, фигуры    животных, цветы, листья деревьев. </a:t>
            </a:r>
          </a:p>
          <a:p>
            <a:pPr algn="just">
              <a:buNone/>
            </a:pPr>
            <a:r>
              <a:rPr lang="ru-RU" sz="2800" dirty="0" smtClean="0"/>
              <a:t>   Работа с трафаретами воспитывает усидчивость, развивает терпение и даёт первые навыки держать карандаш.</a:t>
            </a:r>
            <a:endParaRPr lang="ru-RU" sz="28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dirty="0" smtClean="0"/>
              <a:t>    </a:t>
            </a:r>
            <a:r>
              <a:rPr lang="ru-RU" sz="2800" dirty="0" smtClean="0"/>
              <a:t>Когда дети начинают более уверенно держать карандаш, включите в работу метод дорисовки </a:t>
            </a:r>
            <a:r>
              <a:rPr lang="ru-RU" sz="2800" i="1" dirty="0" smtClean="0"/>
              <a:t>(по принципу симметрии)</a:t>
            </a:r>
            <a:r>
              <a:rPr lang="ru-RU" sz="2800" dirty="0" smtClean="0"/>
              <a:t>. </a:t>
            </a:r>
          </a:p>
          <a:p>
            <a:pPr algn="just">
              <a:buNone/>
            </a:pPr>
            <a:r>
              <a:rPr lang="ru-RU" sz="2800" b="1" dirty="0" smtClean="0"/>
              <a:t>    Упражнения с дорисовкой </a:t>
            </a:r>
            <a:r>
              <a:rPr lang="ru-RU" sz="2800" dirty="0" smtClean="0"/>
              <a:t>являются одним из эффективных способов развития воображения.</a:t>
            </a:r>
          </a:p>
          <a:p>
            <a:pPr algn="just">
              <a:buNone/>
            </a:pPr>
            <a:r>
              <a:rPr lang="ru-RU" sz="2800" dirty="0" smtClean="0"/>
              <a:t>   </a:t>
            </a:r>
          </a:p>
          <a:p>
            <a:endParaRPr lang="ru-RU" dirty="0"/>
          </a:p>
        </p:txBody>
      </p:sp>
      <p:pic>
        <p:nvPicPr>
          <p:cNvPr id="4" name="Picture 2" descr="C:\Users\User\Desktop\s120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3789040"/>
            <a:ext cx="7408606" cy="259918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559896"/>
          </a:xfrm>
        </p:spPr>
        <p:txBody>
          <a:bodyPr/>
          <a:lstStyle/>
          <a:p>
            <a:pPr algn="ctr">
              <a:buNone/>
            </a:pPr>
            <a:r>
              <a:rPr lang="ru-RU" sz="2400" b="1" dirty="0" smtClean="0"/>
              <a:t>    </a:t>
            </a:r>
            <a:r>
              <a:rPr lang="ru-RU" sz="2800" b="1" dirty="0" smtClean="0"/>
              <a:t>Эффективный способ подготовки руки к письму - книжки-раскраски</a:t>
            </a:r>
            <a:r>
              <a:rPr lang="ru-RU" sz="2800" dirty="0" smtClean="0"/>
              <a:t>. </a:t>
            </a:r>
          </a:p>
          <a:p>
            <a:pPr algn="just">
              <a:buNone/>
            </a:pPr>
            <a:r>
              <a:rPr lang="ru-RU" sz="2800" dirty="0" smtClean="0"/>
              <a:t>   Раскрашивая любимые картинки, ребенок учится держать в руке карандаш, использует силу нажима. Это занятие тренирует мелкие мышцы руки, делает ее движения сильными и координированными.</a:t>
            </a:r>
            <a:endParaRPr lang="ru-RU" sz="28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dirty="0" smtClean="0"/>
              <a:t>    </a:t>
            </a:r>
            <a:r>
              <a:rPr lang="ru-RU" sz="2800" b="1" dirty="0" smtClean="0"/>
              <a:t>Систематически работая над развитием мелкой моторики рук</a:t>
            </a:r>
            <a:r>
              <a:rPr lang="ru-RU" sz="2800" dirty="0" smtClean="0"/>
              <a:t>, дошкольник легко овладеет навыком письма. Я рекомендую, родителям и всем кто работает с детьми, шире использовать разнообразные игры и упражнения, направленные на формирование движений пальцев рук. Занятия увлекают детей своей необычностью, возможностью фантазировать, способствуют формированию интеллектуальных способностей, речевой деятельности, сохранению психического и физического развития ребенка.</a:t>
            </a:r>
            <a:endParaRPr lang="ru-RU" sz="28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242</TotalTime>
  <Words>305</Words>
  <Application>Microsoft Office PowerPoint</Application>
  <PresentationFormat>Экран (4:3)</PresentationFormat>
  <Paragraphs>65</Paragraphs>
  <Slides>20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Поток</vt:lpstr>
      <vt:lpstr>Подготовка детей к  обучению  в школе.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Волгоградская гуманитарная академия профессиональной подготовки  специалистов социальной сферы  Программа профессиональной переподготовки  Педагогика и методика дошкольного образования с дополнительной подготовкой  в области коммуникативно-речевого развития и логопедагогики (1080)  Дисциплина: Социально-коммуникативное развитие детей дошкольного возраста в условиях введения ФГОС ДО  Практическое задание 3, Модуль 3. Социально-коммуникативное развитие детей дошкольного возраста с учетом ФГОС ДО  Выполнил:  слушатель Терехова Татьяна Мефодьевна Преподаватель: Гершман Елена Дугласовна    г. Волгоград - 2018</dc:title>
  <dc:creator>User</dc:creator>
  <cp:lastModifiedBy>User</cp:lastModifiedBy>
  <cp:revision>28</cp:revision>
  <dcterms:created xsi:type="dcterms:W3CDTF">2018-07-02T15:33:46Z</dcterms:created>
  <dcterms:modified xsi:type="dcterms:W3CDTF">2021-02-16T16:01:40Z</dcterms:modified>
</cp:coreProperties>
</file>