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80" r:id="rId5"/>
    <p:sldId id="277" r:id="rId6"/>
    <p:sldId id="275" r:id="rId7"/>
    <p:sldId id="276" r:id="rId8"/>
    <p:sldId id="278" r:id="rId9"/>
    <p:sldId id="279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0.16</c:v>
                </c:pt>
                <c:pt idx="2">
                  <c:v>0.84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F5-453D-AD0F-76B2D1355E2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0.26</c:v>
                </c:pt>
                <c:pt idx="1">
                  <c:v>0.35</c:v>
                </c:pt>
                <c:pt idx="2">
                  <c:v>0.39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F5-453D-AD0F-76B2D1355E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0672280"/>
        <c:axId val="410667360"/>
      </c:barChart>
      <c:catAx>
        <c:axId val="410672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0667360"/>
        <c:crosses val="autoZero"/>
        <c:auto val="1"/>
        <c:lblAlgn val="ctr"/>
        <c:lblOffset val="100"/>
        <c:noMultiLvlLbl val="0"/>
      </c:catAx>
      <c:valAx>
        <c:axId val="410667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0672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0.17</c:v>
                </c:pt>
                <c:pt idx="2">
                  <c:v>0.83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C0-4171-B68F-D2BACBA19CD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0.59</c:v>
                </c:pt>
                <c:pt idx="1">
                  <c:v>0.23</c:v>
                </c:pt>
                <c:pt idx="2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BC0-4171-B68F-D2BACBA19C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1637704"/>
        <c:axId val="461631800"/>
      </c:barChart>
      <c:catAx>
        <c:axId val="461637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1631800"/>
        <c:crosses val="autoZero"/>
        <c:auto val="1"/>
        <c:lblAlgn val="ctr"/>
        <c:lblOffset val="100"/>
        <c:noMultiLvlLbl val="0"/>
      </c:catAx>
      <c:valAx>
        <c:axId val="461631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1637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0.08</c:v>
                </c:pt>
                <c:pt idx="2">
                  <c:v>0.92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F5-453D-AD0F-76B2D1355E2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Лист1!$C$2:$C$4</c:f>
              <c:numCache>
                <c:formatCode>0.00%</c:formatCode>
                <c:ptCount val="3"/>
                <c:pt idx="0" formatCode="0%">
                  <c:v>0.13</c:v>
                </c:pt>
                <c:pt idx="1">
                  <c:v>0.65500000000000003</c:v>
                </c:pt>
                <c:pt idx="2">
                  <c:v>0.215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F5-453D-AD0F-76B2D1355E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0672280"/>
        <c:axId val="410667360"/>
      </c:barChart>
      <c:catAx>
        <c:axId val="410672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0667360"/>
        <c:crosses val="autoZero"/>
        <c:auto val="1"/>
        <c:lblAlgn val="ctr"/>
        <c:lblOffset val="100"/>
        <c:noMultiLvlLbl val="0"/>
      </c:catAx>
      <c:valAx>
        <c:axId val="410667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0672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0.14000000000000001</c:v>
                </c:pt>
                <c:pt idx="2">
                  <c:v>0.86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C0-4171-B68F-D2BACBA19CD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Лист1!$C$2:$C$4</c:f>
              <c:numCache>
                <c:formatCode>0.00%</c:formatCode>
                <c:ptCount val="3"/>
                <c:pt idx="0" formatCode="0%">
                  <c:v>0.45</c:v>
                </c:pt>
                <c:pt idx="1">
                  <c:v>0.27500000000000002</c:v>
                </c:pt>
                <c:pt idx="2">
                  <c:v>0.27500000000000002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BC0-4171-B68F-D2BACBA19C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1637704"/>
        <c:axId val="461631800"/>
      </c:barChart>
      <c:catAx>
        <c:axId val="461637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1631800"/>
        <c:crosses val="autoZero"/>
        <c:auto val="1"/>
        <c:lblAlgn val="ctr"/>
        <c:lblOffset val="100"/>
        <c:noMultiLvlLbl val="0"/>
      </c:catAx>
      <c:valAx>
        <c:axId val="461631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1637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Первый срез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Позитивное психическое состояние</c:v>
                </c:pt>
                <c:pt idx="1">
                  <c:v>Негативное психическое состояние низкой степени</c:v>
                </c:pt>
                <c:pt idx="2">
                  <c:v>Негативное психическое состояние средней степени</c:v>
                </c:pt>
                <c:pt idx="3">
                  <c:v>Негативное психическое состояние высокой степени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0.17</c:v>
                </c:pt>
                <c:pt idx="1">
                  <c:v>0.39</c:v>
                </c:pt>
                <c:pt idx="2">
                  <c:v>0.3</c:v>
                </c:pt>
                <c:pt idx="3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50-43A7-A3DD-FC71C2F0DDF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Второй срез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Позитивное психическое состояние</c:v>
                </c:pt>
                <c:pt idx="1">
                  <c:v>Негативное психическое состояние низкой степени</c:v>
                </c:pt>
                <c:pt idx="2">
                  <c:v>Негативное психическое состояние средней степени</c:v>
                </c:pt>
                <c:pt idx="3">
                  <c:v>Негативное психическое состояние высокой степени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0.7</c:v>
                </c:pt>
                <c:pt idx="1">
                  <c:v>0.3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0-43A7-A3DD-FC71C2F0DD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1608848"/>
        <c:axId val="461616064"/>
      </c:barChart>
      <c:catAx>
        <c:axId val="461608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1616064"/>
        <c:crosses val="autoZero"/>
        <c:auto val="1"/>
        <c:lblAlgn val="ctr"/>
        <c:lblOffset val="100"/>
        <c:noMultiLvlLbl val="0"/>
      </c:catAx>
      <c:valAx>
        <c:axId val="461616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1608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210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93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702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25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37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47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69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7219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2397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35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25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2CA426-5732-4DF6-87A6-DF52AE8B916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FDDE202-6496-448B-8763-6F06ED4E6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8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1CC7A-DE31-46E3-9ACC-51863AF17D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400" b="1" dirty="0"/>
              <a:t>Песочная арт-терапия</a:t>
            </a:r>
            <a:r>
              <a:rPr lang="en-US" sz="4400" b="1" dirty="0"/>
              <a:t> </a:t>
            </a:r>
            <a:br>
              <a:rPr lang="ru-RU" sz="4000" dirty="0"/>
            </a:br>
            <a:r>
              <a:rPr lang="ru-RU" sz="3600" dirty="0"/>
              <a:t>как средство коррекции познавательной и эмоционально-волевой сферы дошкольников</a:t>
            </a: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0BFFC01-ADC4-4C46-81C5-568579F0A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2100" y="4487594"/>
            <a:ext cx="9068192" cy="956603"/>
          </a:xfrm>
        </p:spPr>
        <p:txBody>
          <a:bodyPr>
            <a:normAutofit/>
          </a:bodyPr>
          <a:lstStyle/>
          <a:p>
            <a:r>
              <a:rPr lang="ru-RU" sz="1800" dirty="0"/>
              <a:t>«Самая лучшая игрушка для детей - куча песка!»</a:t>
            </a:r>
          </a:p>
          <a:p>
            <a:endParaRPr lang="ru-RU" sz="1800" dirty="0"/>
          </a:p>
          <a:p>
            <a:r>
              <a:rPr lang="ru-RU" sz="1800" dirty="0"/>
              <a:t>Ушинский К. Д.</a:t>
            </a:r>
          </a:p>
        </p:txBody>
      </p:sp>
    </p:spTree>
    <p:extLst>
      <p:ext uri="{BB962C8B-B14F-4D97-AF65-F5344CB8AC3E}">
        <p14:creationId xmlns:p14="http://schemas.microsoft.com/office/powerpoint/2010/main" val="40572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39DE69-36A1-4004-8C95-15DAEF526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976" y="400930"/>
            <a:ext cx="10058400" cy="1029286"/>
          </a:xfrm>
        </p:spPr>
        <p:txBody>
          <a:bodyPr>
            <a:normAutofit/>
          </a:bodyPr>
          <a:lstStyle/>
          <a:p>
            <a:r>
              <a:rPr lang="ru-RU" dirty="0"/>
              <a:t>Актуальность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9597BCD9-BBB5-484E-96CA-ACFD696117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516" y="1455821"/>
            <a:ext cx="6075946" cy="5001249"/>
          </a:xfrm>
        </p:spPr>
        <p:txBody>
          <a:bodyPr>
            <a:normAutofit/>
          </a:bodyPr>
          <a:lstStyle/>
          <a:p>
            <a:r>
              <a:rPr lang="ru-RU" dirty="0"/>
              <a:t>Занятия песочной терапией проводятся для обеспечения гармонизации психоэмоционального состояния ребенка, а также они положительно влияют на развитие мелкой моторики, сенсорики, речи, мышления, внимания, воображения. </a:t>
            </a:r>
          </a:p>
          <a:p>
            <a:r>
              <a:rPr lang="ru-RU" dirty="0"/>
              <a:t>Детям часто трудно выразить правильно свои эмоции и чувства, а, занимаясь песочной терапией, ребенок может, сам того не замечая, рассказать о волнующих его проблемах и снять психоэмоциональное напряжение. </a:t>
            </a:r>
          </a:p>
          <a:p>
            <a:r>
              <a:rPr lang="ru-RU" dirty="0"/>
              <a:t>Ребенок включается в игру с песком всем своим существом — эмоционально, психически и физически.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4F3A55D-14BA-4546-B010-C061E6EB31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517" y="840544"/>
            <a:ext cx="3879841" cy="5176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0859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EE48F6-7B30-CB83-03E7-90622D395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070811"/>
            <a:ext cx="10058400" cy="914400"/>
          </a:xfrm>
        </p:spPr>
        <p:txBody>
          <a:bodyPr/>
          <a:lstStyle/>
          <a:p>
            <a:r>
              <a:rPr lang="ru-RU" dirty="0"/>
              <a:t>Цель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C6E202-39F5-A1E0-98AC-50C754E60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85211"/>
            <a:ext cx="10058400" cy="4386713"/>
          </a:xfrm>
        </p:spPr>
        <p:txBody>
          <a:bodyPr/>
          <a:lstStyle/>
          <a:p>
            <a:r>
              <a:rPr lang="ru-RU" dirty="0"/>
              <a:t>Создание условий для эффективной коррекции и развития познавательной и эмоционально-волевой сфер детей дошкольного возраста на основе приемов и методов песочной арт-терапии.</a:t>
            </a:r>
          </a:p>
          <a:p>
            <a:pPr marL="0" indent="0">
              <a:buNone/>
            </a:pPr>
            <a:r>
              <a:rPr lang="ru-RU" sz="4800" dirty="0"/>
              <a:t>Задачи</a:t>
            </a:r>
          </a:p>
          <a:p>
            <a:r>
              <a:rPr lang="ru-RU" dirty="0"/>
              <a:t>Развивать познавательные функции воспитанников (мышление, память, речь, внимание, воображение);</a:t>
            </a:r>
          </a:p>
          <a:p>
            <a:r>
              <a:rPr lang="ru-RU" dirty="0"/>
              <a:t>Снятие эмоционального и мышечного напряжения (профилактика тревожности, агрессивности, гиперактивности, страхов);</a:t>
            </a:r>
          </a:p>
          <a:p>
            <a:r>
              <a:rPr lang="ru-RU" dirty="0"/>
              <a:t>Развивать мелкую моторику и тактильную чувствительность.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666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D429E0-A592-7D4F-946E-13D99BBC1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2542"/>
            <a:ext cx="10058400" cy="1901652"/>
          </a:xfrm>
        </p:spPr>
        <p:txBody>
          <a:bodyPr>
            <a:normAutofit/>
          </a:bodyPr>
          <a:lstStyle/>
          <a:p>
            <a:r>
              <a:rPr lang="ru-RU" dirty="0"/>
              <a:t>Методы и приёмы песочной терапии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B910AE-EFF1-3B1A-4E0D-5E64E5E0631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Пескография</a:t>
            </a:r>
            <a:r>
              <a:rPr lang="ru-RU" dirty="0"/>
              <a:t>:</a:t>
            </a:r>
          </a:p>
          <a:p>
            <a:r>
              <a:rPr lang="ru-RU" dirty="0"/>
              <a:t>Рисование «Черным по белому»</a:t>
            </a:r>
          </a:p>
          <a:p>
            <a:r>
              <a:rPr lang="ru-RU" dirty="0"/>
              <a:t>Рисование «Белым по черному» и т.д.</a:t>
            </a:r>
          </a:p>
          <a:p>
            <a:pPr marL="0" indent="0">
              <a:buNone/>
            </a:pPr>
            <a:r>
              <a:rPr lang="ru-RU" dirty="0"/>
              <a:t>Песочная сказка-терапия:</a:t>
            </a:r>
          </a:p>
          <a:p>
            <a:r>
              <a:rPr lang="ru-RU" dirty="0"/>
              <a:t>Построение собственного мира</a:t>
            </a:r>
          </a:p>
          <a:p>
            <a:r>
              <a:rPr lang="ru-RU" dirty="0"/>
              <a:t>Построение сюжета сказки и т.д.</a:t>
            </a:r>
          </a:p>
          <a:p>
            <a:pPr marL="0" indent="0">
              <a:buNone/>
            </a:pPr>
            <a:r>
              <a:rPr lang="ru-RU" dirty="0" err="1"/>
              <a:t>Пескоигры</a:t>
            </a:r>
            <a:r>
              <a:rPr lang="ru-RU" dirty="0"/>
              <a:t>:</a:t>
            </a:r>
          </a:p>
          <a:p>
            <a:r>
              <a:rPr lang="ru-RU" dirty="0"/>
              <a:t>Археологи/</a:t>
            </a:r>
            <a:r>
              <a:rPr lang="ru-RU" dirty="0" err="1"/>
              <a:t>сюрпризики</a:t>
            </a:r>
            <a:endParaRPr lang="ru-RU" dirty="0"/>
          </a:p>
          <a:p>
            <a:r>
              <a:rPr lang="ru-RU" dirty="0"/>
              <a:t>Отпечатки наших рук и т.д.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C80ACFE-E8FC-3645-B17D-D820624BD1D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898" y="1386113"/>
            <a:ext cx="3517872" cy="4690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1841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377FEA-3BC8-2F81-59F1-DA9B619ED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88758"/>
            <a:ext cx="11442032" cy="12512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Мониторинг познавательного развития 2020-2021 уч. г.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7AFCF6-73A6-B57B-9B96-B7E116E03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3752" y="1581039"/>
            <a:ext cx="4754880" cy="640080"/>
          </a:xfrm>
        </p:spPr>
        <p:txBody>
          <a:bodyPr/>
          <a:lstStyle/>
          <a:p>
            <a:r>
              <a:rPr lang="ru-RU" dirty="0"/>
              <a:t>Старшая группа</a:t>
            </a:r>
          </a:p>
        </p:txBody>
      </p:sp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899A8007-6B09-B598-2D9E-6078381170D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72526888"/>
              </p:ext>
            </p:extLst>
          </p:nvPr>
        </p:nvGraphicFramePr>
        <p:xfrm>
          <a:off x="1069975" y="2262116"/>
          <a:ext cx="4754563" cy="3694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Текст 7">
            <a:extLst>
              <a:ext uri="{FF2B5EF4-FFF2-40B4-BE49-F238E27FC236}">
                <a16:creationId xmlns:a16="http://schemas.microsoft.com/office/drawing/2014/main" id="{364962E2-FE90-AF87-9E22-6B629F1461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73368" y="1581039"/>
            <a:ext cx="4754880" cy="640080"/>
          </a:xfrm>
        </p:spPr>
        <p:txBody>
          <a:bodyPr/>
          <a:lstStyle/>
          <a:p>
            <a:r>
              <a:rPr lang="ru-RU" dirty="0"/>
              <a:t>Подготовительная группа</a:t>
            </a:r>
          </a:p>
        </p:txBody>
      </p:sp>
      <p:graphicFrame>
        <p:nvGraphicFramePr>
          <p:cNvPr id="15" name="Объект 14">
            <a:extLst>
              <a:ext uri="{FF2B5EF4-FFF2-40B4-BE49-F238E27FC236}">
                <a16:creationId xmlns:a16="http://schemas.microsoft.com/office/drawing/2014/main" id="{D11F0843-F6F4-CB7F-6531-B9DF0D2C1E90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027144312"/>
              </p:ext>
            </p:extLst>
          </p:nvPr>
        </p:nvGraphicFramePr>
        <p:xfrm>
          <a:off x="6373813" y="2221119"/>
          <a:ext cx="4754562" cy="3735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1677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2" grpId="0">
        <p:bldAsOne/>
      </p:bldGraphic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377FEA-3BC8-2F81-59F1-DA9B619ED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88758"/>
            <a:ext cx="11442032" cy="12512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Мониторинг познавательного развития 2021-2022 уч. г.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7AFCF6-73A6-B57B-9B96-B7E116E03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3752" y="1581039"/>
            <a:ext cx="4754880" cy="640080"/>
          </a:xfrm>
        </p:spPr>
        <p:txBody>
          <a:bodyPr/>
          <a:lstStyle/>
          <a:p>
            <a:r>
              <a:rPr lang="ru-RU" dirty="0"/>
              <a:t>Старшая группа</a:t>
            </a:r>
          </a:p>
        </p:txBody>
      </p:sp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899A8007-6B09-B598-2D9E-6078381170D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785952513"/>
              </p:ext>
            </p:extLst>
          </p:nvPr>
        </p:nvGraphicFramePr>
        <p:xfrm>
          <a:off x="1069975" y="2262116"/>
          <a:ext cx="4754563" cy="3694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Текст 7">
            <a:extLst>
              <a:ext uri="{FF2B5EF4-FFF2-40B4-BE49-F238E27FC236}">
                <a16:creationId xmlns:a16="http://schemas.microsoft.com/office/drawing/2014/main" id="{364962E2-FE90-AF87-9E22-6B629F1461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73368" y="1581039"/>
            <a:ext cx="4754880" cy="640080"/>
          </a:xfrm>
        </p:spPr>
        <p:txBody>
          <a:bodyPr/>
          <a:lstStyle/>
          <a:p>
            <a:r>
              <a:rPr lang="ru-RU" dirty="0"/>
              <a:t>Подготовительная группа</a:t>
            </a:r>
          </a:p>
        </p:txBody>
      </p:sp>
      <p:graphicFrame>
        <p:nvGraphicFramePr>
          <p:cNvPr id="15" name="Объект 14">
            <a:extLst>
              <a:ext uri="{FF2B5EF4-FFF2-40B4-BE49-F238E27FC236}">
                <a16:creationId xmlns:a16="http://schemas.microsoft.com/office/drawing/2014/main" id="{D11F0843-F6F4-CB7F-6531-B9DF0D2C1E90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306173756"/>
              </p:ext>
            </p:extLst>
          </p:nvPr>
        </p:nvGraphicFramePr>
        <p:xfrm>
          <a:off x="6373813" y="2221119"/>
          <a:ext cx="4754562" cy="3735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9598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Graphic spid="12" grpId="0">
        <p:bldAsOne/>
      </p:bldGraphic>
      <p:bldP spid="8" grpId="0" build="p"/>
      <p:bldGraphic spid="1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BEEDBF-A3FF-7269-82C1-5EFC081E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8758"/>
            <a:ext cx="10058400" cy="133550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Мониторинг развития эмоционально-волевой сферы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924BDE-22C2-D1FA-835C-9698B1A64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1842" y="2731168"/>
            <a:ext cx="4026569" cy="3120992"/>
          </a:xfrm>
        </p:spPr>
        <p:txBody>
          <a:bodyPr/>
          <a:lstStyle/>
          <a:p>
            <a:pPr marL="0" indent="0">
              <a:buNone/>
            </a:pPr>
            <a:endParaRPr lang="ru-RU" dirty="0">
              <a:solidFill>
                <a:srgbClr val="FF0000"/>
              </a:solidFill>
            </a:endParaRPr>
          </a:p>
          <a:p>
            <a:r>
              <a:rPr lang="ru-RU" dirty="0"/>
              <a:t>За основу мониторинга взята методика оценки психического состояния «Паровозик» Валиевой С. В.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374B7733-4892-A3ED-843B-A1F5154F55C9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98816354"/>
              </p:ext>
            </p:extLst>
          </p:nvPr>
        </p:nvGraphicFramePr>
        <p:xfrm>
          <a:off x="4896853" y="1780674"/>
          <a:ext cx="6593305" cy="4487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56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23452F-6981-1D81-018D-4C8EDE4E1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89931"/>
            <a:ext cx="10058400" cy="861353"/>
          </a:xfrm>
        </p:spPr>
        <p:txBody>
          <a:bodyPr/>
          <a:lstStyle/>
          <a:p>
            <a:pPr algn="ctr"/>
            <a:r>
              <a:rPr lang="ru-RU" dirty="0"/>
              <a:t>Транслирование опыта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CB7598-406D-700F-0639-CE0F73021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319" y="3843829"/>
            <a:ext cx="1698058" cy="240056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8475FDB-D2BD-1A0F-423C-94919FF21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911" y="2643549"/>
            <a:ext cx="1720300" cy="240056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EF870E-BAFC-75C6-B6F9-1663D3E6D7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061" y="1272619"/>
            <a:ext cx="1698059" cy="240056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ABE967C-ED32-4491-23CB-B595F848911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8"/>
          <a:stretch/>
        </p:blipFill>
        <p:spPr>
          <a:xfrm>
            <a:off x="5553063" y="2257892"/>
            <a:ext cx="2832947" cy="411467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9C2B3BD-A50A-E6F3-2546-F7FCC6DFA3A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2"/>
          <a:stretch/>
        </p:blipFill>
        <p:spPr>
          <a:xfrm>
            <a:off x="7128773" y="1443269"/>
            <a:ext cx="3091839" cy="445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03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B5DAF0-8389-05FA-90C2-83C02B893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89930"/>
            <a:ext cx="10058400" cy="765253"/>
          </a:xfrm>
        </p:spPr>
        <p:txBody>
          <a:bodyPr/>
          <a:lstStyle/>
          <a:p>
            <a:pPr algn="ctr"/>
            <a:r>
              <a:rPr lang="ru-RU" dirty="0"/>
              <a:t>Фотогалерея реализации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41A973-F373-A50F-5C83-2E6E05E17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169" y="1347152"/>
            <a:ext cx="2825082" cy="27281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8B51BD-73A7-ED1D-E3F7-67012ED206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2443" y="1155183"/>
            <a:ext cx="2048434" cy="26641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44AD1D0-4C22-FAEF-8659-1BCBF791DE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2451" y="1371600"/>
            <a:ext cx="2993395" cy="39322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0870CED-2EF1-BEED-C96C-15C7134606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0877" y="2267345"/>
            <a:ext cx="2827129" cy="371384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31FE13-C7A5-7ED2-7E54-B72B64B15C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851" y="4124268"/>
            <a:ext cx="3291578" cy="23591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3901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CFE1BAB0-9294-442A-A993-E9FE1CC18C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9"/>
          <a:stretch/>
        </p:blipFill>
        <p:spPr>
          <a:xfrm>
            <a:off x="459228" y="385055"/>
            <a:ext cx="4928408" cy="31511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44F022-DB82-5E72-EE1F-D7C50521C5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544"/>
          <a:stretch/>
        </p:blipFill>
        <p:spPr>
          <a:xfrm>
            <a:off x="382133" y="3681983"/>
            <a:ext cx="5082599" cy="2790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4AFEE4-C50A-E33C-4943-1042298CB5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0170" y="2540684"/>
            <a:ext cx="2993395" cy="39322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45F311D-6476-3DAE-9533-BF3AA13860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003" y="4049756"/>
            <a:ext cx="3080864" cy="23106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483E1A0-3B0A-EE92-C16D-3981B9A1E6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534" y="385055"/>
            <a:ext cx="2722665" cy="2041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1DE6BD9-7B0E-5EEC-6080-7A06DEFC39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240" y="385055"/>
            <a:ext cx="2594390" cy="34591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194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3485</TotalTime>
  <Words>268</Words>
  <Application>Microsoft Office PowerPoint</Application>
  <PresentationFormat>Широкоэкранный</PresentationFormat>
  <Paragraphs>35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Century Gothic</vt:lpstr>
      <vt:lpstr>Garamond</vt:lpstr>
      <vt:lpstr>Савон</vt:lpstr>
      <vt:lpstr>Песочная арт-терапия  как средство коррекции познавательной и эмоционально-волевой сферы дошкольников</vt:lpstr>
      <vt:lpstr>Актуальность</vt:lpstr>
      <vt:lpstr>Цель </vt:lpstr>
      <vt:lpstr>Методы и приёмы песочной терапии</vt:lpstr>
      <vt:lpstr>Мониторинг познавательного развития 2020-2021 уч. г.</vt:lpstr>
      <vt:lpstr>Мониторинг познавательного развития 2021-2022 уч. г.</vt:lpstr>
      <vt:lpstr>Мониторинг развития эмоционально-волевой сферы</vt:lpstr>
      <vt:lpstr>Транслирование опыта</vt:lpstr>
      <vt:lpstr>Фотогалерея реализации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Песочная фантазия</dc:title>
  <dc:creator>User</dc:creator>
  <cp:lastModifiedBy>Садик Детский</cp:lastModifiedBy>
  <cp:revision>12</cp:revision>
  <dcterms:created xsi:type="dcterms:W3CDTF">2022-03-09T10:38:23Z</dcterms:created>
  <dcterms:modified xsi:type="dcterms:W3CDTF">2023-01-17T01:16:31Z</dcterms:modified>
</cp:coreProperties>
</file>