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70" r:id="rId4"/>
    <p:sldId id="265" r:id="rId5"/>
    <p:sldId id="277" r:id="rId6"/>
    <p:sldId id="275" r:id="rId7"/>
    <p:sldId id="279" r:id="rId8"/>
    <p:sldId id="281" r:id="rId9"/>
    <p:sldId id="283" r:id="rId10"/>
    <p:sldId id="266" r:id="rId11"/>
    <p:sldId id="274" r:id="rId12"/>
    <p:sldId id="28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8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EE28C-D0AC-44AA-8AA8-F81E27A8F6B3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471CFB-782F-4D11-B850-C0BCDF2F0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64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471CFB-782F-4D11-B850-C0BCDF2F0F6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83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1.jpeg"/><Relationship Id="rId10" Type="http://schemas.openxmlformats.org/officeDocument/2006/relationships/image" Target="../media/image15.jpg"/><Relationship Id="rId4" Type="http://schemas.microsoft.com/office/2007/relationships/hdphoto" Target="../media/hdphoto1.wdp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microsoft.com/office/2007/relationships/hdphoto" Target="../media/hdphoto7.wdp"/><Relationship Id="rId5" Type="http://schemas.microsoft.com/office/2007/relationships/hdphoto" Target="../media/hdphoto4.wdp"/><Relationship Id="rId10" Type="http://schemas.openxmlformats.org/officeDocument/2006/relationships/image" Target="../media/image20.jpeg"/><Relationship Id="rId4" Type="http://schemas.openxmlformats.org/officeDocument/2006/relationships/image" Target="../media/image17.jpeg"/><Relationship Id="rId9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2.jpeg"/><Relationship Id="rId7" Type="http://schemas.openxmlformats.org/officeDocument/2006/relationships/image" Target="../media/image2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23.jpeg"/><Relationship Id="rId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484784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 по нравственно-патриотическому воспитанию</a:t>
            </a:r>
          </a:p>
          <a:p>
            <a:pPr algn="ctr"/>
            <a:r>
              <a:rPr lang="ru-RU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«Я </a:t>
            </a:r>
            <a:r>
              <a:rPr lang="ru-RU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 Родина моя</a:t>
            </a:r>
            <a:r>
              <a:rPr lang="ru-RU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!»</a:t>
            </a:r>
          </a:p>
          <a:p>
            <a:pPr algn="ctr"/>
            <a:endParaRPr lang="ru-RU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88640"/>
            <a:ext cx="756084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«Как у маленького деревца, еле поднявшегося над землей, заботливый </a:t>
            </a:r>
            <a:r>
              <a:rPr lang="ru-RU" sz="14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садовник</a:t>
            </a:r>
          </a:p>
          <a:p>
            <a:pPr algn="r"/>
            <a:r>
              <a:rPr lang="ru-RU" sz="14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укрепляет </a:t>
            </a:r>
            <a:r>
              <a:rPr lang="ru-RU" sz="14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корень, от мощности которого зависит жизнь растения на протяжении нескольких десятилетий, так воспитатель должен заботиться о воспитании у своих детей чувства безграничной любви к Родине</a:t>
            </a:r>
            <a:r>
              <a:rPr lang="ru-RU" sz="14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».</a:t>
            </a:r>
          </a:p>
          <a:p>
            <a:pPr algn="r"/>
            <a:r>
              <a:rPr lang="ru-RU" sz="14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 В.А</a:t>
            </a:r>
            <a:r>
              <a:rPr lang="ru-RU" sz="1400" b="1" i="1" dirty="0">
                <a:solidFill>
                  <a:srgbClr val="FF0000"/>
                </a:solidFill>
                <a:latin typeface="Constantia" panose="02030602050306030303" pitchFamily="18" charset="0"/>
              </a:rPr>
              <a:t>. </a:t>
            </a:r>
            <a:r>
              <a:rPr lang="ru-RU" sz="1400" b="1" i="1" dirty="0" smtClean="0">
                <a:solidFill>
                  <a:srgbClr val="FF0000"/>
                </a:solidFill>
                <a:latin typeface="Constantia" panose="02030602050306030303" pitchFamily="18" charset="0"/>
              </a:rPr>
              <a:t>Сухомлинский</a:t>
            </a:r>
            <a:endParaRPr lang="ru-RU" sz="1400" b="1" i="1" dirty="0">
              <a:solidFill>
                <a:srgbClr val="FF0000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51723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проекта</a:t>
            </a:r>
            <a:r>
              <a:rPr lang="ru-RU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информационно-творческий.</a:t>
            </a:r>
          </a:p>
          <a:p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 проекта:</a:t>
            </a:r>
            <a:r>
              <a:rPr lang="ru-RU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групповой, долгосрочный (октябрь 2024г. - май-2026г.)</a:t>
            </a:r>
            <a:endParaRPr lang="ru-RU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 проекта: 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Доронина М.Б.; Борисенко А.Д.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родители, </a:t>
            </a:r>
            <a:r>
              <a:rPr lang="ru-RU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 </a:t>
            </a:r>
            <a:r>
              <a:rPr lang="ru-RU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ДОО</a:t>
            </a:r>
            <a:endParaRPr lang="ru-RU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" t="12719" b="7741"/>
          <a:stretch/>
        </p:blipFill>
        <p:spPr bwMode="auto">
          <a:xfrm>
            <a:off x="2424119" y="2514600"/>
            <a:ext cx="4727809" cy="3002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18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89248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1400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u="sng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</a:t>
            </a:r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жизни привели к ослаблению духовных связей между поколениями. Дети не всегда могут рассказать о своей родине, родном крае, символах, традициях и обычаях проживающих </a:t>
            </a:r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</a:t>
            </a:r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Родной край - это часть нашей великой страны, поэтому дорога в будущее каждого человека лежит через прошлое и настоящее его малой Родины</a:t>
            </a:r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Чувство </a:t>
            </a:r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патриотизма многогранно по своему содержанию и не может быть определено несколькими словами. Оно формируется постепенно в процессе накоплений знаний представлений об окружающем, это и любовь к местам, где родился, и гордость за свой народ, и ощущение неразрывности со всем окружающим миром и желание сохранять и приумножать богатства малой </a:t>
            </a:r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Родины. Чувство </a:t>
            </a:r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любви к родному дому, краю, природе - одно из слагаемых патриотизма</a:t>
            </a:r>
          </a:p>
          <a:p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Поэтому начиная с дошкольного возраста  необходимо заложить в ребенке интерес к своей родине, ее культуре, традициям</a:t>
            </a:r>
            <a:r>
              <a:rPr lang="ru-RU" sz="1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1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 воспитание любви и уважения к родной земле, родным местам, культуре является одной из важнейшей составляющей нравственно-патриотического воспитания</a:t>
            </a:r>
            <a:r>
              <a:rPr lang="ru-RU" sz="1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1284" y="2592328"/>
            <a:ext cx="8613204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14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 </a:t>
            </a:r>
            <a:r>
              <a:rPr lang="ru-RU" sz="1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патриотического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отношения, чувства любви и гордости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своей малой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Родине</a:t>
            </a:r>
          </a:p>
          <a:p>
            <a:r>
              <a:rPr lang="ru-RU" sz="14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и привязанность к своей семье, родному краю, республике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Адыгея, стране Россия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Знакомить 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символикой  государства: гербом, флагом,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гимном</a:t>
            </a:r>
            <a:endParaRPr lang="ru-RU" sz="1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бережное отношение к природе и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её обитателям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Сохранять интерес к истории своей страны, к Великой Отечественной войне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осознанное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уважения к заслугам и подвигам воинов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Отечественной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войны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отражать свои впечатления в разнообразной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предметно-развивающую среду 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</a:p>
          <a:p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основу решения этих задач положены следующие принципы:</a:t>
            </a: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учета возрастных особенностей дошкольников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опоры на интересы ребенка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</a:t>
            </a:r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осуществления взаимодействия воспитателя с 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руководящей роли взрослого;</a:t>
            </a: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наглядности;</a:t>
            </a: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последовательности;</a:t>
            </a:r>
          </a:p>
          <a:p>
            <a:r>
              <a:rPr lang="ru-RU" sz="1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сотрудничества и </a:t>
            </a:r>
            <a:r>
              <a:rPr lang="ru-RU" sz="1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взаимоотношения с родителями воспитанников</a:t>
            </a:r>
            <a:endParaRPr lang="ru-RU" sz="1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68" t="46437" r="2125" b="-230"/>
          <a:stretch/>
        </p:blipFill>
        <p:spPr bwMode="auto">
          <a:xfrm>
            <a:off x="6444208" y="4313679"/>
            <a:ext cx="2389490" cy="238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08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rgbClr val="00B050"/>
                </a:solidFill>
                <a:latin typeface="Georgia" pitchFamily="18" charset="0"/>
              </a:rPr>
              <a:t>Решение данных задач носит комплексный характер, пронизывает</a:t>
            </a:r>
          </a:p>
          <a:p>
            <a:pPr algn="ctr"/>
            <a:r>
              <a:rPr lang="ru-RU" sz="1200" b="1" i="1" dirty="0">
                <a:solidFill>
                  <a:srgbClr val="00B050"/>
                </a:solidFill>
                <a:latin typeface="Georgia" pitchFamily="18" charset="0"/>
              </a:rPr>
              <a:t> все виды деятельности дошкольника, охватывает  образовательные области,</a:t>
            </a:r>
          </a:p>
          <a:p>
            <a:pPr algn="ctr"/>
            <a:r>
              <a:rPr lang="ru-RU" sz="1200" b="1" i="1" dirty="0">
                <a:solidFill>
                  <a:srgbClr val="00B050"/>
                </a:solidFill>
                <a:latin typeface="Georgia" pitchFamily="18" charset="0"/>
              </a:rPr>
              <a:t> с   </a:t>
            </a:r>
            <a:r>
              <a:rPr lang="ru-RU" sz="1200" b="1" i="1" dirty="0" smtClean="0">
                <a:solidFill>
                  <a:srgbClr val="00B050"/>
                </a:solidFill>
                <a:latin typeface="Georgia" pitchFamily="18" charset="0"/>
              </a:rPr>
              <a:t>учётом  ФОП ДО, </a:t>
            </a:r>
            <a:r>
              <a:rPr lang="ru-RU" sz="1200" b="1" i="1" dirty="0">
                <a:solidFill>
                  <a:srgbClr val="00B050"/>
                </a:solidFill>
                <a:latin typeface="Georgia" pitchFamily="18" charset="0"/>
              </a:rPr>
              <a:t>и возрастных особенностей </a:t>
            </a:r>
            <a:r>
              <a:rPr lang="ru-RU" sz="1200" b="1" i="1" dirty="0" smtClean="0">
                <a:solidFill>
                  <a:srgbClr val="00B050"/>
                </a:solidFill>
                <a:latin typeface="Georgia" pitchFamily="18" charset="0"/>
              </a:rPr>
              <a:t>дошкольника</a:t>
            </a:r>
            <a:endParaRPr lang="ru-RU" sz="1200" b="1" i="1" dirty="0">
              <a:solidFill>
                <a:srgbClr val="00B050"/>
              </a:solidFill>
              <a:latin typeface="Georgia" pitchFamily="18" charset="0"/>
            </a:endParaRPr>
          </a:p>
          <a:p>
            <a:pPr algn="ctr"/>
            <a:endParaRPr lang="ru-RU" sz="1200" b="1" i="1" dirty="0" smtClean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4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</a:t>
            </a:r>
            <a:r>
              <a:rPr lang="ru-RU" sz="1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областей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1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СОЦИАЛЬНО - КОММУНИКАТИВНОЕ РАЗВИТИЕ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ПОЗНАВАТЕЛЬНОЕ РАЗВИТИЕ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РЕЧЕВОЕ РАЗВИТИЕ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ХУДОЖЕСТВЕННО -  ЭСТЕТИЧЕСКОЕ РАЗВИТИЕ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ru-RU" sz="1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ФИЗИЧЕСКОЕ РАЗВИТИЕ</a:t>
            </a:r>
            <a:endParaRPr lang="ru-RU" sz="10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95" y="2732028"/>
            <a:ext cx="862491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проекта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</a:p>
          <a:p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дидактические игры, подвижные игры;</a:t>
            </a:r>
          </a:p>
          <a:p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словесные:</a:t>
            </a:r>
            <a:r>
              <a:rPr lang="ru-RU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беседы, чтение художественной литературы, заучивание стихотворений, рассказывание, развлечения, чтение и рассказывание стихов, считалок, сказок,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загадок, рассматривание картинок;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создание развивающей среды, обеспечивающей развитие интереса и любознательности, экскурсии и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наблюдения, формирования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о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родном крае,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игры, подвижные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наглядные: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выставок, сбор фотоматериалов, рассматривание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653136"/>
            <a:ext cx="8424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1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в ходе реализации проекта:</a:t>
            </a:r>
            <a:br>
              <a:rPr lang="ru-RU" sz="1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подобран литературный материал о малой Родине, сделан альбом со стихотворениями о Родине, о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республике Адыгея,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родной земле, стихотворения поэтов  о нашей Родине, пословицы и поговорки </a:t>
            </a:r>
            <a:b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приобретён и изготовлен иллюстративный материал по теме: </a:t>
            </a:r>
            <a:endParaRPr lang="ru-RU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Карта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Федерации, Символика республики Адыгея и России: это герб,  флага, изображение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президента </a:t>
            </a: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РФ-Путина В.В. ;</a:t>
            </a:r>
            <a:b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фотографии достопримечательностей нашей станицы</a:t>
            </a:r>
            <a:b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изготовлены дидактические игры;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4"/>
          <a:stretch/>
        </p:blipFill>
        <p:spPr bwMode="auto">
          <a:xfrm>
            <a:off x="5724128" y="908720"/>
            <a:ext cx="2853567" cy="1961675"/>
          </a:xfrm>
          <a:prstGeom prst="rect">
            <a:avLst/>
          </a:prstGeom>
          <a:noFill/>
          <a:ln w="63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4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477" y="2155139"/>
            <a:ext cx="1131948" cy="1469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46" name="Picture 6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20" r="12723"/>
          <a:stretch/>
        </p:blipFill>
        <p:spPr bwMode="auto">
          <a:xfrm>
            <a:off x="7440534" y="404664"/>
            <a:ext cx="1539957" cy="1985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48" name="Picture 8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246" y="551794"/>
            <a:ext cx="3755411" cy="2816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50" name="Picture 10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797" y="3736035"/>
            <a:ext cx="4319694" cy="2932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52" name="Picture 1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68" y="3736035"/>
            <a:ext cx="4069432" cy="2932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" t="8645" r="1061" b="10433"/>
          <a:stretch/>
        </p:blipFill>
        <p:spPr bwMode="auto">
          <a:xfrm>
            <a:off x="78538" y="147733"/>
            <a:ext cx="3197182" cy="1883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6928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Screenshot_2025-01-27-18-25-58-7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043" b="33296"/>
          <a:stretch/>
        </p:blipFill>
        <p:spPr bwMode="auto">
          <a:xfrm>
            <a:off x="4702384" y="3638224"/>
            <a:ext cx="4118088" cy="3003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3" descr="C:\Users\User\Desktop\Screenshot_2025-01-27-18-25-12-2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" t="29033" r="-441" b="28923"/>
          <a:stretch/>
        </p:blipFill>
        <p:spPr bwMode="auto">
          <a:xfrm rot="16200000">
            <a:off x="2648954" y="4087866"/>
            <a:ext cx="1866816" cy="1845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2987824" y="116631"/>
            <a:ext cx="32567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символикой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12" y="529126"/>
            <a:ext cx="3572769" cy="2932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3" descr="C:\Users\User\Desktop\Screenshot_2025-01-27-18-26-04-9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38" r="12516" b="32963"/>
          <a:stretch/>
        </p:blipFill>
        <p:spPr bwMode="auto">
          <a:xfrm>
            <a:off x="3708598" y="2414088"/>
            <a:ext cx="1527933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1" r="4064" b="10967"/>
          <a:stretch/>
        </p:blipFill>
        <p:spPr bwMode="auto">
          <a:xfrm>
            <a:off x="5364088" y="516741"/>
            <a:ext cx="3456384" cy="3007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8922" r="6875" b="-1551"/>
          <a:stretch/>
        </p:blipFill>
        <p:spPr>
          <a:xfrm>
            <a:off x="375376" y="3789040"/>
            <a:ext cx="2061538" cy="27372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97741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User\Desktop\Screenshot_2025-01-27-18-24-04-8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231" b="29538"/>
          <a:stretch/>
        </p:blipFill>
        <p:spPr bwMode="auto">
          <a:xfrm>
            <a:off x="202175" y="727347"/>
            <a:ext cx="2550872" cy="2341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5" descr="C:\Users\User\Desktop\Screenshot_2025-01-27-18-23-18-7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760" b="33389"/>
          <a:stretch/>
        </p:blipFill>
        <p:spPr bwMode="auto">
          <a:xfrm>
            <a:off x="3044910" y="727347"/>
            <a:ext cx="3183274" cy="2296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7" descr="C:\Users\User\Desktop\Screenshot_2025-01-27-18-25-43-4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214" b="32970"/>
          <a:stretch/>
        </p:blipFill>
        <p:spPr bwMode="auto">
          <a:xfrm>
            <a:off x="179513" y="3501008"/>
            <a:ext cx="4321996" cy="3166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 descr="C:\Users\User\Desktop\Screenshot_2025-01-27-18-23-47-49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499" b="31578"/>
          <a:stretch/>
        </p:blipFill>
        <p:spPr bwMode="auto">
          <a:xfrm>
            <a:off x="5051304" y="3501008"/>
            <a:ext cx="3963174" cy="3166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3148608" y="200276"/>
            <a:ext cx="25404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РОДИНЫ МОЕЙ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User\Desktop\Screenshot_2025-01-27-18-23-38-6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187" b="31150"/>
          <a:stretch/>
        </p:blipFill>
        <p:spPr bwMode="auto">
          <a:xfrm>
            <a:off x="6423404" y="727347"/>
            <a:ext cx="2591074" cy="229641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998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Screenshot_2025-01-27-18-24-40-7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28" b="31078"/>
          <a:stretch/>
        </p:blipFill>
        <p:spPr bwMode="auto">
          <a:xfrm>
            <a:off x="5868144" y="466279"/>
            <a:ext cx="3191414" cy="2812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3" descr="C:\Users\User\Desktop\Screenshot_2025-01-27-18-23-10-4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492" b="25230"/>
          <a:stretch/>
        </p:blipFill>
        <p:spPr bwMode="auto">
          <a:xfrm>
            <a:off x="3196675" y="466279"/>
            <a:ext cx="2436823" cy="2793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2" descr="C:\Users\User\Desktop\Screenshot_2025-01-27-18-23-02-10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02" t="33231" r="-976" b="32615"/>
          <a:stretch/>
        </p:blipFill>
        <p:spPr bwMode="auto">
          <a:xfrm>
            <a:off x="4644008" y="3396977"/>
            <a:ext cx="4415550" cy="3301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3029377" y="96947"/>
            <a:ext cx="3078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МУДРОСТЬ СКАЗКИ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17" y="466279"/>
            <a:ext cx="2698800" cy="2793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вадим\Desktop\фото детей садовских\848f488f-490e-4409-82de-ff779c043b9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6" y="3396977"/>
            <a:ext cx="4198070" cy="3301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8168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93682"/>
            <a:ext cx="4968553" cy="2011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7566"/>
          <a:stretch/>
        </p:blipFill>
        <p:spPr bwMode="auto">
          <a:xfrm>
            <a:off x="5508104" y="200512"/>
            <a:ext cx="3369620" cy="2914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0" name="Picture 2" descr="C:\Users\вадим\Desktop\фото детей садовских\9d4e9ba8-41f3-4ce2-9974-c83dba80bc5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74921"/>
            <a:ext cx="3369620" cy="3194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вадим\Desktop\фото детей садовских\c640ea6f-bf64-4ab6-8cc1-e0fc299d811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0" b="10168"/>
          <a:stretch/>
        </p:blipFill>
        <p:spPr bwMode="auto">
          <a:xfrm>
            <a:off x="179512" y="4509120"/>
            <a:ext cx="2304256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 descr="C:\Users\вадим\Desktop\фото детей садовских\9e77573d-bf26-43d1-a9d2-9f38c8ae9b88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0" b="62199"/>
          <a:stretch/>
        </p:blipFill>
        <p:spPr bwMode="auto">
          <a:xfrm>
            <a:off x="179512" y="2391638"/>
            <a:ext cx="4968553" cy="1973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5" name="Picture 7" descr="C:\Users\вадим\Desktop\фото детей садовских\проект Родина фото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09120"/>
            <a:ext cx="2408744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85462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адим\Desktop\фото детей садовских\d213937d-0b5c-48bc-9b7f-d0048e0d40b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97" y="3717032"/>
            <a:ext cx="5089918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 descr="C:\Users\вадим\Desktop\фото детей садовских\41b88555-c9b7-45b9-87dd-030297eb0d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67" y="476672"/>
            <a:ext cx="497154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8" name="Picture 4" descr="C:\Users\вадим\Desktop\фото детей садовских\4105fe3b-e71e-4e6f-80a7-966f2246f6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81" y="476672"/>
            <a:ext cx="3513385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81" y="4263879"/>
            <a:ext cx="3475939" cy="24054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2915816" y="168895"/>
            <a:ext cx="3000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СЕМЬЕЙ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589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6888" y="166659"/>
            <a:ext cx="1391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9" t="22580" r="2788" b="4046"/>
          <a:stretch/>
        </p:blipFill>
        <p:spPr bwMode="auto">
          <a:xfrm>
            <a:off x="276001" y="661490"/>
            <a:ext cx="2592289" cy="2335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4" name="Picture 2" descr="C:\Users\вадим\Desktop\фото детей садовских\943d0e6f-4ad7-4d42-baee-7c4328caa1e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3" r="8717"/>
          <a:stretch/>
        </p:blipFill>
        <p:spPr bwMode="auto">
          <a:xfrm>
            <a:off x="5966520" y="661490"/>
            <a:ext cx="2997967" cy="2335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C:\Users\вадим\Desktop\фото детей садовских\04ebe248-aa1c-434b-98ea-25afb3f63f7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8" t="11286" r="79" b="25862"/>
          <a:stretch/>
        </p:blipFill>
        <p:spPr bwMode="auto">
          <a:xfrm>
            <a:off x="251521" y="3140968"/>
            <a:ext cx="2592288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C:\Users\вадим\Desktop\фото детей садовских\69b72c64-3e5e-4a43-ba02-aa32902ff38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368" y="3159291"/>
            <a:ext cx="2645024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C:\Users\вадим\Desktop\фото детей садовских\1198265b-bea3-415e-bf16-57767bddbd5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520" y="3140968"/>
            <a:ext cx="2997967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C:\Users\вадим\Desktop\фото детей садовских\d91e0c89-3506-45c9-915b-af970431cc4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368" y="661490"/>
            <a:ext cx="2623185" cy="2335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4881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1641" y="183849"/>
            <a:ext cx="6480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ДИДАКТИЧЕСКАЯ ИГРА «ЛЮБИ И ЗНАЙ РОДНОЙ СВОЙ КРАЙ»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вадим\Desktop\фото детей садовских\16fcdb98-79cd-4c1f-bc32-5bf4596c1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57972"/>
            <a:ext cx="8640960" cy="6183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9982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56984" cy="6480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942579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317</Words>
  <Application>Microsoft Office PowerPoint</Application>
  <PresentationFormat>Экран (4:3)</PresentationFormat>
  <Paragraphs>56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вадим</cp:lastModifiedBy>
  <cp:revision>77</cp:revision>
  <dcterms:created xsi:type="dcterms:W3CDTF">2025-01-16T10:55:42Z</dcterms:created>
  <dcterms:modified xsi:type="dcterms:W3CDTF">2025-01-30T18:49:44Z</dcterms:modified>
</cp:coreProperties>
</file>