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7" r:id="rId2"/>
    <p:sldId id="276" r:id="rId3"/>
    <p:sldId id="302" r:id="rId4"/>
    <p:sldId id="291" r:id="rId5"/>
    <p:sldId id="301" r:id="rId6"/>
    <p:sldId id="304" r:id="rId7"/>
    <p:sldId id="305" r:id="rId8"/>
    <p:sldId id="272" r:id="rId9"/>
    <p:sldId id="295" r:id="rId10"/>
    <p:sldId id="290" r:id="rId11"/>
    <p:sldId id="30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DF6"/>
    <a:srgbClr val="6BBC46"/>
    <a:srgbClr val="7CBF33"/>
    <a:srgbClr val="FAE5F0"/>
    <a:srgbClr val="FFFAFA"/>
    <a:srgbClr val="FAF5F5"/>
    <a:srgbClr val="F0DCE6"/>
    <a:srgbClr val="F0DCDC"/>
    <a:srgbClr val="F0EBEB"/>
    <a:srgbClr val="FAE3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50017-838D-455F-B030-5C0377B70E5E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5C26B6-C52D-43A4-A5AA-20D3A3747C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95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C26B6-C52D-43A4-A5AA-20D3A3747C2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383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C26B6-C52D-43A4-A5AA-20D3A3747C2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533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C26B6-C52D-43A4-A5AA-20D3A3747C2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62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C26B6-C52D-43A4-A5AA-20D3A3747C2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62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C26B6-C52D-43A4-A5AA-20D3A3747C2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62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C26B6-C52D-43A4-A5AA-20D3A3747C2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2584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60" y="6648"/>
            <a:ext cx="9132540" cy="614040"/>
          </a:xfrm>
        </p:spPr>
        <p:txBody>
          <a:bodyPr>
            <a:normAutofit/>
          </a:bodyPr>
          <a:lstStyle>
            <a:lvl1pPr algn="l">
              <a:defRPr sz="2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6478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eninvg07.narod.ru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3.wdp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microsoft.com/office/2007/relationships/hdphoto" Target="../media/hdphoto6.wdp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7.wdp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61456"/>
            <a:ext cx="9180000" cy="2890543"/>
          </a:xfrm>
          <a:prstGeom prst="rect">
            <a:avLst/>
          </a:prstGeom>
          <a:solidFill>
            <a:schemeClr val="accent5">
              <a:lumMod val="60000"/>
              <a:lumOff val="40000"/>
              <a:alpha val="45000"/>
            </a:schemeClr>
          </a:solidFill>
          <a:ln w="31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453168" y="36000"/>
            <a:ext cx="37117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Ш</a:t>
            </a:r>
            <a:r>
              <a:rPr lang="ru-RU" sz="1400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иряев Владимир Григорьевич. </a:t>
            </a:r>
            <a:r>
              <a:rPr lang="ru-RU" sz="1400" dirty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г. Пермь. </a:t>
            </a:r>
            <a:endParaRPr lang="ru-RU" sz="1400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16000" y="4320000"/>
            <a:ext cx="7618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СЛОЖЕНИЕ И ВЫЧИТАНИЕ НАТУРАЛЬНЫХ ЧИСЕЛ</a:t>
            </a:r>
            <a:endParaRPr lang="ru-RU" sz="200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772" y="2517736"/>
            <a:ext cx="5508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Black" pitchFamily="34" charset="0"/>
                <a:ea typeface="Tahoma" pitchFamily="34" charset="0"/>
                <a:cs typeface="Tahoma" pitchFamily="34" charset="0"/>
              </a:rPr>
              <a:t>Уравнение (1)</a:t>
            </a:r>
            <a:endParaRPr lang="ru-RU" sz="2800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 Black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6552000"/>
            <a:ext cx="9144000" cy="307777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err="1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метапредмет</a:t>
            </a:r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ru-RU" sz="140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знание </a:t>
            </a:r>
            <a:endParaRPr lang="ru-RU" sz="1400" dirty="0" smtClean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5580000" y="1080000"/>
            <a:ext cx="2952440" cy="3152466"/>
            <a:chOff x="971600" y="108736"/>
            <a:chExt cx="2952440" cy="3152466"/>
          </a:xfrm>
          <a:blipFill>
            <a:blip r:embed="rId2"/>
            <a:stretch>
              <a:fillRect/>
            </a:stretch>
          </a:blip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971600" y="108736"/>
              <a:ext cx="2952440" cy="1460466"/>
            </a:xfrm>
            <a:prstGeom prst="roundRect">
              <a:avLst/>
            </a:pr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972000" y="1800736"/>
              <a:ext cx="2952040" cy="1460466"/>
            </a:xfrm>
            <a:prstGeom prst="roundRect">
              <a:avLst/>
            </a:prstGeom>
            <a:grpFill/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971600" y="1296736"/>
              <a:ext cx="2952440" cy="158417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Скругленный прямоугольник 2">
            <a:hlinkClick r:id="rId3"/>
          </p:cNvPr>
          <p:cNvSpPr/>
          <p:nvPr/>
        </p:nvSpPr>
        <p:spPr>
          <a:xfrm>
            <a:off x="5580400" y="4941168"/>
            <a:ext cx="2952040" cy="3960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88900" dist="381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http://seninvg07.narod.ru/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006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0" y="6516000"/>
            <a:ext cx="9144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целеполагание</a:t>
            </a:r>
          </a:p>
        </p:txBody>
      </p:sp>
      <p:pic>
        <p:nvPicPr>
          <p:cNvPr id="10" name="Рисунок 9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72000"/>
            <a:ext cx="8388496" cy="396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84000" y="72000"/>
            <a:ext cx="17863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Задачи урока</a:t>
            </a:r>
            <a:endParaRPr lang="ru-RU" sz="2000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72000" y="72000"/>
            <a:ext cx="523948" cy="419159"/>
            <a:chOff x="360000" y="5688000"/>
            <a:chExt cx="523948" cy="419159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duotone>
                <a:prstClr val="black"/>
                <a:schemeClr val="accent4">
                  <a:lumMod val="20000"/>
                  <a:lumOff val="80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0" y="5688000"/>
              <a:ext cx="523948" cy="419159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414000" y="5688000"/>
              <a:ext cx="335348" cy="338554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ru-RU" sz="1600" b="1" dirty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Arial" pitchFamily="34" charset="0"/>
                  <a:cs typeface="Arial" pitchFamily="34" charset="0"/>
                </a:rPr>
                <a:t>Ц</a:t>
              </a: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175634" y="3755001"/>
            <a:ext cx="4320496" cy="2760999"/>
            <a:chOff x="4716000" y="3022859"/>
            <a:chExt cx="4320496" cy="2760999"/>
          </a:xfrm>
        </p:grpSpPr>
        <p:sp>
          <p:nvSpPr>
            <p:cNvPr id="17" name="Прямоугольник с двумя скругленными соседними углами 16"/>
            <p:cNvSpPr/>
            <p:nvPr/>
          </p:nvSpPr>
          <p:spPr>
            <a:xfrm>
              <a:off x="4716000" y="3022859"/>
              <a:ext cx="4320000" cy="360000"/>
            </a:xfrm>
            <a:prstGeom prst="round2Same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4716016" y="3384000"/>
              <a:ext cx="4320480" cy="2399858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ru-RU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  <a:p>
              <a:endParaRPr lang="ru-RU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4752000" y="3672000"/>
              <a:ext cx="4283968" cy="19389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ru-RU" sz="2000" dirty="0">
                  <a:latin typeface="Arial" pitchFamily="34" charset="0"/>
                  <a:cs typeface="Arial" pitchFamily="34" charset="0"/>
                </a:rPr>
                <a:t>Составлять простейшие уравнения по условиям </a:t>
              </a:r>
              <a:r>
                <a:rPr lang="ru-RU" sz="2000" dirty="0" smtClean="0">
                  <a:latin typeface="Arial" pitchFamily="34" charset="0"/>
                  <a:cs typeface="Arial" pitchFamily="34" charset="0"/>
                </a:rPr>
                <a:t>задач.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ru-RU" sz="2000" dirty="0" smtClean="0">
                  <a:latin typeface="Arial" pitchFamily="34" charset="0"/>
                  <a:cs typeface="Arial" pitchFamily="34" charset="0"/>
                </a:rPr>
                <a:t>Решать простейшие </a:t>
              </a:r>
              <a:r>
                <a:rPr lang="ru-RU" sz="2000" dirty="0">
                  <a:latin typeface="Arial" pitchFamily="34" charset="0"/>
                  <a:cs typeface="Arial" pitchFamily="34" charset="0"/>
                </a:rPr>
                <a:t>уравнения на основе зависимостей между </a:t>
              </a:r>
              <a:r>
                <a:rPr lang="ru-RU" sz="2000" dirty="0" smtClean="0">
                  <a:latin typeface="Arial" pitchFamily="34" charset="0"/>
                  <a:cs typeface="Arial" pitchFamily="34" charset="0"/>
                </a:rPr>
                <a:t>компонентами арифметических </a:t>
              </a:r>
              <a:r>
                <a:rPr lang="ru-RU" sz="2000" dirty="0">
                  <a:latin typeface="Arial" pitchFamily="34" charset="0"/>
                  <a:cs typeface="Arial" pitchFamily="34" charset="0"/>
                </a:rPr>
                <a:t>действий.</a:t>
              </a:r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1135500"/>
            <a:ext cx="2190750" cy="952500"/>
          </a:xfrm>
          <a:prstGeom prst="rect">
            <a:avLst/>
          </a:prstGeom>
        </p:spPr>
      </p:pic>
      <p:grpSp>
        <p:nvGrpSpPr>
          <p:cNvPr id="21" name="Группа 20"/>
          <p:cNvGrpSpPr/>
          <p:nvPr/>
        </p:nvGrpSpPr>
        <p:grpSpPr>
          <a:xfrm>
            <a:off x="4824000" y="2088000"/>
            <a:ext cx="4247984" cy="4301999"/>
            <a:chOff x="180000" y="2592000"/>
            <a:chExt cx="4247984" cy="4301999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180000" y="2592000"/>
              <a:ext cx="4247984" cy="386609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27000">
                  <a:schemeClr val="accent1">
                    <a:tint val="44500"/>
                    <a:satMod val="160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1224000" y="3005999"/>
              <a:ext cx="3167864" cy="388800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/>
            <p:cNvSpPr/>
            <p:nvPr/>
          </p:nvSpPr>
          <p:spPr>
            <a:xfrm>
              <a:off x="1332000" y="2700000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2736000" y="2700000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4104000" y="2700000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7" name="Прямая соединительная линия 26"/>
            <p:cNvCxnSpPr/>
            <p:nvPr/>
          </p:nvCxnSpPr>
          <p:spPr>
            <a:xfrm>
              <a:off x="1440000" y="2808000"/>
              <a:ext cx="0" cy="296952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2844000" y="2808000"/>
              <a:ext cx="0" cy="296952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4212000" y="2808000"/>
              <a:ext cx="0" cy="296952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1368000" y="3933056"/>
              <a:ext cx="2879848" cy="28398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ru-RU" sz="2000" dirty="0">
                  <a:solidFill>
                    <a:schemeClr val="tx1"/>
                  </a:solidFill>
                </a:rPr>
                <a:t>у</a:t>
              </a:r>
              <a:r>
                <a:rPr lang="ru-RU" sz="2000" dirty="0" smtClean="0">
                  <a:solidFill>
                    <a:schemeClr val="tx1"/>
                  </a:solidFill>
                </a:rPr>
                <a:t>равнение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</a:rPr>
                <a:t>корень уравнения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ru-RU" sz="2000" dirty="0" smtClean="0">
                  <a:solidFill>
                    <a:schemeClr val="tx1"/>
                  </a:solidFill>
                </a:rPr>
                <a:t>решить уравнение</a:t>
              </a:r>
            </a:p>
            <a:p>
              <a:pPr marL="342900" indent="-342900">
                <a:buFont typeface="Arial" pitchFamily="34" charset="0"/>
                <a:buChar char="•"/>
              </a:pPr>
              <a:r>
                <a:rPr lang="ru-RU" sz="2000" dirty="0">
                  <a:solidFill>
                    <a:schemeClr val="tx1"/>
                  </a:solidFill>
                </a:rPr>
                <a:t>м</a:t>
              </a:r>
              <a:r>
                <a:rPr lang="ru-RU" sz="2000" dirty="0" smtClean="0">
                  <a:solidFill>
                    <a:schemeClr val="tx1"/>
                  </a:solidFill>
                </a:rPr>
                <a:t>атематическая модель</a:t>
              </a:r>
              <a:endPara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332000" y="3264195"/>
              <a:ext cx="268701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000" dirty="0" smtClean="0"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Arial" pitchFamily="34" charset="0"/>
                  <a:cs typeface="Arial" pitchFamily="34" charset="0"/>
                </a:rPr>
                <a:t>КЛЮЧЕВЫЕ  СЛОВА</a:t>
              </a:r>
              <a:endParaRPr lang="ru-RU" sz="20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6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00" y="706875"/>
            <a:ext cx="3276600" cy="180975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3563888" y="1135500"/>
            <a:ext cx="5052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?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3925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хождение в тему урока и создание условий для осознанного восприятия нового материала</a:t>
            </a:r>
          </a:p>
        </p:txBody>
      </p:sp>
      <p:pic>
        <p:nvPicPr>
          <p:cNvPr id="17" name="Рисунок 16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72000"/>
            <a:ext cx="8388000" cy="3960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684000" y="72000"/>
            <a:ext cx="23517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Что сделано дома</a:t>
            </a:r>
            <a:endParaRPr lang="ru-RU" sz="2000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72000" y="72000"/>
            <a:ext cx="523948" cy="419159"/>
            <a:chOff x="349997" y="4608000"/>
            <a:chExt cx="523948" cy="419159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997" y="4608000"/>
              <a:ext cx="523948" cy="419159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414000" y="4608000"/>
              <a:ext cx="330540" cy="338554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ru-RU" sz="1600" b="1" dirty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Arial" pitchFamily="34" charset="0"/>
                  <a:cs typeface="Arial" pitchFamily="34" charset="0"/>
                </a:rPr>
                <a:t>Д</a:t>
              </a: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36002" y="797511"/>
            <a:ext cx="889999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/>
              <a:t>2.193 </a:t>
            </a:r>
            <a:r>
              <a:rPr lang="ru-RU" dirty="0"/>
              <a:t>Одна сторона треугольника равна 63 см, другая на 4 см больше, а третья на</a:t>
            </a:r>
          </a:p>
          <a:p>
            <a:r>
              <a:rPr lang="ru-RU" i="1" dirty="0"/>
              <a:t>а </a:t>
            </a:r>
            <a:r>
              <a:rPr lang="ru-RU" dirty="0"/>
              <a:t>см меньше второй стороны. Составьте выражение для нахождения периметра</a:t>
            </a:r>
          </a:p>
          <a:p>
            <a:r>
              <a:rPr lang="ru-RU" dirty="0"/>
              <a:t>треугольника и найдите его значение при </a:t>
            </a:r>
            <a:r>
              <a:rPr lang="ru-RU" i="1" dirty="0"/>
              <a:t>а </a:t>
            </a:r>
            <a:r>
              <a:rPr lang="ru-RU" dirty="0"/>
              <a:t>= 8; </a:t>
            </a:r>
            <a:r>
              <a:rPr lang="ru-RU" i="1" dirty="0"/>
              <a:t>а = </a:t>
            </a:r>
            <a:r>
              <a:rPr lang="ru-RU" dirty="0"/>
              <a:t>17.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460191" y="1764000"/>
            <a:ext cx="468000" cy="288000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6000" y="1764000"/>
            <a:ext cx="453201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/>
              <a:t>p </a:t>
            </a:r>
            <a:r>
              <a:rPr lang="en-US" dirty="0" smtClean="0"/>
              <a:t>= </a:t>
            </a:r>
            <a:r>
              <a:rPr lang="ru-RU" dirty="0" smtClean="0"/>
              <a:t>63 + (63 + 4) + (64 + 4 -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/>
              <a:t>)</a:t>
            </a:r>
            <a:r>
              <a:rPr lang="en-US" dirty="0" smtClean="0"/>
              <a:t>; 189 </a:t>
            </a:r>
            <a:r>
              <a:rPr lang="ru-RU" dirty="0" smtClean="0"/>
              <a:t>см; 180 см</a:t>
            </a:r>
            <a:r>
              <a:rPr lang="en-US" dirty="0" smtClean="0"/>
              <a:t>;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6001" y="2276872"/>
            <a:ext cx="889999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2.194 За сутки с фермы на молокозавод было отправлено 180 л молока, что в 6 раз</a:t>
            </a:r>
          </a:p>
          <a:p>
            <a:r>
              <a:rPr lang="ru-RU" dirty="0"/>
              <a:t>больше того количества, которое было продано на месте. Сколько всего литров</a:t>
            </a:r>
          </a:p>
          <a:p>
            <a:r>
              <a:rPr lang="ru-RU" dirty="0"/>
              <a:t>молока было реализовано фермой за сутки?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572372" y="3284984"/>
            <a:ext cx="468000" cy="288000"/>
          </a:xfrm>
          <a:prstGeom prst="round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740000" y="3284984"/>
            <a:ext cx="76815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210 л</a:t>
            </a:r>
            <a:r>
              <a:rPr lang="en-US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954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4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хождение в тему урока и создание условий для осознанного восприятия нового материала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064" y="2708920"/>
            <a:ext cx="2095500" cy="2381250"/>
          </a:xfrm>
          <a:prstGeom prst="rect">
            <a:avLst/>
          </a:prstGeom>
        </p:spPr>
      </p:pic>
      <p:pic>
        <p:nvPicPr>
          <p:cNvPr id="16" name="Рисунок 15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99" y="72000"/>
            <a:ext cx="8388000" cy="3960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684000" y="72000"/>
            <a:ext cx="336213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Математическая разминка</a:t>
            </a:r>
            <a:endParaRPr lang="ru-RU" sz="20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72000" y="72000"/>
            <a:ext cx="523948" cy="419159"/>
            <a:chOff x="360000" y="5688000"/>
            <a:chExt cx="523948" cy="419159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0" y="5688000"/>
              <a:ext cx="523948" cy="419159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414000" y="5688000"/>
              <a:ext cx="309700" cy="338554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ru-RU" sz="1600" b="1" dirty="0" smtClean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Arial" pitchFamily="34" charset="0"/>
                  <a:cs typeface="Arial" pitchFamily="34" charset="0"/>
                </a:rPr>
                <a:t>?</a:t>
              </a:r>
              <a:endParaRPr lang="ru-RU" sz="1600" b="1" dirty="0"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5" y="720000"/>
            <a:ext cx="8667750" cy="16478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2577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организация и самоорганизация учащихся. организация обратной связи</a:t>
            </a:r>
          </a:p>
        </p:txBody>
      </p:sp>
      <p:pic>
        <p:nvPicPr>
          <p:cNvPr id="14" name="Рисунок 13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72000"/>
            <a:ext cx="8388000" cy="396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4000" y="72000"/>
            <a:ext cx="1468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Уравнение</a:t>
            </a:r>
            <a:endParaRPr lang="ru-RU" sz="20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000" y="72000"/>
            <a:ext cx="504056" cy="50405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144000" y="594000"/>
            <a:ext cx="8928000" cy="648000"/>
            <a:chOff x="4509265" y="942601"/>
            <a:chExt cx="8928000" cy="828000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9265" y="942601"/>
              <a:ext cx="8928000" cy="82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4608000" y="1008000"/>
              <a:ext cx="312213" cy="68400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1700">
                  <a:schemeClr val="bg1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396000" y="604931"/>
            <a:ext cx="8836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Выражения, соединённые знаком ≪=≫, образуют равенство.</a:t>
            </a:r>
          </a:p>
          <a:p>
            <a:r>
              <a:rPr lang="ru-RU" dirty="0"/>
              <a:t>Равенства могут быть верными (2 + 3 = 5) и </a:t>
            </a:r>
            <a:r>
              <a:rPr lang="ru-RU" dirty="0" smtClean="0"/>
              <a:t>неверными (2 </a:t>
            </a:r>
            <a:r>
              <a:rPr lang="ru-RU" dirty="0"/>
              <a:t>+ 3 = 7).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108000" y="1368000"/>
            <a:ext cx="3383888" cy="2160240"/>
            <a:chOff x="180000" y="1700808"/>
            <a:chExt cx="3383888" cy="2160240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180000" y="1700808"/>
              <a:ext cx="3383888" cy="288000"/>
            </a:xfrm>
            <a:prstGeom prst="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5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Рис. 58</a:t>
              </a:r>
              <a:endPara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80000" y="1980000"/>
              <a:ext cx="3383888" cy="1881048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3" name="Рисунок 2"/>
          <p:cNvPicPr>
            <a:picLocks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6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" y="1620000"/>
            <a:ext cx="3312000" cy="1800000"/>
          </a:xfrm>
          <a:prstGeom prst="rect">
            <a:avLst/>
          </a:prstGeom>
        </p:spPr>
      </p:pic>
      <p:grpSp>
        <p:nvGrpSpPr>
          <p:cNvPr id="15" name="Группа 14"/>
          <p:cNvGrpSpPr/>
          <p:nvPr/>
        </p:nvGrpSpPr>
        <p:grpSpPr>
          <a:xfrm>
            <a:off x="3635896" y="1368000"/>
            <a:ext cx="5436104" cy="1224000"/>
            <a:chOff x="4509265" y="942601"/>
            <a:chExt cx="5436104" cy="82800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4509265" y="942601"/>
              <a:ext cx="5436104" cy="82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608000" y="1008000"/>
              <a:ext cx="312213" cy="684000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51700">
                  <a:schemeClr val="bg1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3890736" y="1394400"/>
            <a:ext cx="51812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рассуждения при решении задачи называют </a:t>
            </a:r>
            <a:r>
              <a:rPr lang="ru-RU" dirty="0" smtClean="0"/>
              <a:t>составлением математической </a:t>
            </a:r>
            <a:r>
              <a:rPr lang="ru-RU" dirty="0"/>
              <a:t>модели (текст задачи переводят </a:t>
            </a:r>
            <a:r>
              <a:rPr lang="ru-RU" dirty="0" smtClean="0"/>
              <a:t>с обычного </a:t>
            </a:r>
            <a:r>
              <a:rPr lang="ru-RU" dirty="0"/>
              <a:t>языка на язык математики).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3636000" y="2737658"/>
            <a:ext cx="5436104" cy="1512000"/>
            <a:chOff x="4509265" y="942601"/>
            <a:chExt cx="5436104" cy="828000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4509265" y="942601"/>
              <a:ext cx="5436104" cy="82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4608000" y="1008000"/>
              <a:ext cx="312213" cy="684000"/>
            </a:xfrm>
            <a:prstGeom prst="roundRect">
              <a:avLst/>
            </a:prstGeom>
            <a:gradFill flip="none" rotWithShape="1">
              <a:gsLst>
                <a:gs pos="0">
                  <a:srgbClr val="FF0000"/>
                </a:gs>
                <a:gs pos="51700">
                  <a:schemeClr val="bg1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3635895" y="4320000"/>
            <a:ext cx="5436104" cy="900000"/>
            <a:chOff x="4509265" y="942601"/>
            <a:chExt cx="5436104" cy="828000"/>
          </a:xfrm>
        </p:grpSpPr>
        <p:sp>
          <p:nvSpPr>
            <p:cNvPr id="24" name="Прямоугольник 23"/>
            <p:cNvSpPr/>
            <p:nvPr/>
          </p:nvSpPr>
          <p:spPr>
            <a:xfrm>
              <a:off x="4509265" y="942601"/>
              <a:ext cx="5436104" cy="82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4608000" y="1008000"/>
              <a:ext cx="312213" cy="684000"/>
            </a:xfrm>
            <a:prstGeom prst="roundRect">
              <a:avLst/>
            </a:prstGeom>
            <a:gradFill flip="none" rotWithShape="1">
              <a:gsLst>
                <a:gs pos="0">
                  <a:srgbClr val="FF0000"/>
                </a:gs>
                <a:gs pos="51700">
                  <a:schemeClr val="bg1"/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3910875" y="2737658"/>
            <a:ext cx="51611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Равенство, содержащее неизвестное число, </a:t>
            </a:r>
            <a:r>
              <a:rPr lang="ru-RU" dirty="0" smtClean="0"/>
              <a:t>обозначенное буквой</a:t>
            </a:r>
            <a:r>
              <a:rPr lang="ru-RU" dirty="0"/>
              <a:t>, называют </a:t>
            </a:r>
            <a:r>
              <a:rPr lang="ru-RU" b="1" dirty="0"/>
              <a:t>уравнением.</a:t>
            </a:r>
          </a:p>
          <a:p>
            <a:r>
              <a:rPr lang="ru-RU" b="1" dirty="0"/>
              <a:t>Корнем уравнения </a:t>
            </a:r>
            <a:r>
              <a:rPr lang="ru-RU" dirty="0"/>
              <a:t>называют значение буквы, при </a:t>
            </a:r>
            <a:r>
              <a:rPr lang="ru-RU" dirty="0" smtClean="0"/>
              <a:t>котором уравнение </a:t>
            </a:r>
            <a:r>
              <a:rPr lang="ru-RU" dirty="0"/>
              <a:t>становится верным числовым равенством.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885018" y="4320000"/>
            <a:ext cx="51869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Решить уравнение </a:t>
            </a:r>
            <a:r>
              <a:rPr lang="ru-RU" dirty="0"/>
              <a:t>— значит найти его корень (или </a:t>
            </a:r>
            <a:r>
              <a:rPr lang="ru-RU" dirty="0" smtClean="0"/>
              <a:t>убедиться, что </a:t>
            </a:r>
            <a:r>
              <a:rPr lang="ru-RU" dirty="0"/>
              <a:t>это уравнение не имеет корня).</a:t>
            </a:r>
          </a:p>
        </p:txBody>
      </p:sp>
    </p:spTree>
    <p:extLst>
      <p:ext uri="{BB962C8B-B14F-4D97-AF65-F5344CB8AC3E}">
        <p14:creationId xmlns:p14="http://schemas.microsoft.com/office/powerpoint/2010/main" val="29722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организация и самоорганизация учащихся. организация обратной связи</a:t>
            </a:r>
          </a:p>
        </p:txBody>
      </p:sp>
      <p:pic>
        <p:nvPicPr>
          <p:cNvPr id="14" name="Рисунок 13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72000"/>
            <a:ext cx="8388000" cy="396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4000" y="72000"/>
            <a:ext cx="1468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Уравнение</a:t>
            </a:r>
            <a:endParaRPr lang="ru-RU" sz="20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000" y="72000"/>
            <a:ext cx="504056" cy="50405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6" y="648000"/>
            <a:ext cx="1906961" cy="61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26" name="Прямоугольник 25"/>
          <p:cNvSpPr/>
          <p:nvPr/>
        </p:nvSpPr>
        <p:spPr>
          <a:xfrm>
            <a:off x="2016000" y="648000"/>
            <a:ext cx="46046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Чтобы </a:t>
            </a:r>
            <a:r>
              <a:rPr lang="ru-RU" b="1" dirty="0"/>
              <a:t>найти неизвестное слагаемое, </a:t>
            </a:r>
            <a:r>
              <a:rPr lang="ru-RU" dirty="0" smtClean="0"/>
              <a:t>надо…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2016000" y="936000"/>
            <a:ext cx="4961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Чтобы </a:t>
            </a:r>
            <a:r>
              <a:rPr lang="ru-RU" b="1" dirty="0"/>
              <a:t>найти неизвестное </a:t>
            </a:r>
            <a:r>
              <a:rPr lang="ru-RU" b="1" dirty="0" smtClean="0"/>
              <a:t>уменьшаемое надо…</a:t>
            </a:r>
            <a:endParaRPr lang="ru-RU" b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016000" y="1224000"/>
            <a:ext cx="47433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Чтобы </a:t>
            </a:r>
            <a:r>
              <a:rPr lang="ru-RU" b="1" dirty="0"/>
              <a:t>найти неизвестное вычитаемое, </a:t>
            </a:r>
            <a:r>
              <a:rPr lang="ru-RU" dirty="0" smtClean="0"/>
              <a:t>надо…</a:t>
            </a:r>
            <a:endParaRPr lang="ru-RU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7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158" y="1593332"/>
            <a:ext cx="6096000" cy="307657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8056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организация и самоорганизация учащихся. организация обратной связи</a:t>
            </a:r>
          </a:p>
        </p:txBody>
      </p:sp>
      <p:pic>
        <p:nvPicPr>
          <p:cNvPr id="14" name="Рисунок 13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72000"/>
            <a:ext cx="8388000" cy="396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84000" y="72000"/>
            <a:ext cx="14683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Уравнение</a:t>
            </a:r>
            <a:endParaRPr lang="ru-RU" sz="20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000" y="72000"/>
            <a:ext cx="504056" cy="504056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EEB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980728"/>
            <a:ext cx="7632848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dirty="0"/>
              <a:t>♦ Что называют равенством?</a:t>
            </a:r>
          </a:p>
          <a:p>
            <a:r>
              <a:rPr lang="ru-RU" sz="2400" dirty="0"/>
              <a:t>♦ Что называют уравнением?</a:t>
            </a:r>
          </a:p>
          <a:p>
            <a:r>
              <a:rPr lang="ru-RU" sz="2400" dirty="0"/>
              <a:t>♦ Что такое корень уравнения?</a:t>
            </a:r>
          </a:p>
          <a:p>
            <a:r>
              <a:rPr lang="ru-RU" sz="2400" dirty="0"/>
              <a:t>♦ Что значит решить уравнение?</a:t>
            </a:r>
          </a:p>
          <a:p>
            <a:r>
              <a:rPr lang="ru-RU" sz="2400" dirty="0"/>
              <a:t>♦ Как проверить, верно ли найден корень уравнения?</a:t>
            </a:r>
          </a:p>
          <a:p>
            <a:r>
              <a:rPr lang="ru-RU" sz="2400" dirty="0"/>
              <a:t>♦ Как найти неизвестное слагаемое; вычитаемое; уменьшаемое?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58706" y="955100"/>
            <a:ext cx="57740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?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593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практикум</a:t>
            </a:r>
          </a:p>
        </p:txBody>
      </p:sp>
      <p:pic>
        <p:nvPicPr>
          <p:cNvPr id="16" name="Рисунок 15"/>
          <p:cNvPicPr>
            <a:picLocks/>
          </p:cNvPicPr>
          <p:nvPr/>
        </p:nvPicPr>
        <p:blipFill>
          <a:blip r:embed="rId2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72000"/>
            <a:ext cx="8388000" cy="396000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648000" y="72000"/>
            <a:ext cx="17531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Наши задачи</a:t>
            </a:r>
            <a:endParaRPr lang="ru-RU" sz="2000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72000" y="72000"/>
            <a:ext cx="523948" cy="419159"/>
            <a:chOff x="360085" y="4030565"/>
            <a:chExt cx="523948" cy="419159"/>
          </a:xfrm>
        </p:grpSpPr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85" y="4030565"/>
              <a:ext cx="523948" cy="419159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414000" y="4032000"/>
              <a:ext cx="309700" cy="338554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ru-RU" sz="1600" b="1" dirty="0" smtClean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Arial" pitchFamily="34" charset="0"/>
                  <a:cs typeface="Arial" pitchFamily="34" charset="0"/>
                </a:rPr>
                <a:t>К</a:t>
              </a:r>
              <a:endParaRPr lang="ru-RU" sz="1600" b="1" dirty="0"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1" y="628499"/>
            <a:ext cx="8010525" cy="250507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0384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проверка полученных результатов. коррекция</a:t>
            </a:r>
          </a:p>
        </p:txBody>
      </p:sp>
      <p:pic>
        <p:nvPicPr>
          <p:cNvPr id="9" name="Рисунок 8"/>
          <p:cNvPicPr>
            <a:picLocks/>
          </p:cNvPicPr>
          <p:nvPr/>
        </p:nvPicPr>
        <p:blipFill>
          <a:blip r:embed="rId3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72000"/>
            <a:ext cx="8388000" cy="3960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48000" y="72000"/>
            <a:ext cx="22749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Готовимся к ВПР </a:t>
            </a:r>
            <a:endParaRPr lang="ru-RU" sz="2000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72000" y="72000"/>
            <a:ext cx="523948" cy="419159"/>
            <a:chOff x="360085" y="5148000"/>
            <a:chExt cx="523948" cy="419159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85" y="5148000"/>
              <a:ext cx="523948" cy="419159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414000" y="5148000"/>
              <a:ext cx="332142" cy="338554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ru-RU" sz="1600" b="1" dirty="0" smtClean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Arial" pitchFamily="34" charset="0"/>
                  <a:cs typeface="Arial" pitchFamily="34" charset="0"/>
                </a:rPr>
                <a:t>П</a:t>
              </a:r>
              <a:endParaRPr lang="ru-RU" sz="1600" b="1" dirty="0"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6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" y="620688"/>
            <a:ext cx="8162925" cy="20193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5466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/>
          </p:cNvPicPr>
          <p:nvPr/>
        </p:nvPicPr>
        <p:blipFill>
          <a:blip r:embed="rId2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72000"/>
            <a:ext cx="8388000" cy="396000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одведение итогов. рефлексия. домашнее задание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5949280"/>
            <a:ext cx="87849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Домашнее 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задание:   </a:t>
            </a:r>
            <a:r>
              <a:rPr lang="ru-RU" sz="2400" dirty="0"/>
              <a:t>§ </a:t>
            </a:r>
            <a:r>
              <a:rPr lang="ru-RU" sz="2400" dirty="0" smtClean="0"/>
              <a:t>2, п.11 № 2.227, 2.228.</a:t>
            </a:r>
            <a:endParaRPr lang="ru-RU" sz="24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48000" y="72000"/>
            <a:ext cx="8614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Итоги</a:t>
            </a:r>
            <a:endParaRPr lang="ru-RU" sz="2000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72000" y="72000"/>
            <a:ext cx="523948" cy="419159"/>
            <a:chOff x="360000" y="3491917"/>
            <a:chExt cx="523948" cy="419159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0" y="3491917"/>
              <a:ext cx="523948" cy="419159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414000" y="3508316"/>
              <a:ext cx="365806" cy="369332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Wingdings" pitchFamily="2" charset="2"/>
                  <a:cs typeface="Arial" pitchFamily="34" charset="0"/>
                </a:rPr>
                <a:t>ь</a:t>
              </a:r>
              <a:endParaRPr lang="ru-RU" b="1" dirty="0"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126000" y="764704"/>
            <a:ext cx="4572000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dirty="0"/>
              <a:t>♦ Что называют равенством?</a:t>
            </a:r>
          </a:p>
          <a:p>
            <a:r>
              <a:rPr lang="ru-RU" dirty="0"/>
              <a:t>♦ Что называют уравнением?</a:t>
            </a:r>
          </a:p>
          <a:p>
            <a:r>
              <a:rPr lang="ru-RU" dirty="0"/>
              <a:t>♦ Что такое корень уравнения?</a:t>
            </a:r>
          </a:p>
          <a:p>
            <a:r>
              <a:rPr lang="ru-RU" dirty="0"/>
              <a:t>♦ Что значит решить уравнение?</a:t>
            </a:r>
          </a:p>
          <a:p>
            <a:r>
              <a:rPr lang="ru-RU" dirty="0"/>
              <a:t>♦ Как проверить, верно ли найден корень уравнения?</a:t>
            </a:r>
          </a:p>
          <a:p>
            <a:r>
              <a:rPr lang="ru-RU" dirty="0"/>
              <a:t>♦ Как найти неизвестное слагаемое; вычитаемое; уменьшаемое?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01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-36000" y="6516000"/>
            <a:ext cx="9216000" cy="307777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одведение итогов. рефлексия. домашнее задание </a:t>
            </a:r>
          </a:p>
        </p:txBody>
      </p:sp>
      <p:pic>
        <p:nvPicPr>
          <p:cNvPr id="15" name="Рисунок 14"/>
          <p:cNvPicPr>
            <a:picLocks/>
          </p:cNvPicPr>
          <p:nvPr/>
        </p:nvPicPr>
        <p:blipFill>
          <a:blip r:embed="rId2">
            <a:clrChange>
              <a:clrFrom>
                <a:srgbClr val="22B14C"/>
              </a:clrFrom>
              <a:clrTo>
                <a:srgbClr val="22B14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00" y="72000"/>
            <a:ext cx="8388000" cy="396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48000" y="72000"/>
            <a:ext cx="24216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smtClean="0">
                <a:latin typeface="Arial" pitchFamily="34" charset="0"/>
                <a:cs typeface="Arial" pitchFamily="34" charset="0"/>
              </a:rPr>
              <a:t>Жизненная задача</a:t>
            </a:r>
            <a:endParaRPr lang="ru-RU" sz="2000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72000" y="72000"/>
            <a:ext cx="523948" cy="419159"/>
            <a:chOff x="360000" y="3491917"/>
            <a:chExt cx="523948" cy="419159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D1C24"/>
                </a:clrFrom>
                <a:clrTo>
                  <a:srgbClr val="ED1C24">
                    <a:alpha val="0"/>
                  </a:srgbClr>
                </a:clrTo>
              </a:clrChange>
              <a:duotone>
                <a:prstClr val="black"/>
                <a:schemeClr val="accent2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000" y="3491917"/>
              <a:ext cx="523948" cy="419159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14000" y="3508316"/>
              <a:ext cx="365806" cy="369332"/>
            </a:xfrm>
            <a:prstGeom prst="rect">
              <a:avLst/>
            </a:prstGeom>
            <a:noFill/>
            <a:effectLst>
              <a:glow rad="139700">
                <a:schemeClr val="bg1">
                  <a:alpha val="40000"/>
                </a:schemeClr>
              </a:glow>
            </a:effectLst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effectLst>
                    <a:glow rad="139700">
                      <a:schemeClr val="bg1">
                        <a:alpha val="40000"/>
                      </a:schemeClr>
                    </a:glow>
                  </a:effectLst>
                  <a:latin typeface="Wingdings" pitchFamily="2" charset="2"/>
                  <a:cs typeface="Arial" pitchFamily="34" charset="0"/>
                </a:rPr>
                <a:t>ь</a:t>
              </a:r>
              <a:endParaRPr lang="ru-RU" b="1" dirty="0">
                <a:effectLst>
                  <a:glow rad="139700">
                    <a:schemeClr val="bg1"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1" name="Загнутый угол 10"/>
          <p:cNvSpPr/>
          <p:nvPr/>
        </p:nvSpPr>
        <p:spPr>
          <a:xfrm>
            <a:off x="251520" y="692696"/>
            <a:ext cx="6048672" cy="3168352"/>
          </a:xfrm>
          <a:prstGeom prst="foldedCorner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25235" y="83671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Arial" pitchFamily="34" charset="0"/>
                <a:cs typeface="Arial" pitchFamily="34" charset="0"/>
              </a:rPr>
              <a:t>Сколько задач вы перерешали за свою жизнь, а сколько – еще предстоит решать! В школьных учебниках есть задачи на движение, на работу, на части, на уравнения. </a:t>
            </a:r>
          </a:p>
          <a:p>
            <a:r>
              <a:rPr lang="ru-RU" sz="2000" dirty="0">
                <a:latin typeface="Arial" pitchFamily="34" charset="0"/>
                <a:cs typeface="Arial" pitchFamily="34" charset="0"/>
              </a:rPr>
              <a:t>Опишите возможную жизненную ситуацию, в которой будет востребовано умение решать задачи, связанные с нашей темой.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22524" y="1340768"/>
            <a:ext cx="755335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sz="96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?</a:t>
            </a:r>
            <a:endParaRPr lang="ru-RU" sz="96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224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2084</TotalTime>
  <Words>527</Words>
  <Application>Microsoft Office PowerPoint</Application>
  <PresentationFormat>Экран (4:3)</PresentationFormat>
  <Paragraphs>90</Paragraphs>
  <Slides>11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SVG</dc:creator>
  <cp:lastModifiedBy>Владимир</cp:lastModifiedBy>
  <cp:revision>287</cp:revision>
  <dcterms:created xsi:type="dcterms:W3CDTF">2021-10-31T04:25:13Z</dcterms:created>
  <dcterms:modified xsi:type="dcterms:W3CDTF">2024-01-27T15:33:32Z</dcterms:modified>
</cp:coreProperties>
</file>