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8" r:id="rId12"/>
    <p:sldId id="266" r:id="rId13"/>
    <p:sldId id="267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00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26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C004F-1D35-4553-A507-D83A2C21B1EE}" type="datetimeFigureOut">
              <a:rPr lang="ru-RU" smtClean="0"/>
              <a:pPr/>
              <a:t>09.04.2013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07331-AD45-47BB-97B4-909DA322B3D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C004F-1D35-4553-A507-D83A2C21B1EE}" type="datetimeFigureOut">
              <a:rPr lang="ru-RU" smtClean="0"/>
              <a:pPr/>
              <a:t>09.04.2013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07331-AD45-47BB-97B4-909DA322B3D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C004F-1D35-4553-A507-D83A2C21B1EE}" type="datetimeFigureOut">
              <a:rPr lang="ru-RU" smtClean="0"/>
              <a:pPr/>
              <a:t>09.04.2013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07331-AD45-47BB-97B4-909DA322B3D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C004F-1D35-4553-A507-D83A2C21B1EE}" type="datetimeFigureOut">
              <a:rPr lang="ru-RU" smtClean="0"/>
              <a:pPr/>
              <a:t>09.04.2013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07331-AD45-47BB-97B4-909DA322B3D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C004F-1D35-4553-A507-D83A2C21B1EE}" type="datetimeFigureOut">
              <a:rPr lang="ru-RU" smtClean="0"/>
              <a:pPr/>
              <a:t>09.04.2013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07331-AD45-47BB-97B4-909DA322B3D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C004F-1D35-4553-A507-D83A2C21B1EE}" type="datetimeFigureOut">
              <a:rPr lang="ru-RU" smtClean="0"/>
              <a:pPr/>
              <a:t>09.04.2013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07331-AD45-47BB-97B4-909DA322B3D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C004F-1D35-4553-A507-D83A2C21B1EE}" type="datetimeFigureOut">
              <a:rPr lang="ru-RU" smtClean="0"/>
              <a:pPr/>
              <a:t>09.04.2013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07331-AD45-47BB-97B4-909DA322B3D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C004F-1D35-4553-A507-D83A2C21B1EE}" type="datetimeFigureOut">
              <a:rPr lang="ru-RU" smtClean="0"/>
              <a:pPr/>
              <a:t>09.04.2013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07331-AD45-47BB-97B4-909DA322B3D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C004F-1D35-4553-A507-D83A2C21B1EE}" type="datetimeFigureOut">
              <a:rPr lang="ru-RU" smtClean="0"/>
              <a:pPr/>
              <a:t>09.04.2013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07331-AD45-47BB-97B4-909DA322B3D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C004F-1D35-4553-A507-D83A2C21B1EE}" type="datetimeFigureOut">
              <a:rPr lang="ru-RU" smtClean="0"/>
              <a:pPr/>
              <a:t>09.04.2013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07331-AD45-47BB-97B4-909DA322B3D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C004F-1D35-4553-A507-D83A2C21B1EE}" type="datetimeFigureOut">
              <a:rPr lang="ru-RU" smtClean="0"/>
              <a:pPr/>
              <a:t>09.04.2013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07331-AD45-47BB-97B4-909DA322B3D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C004F-1D35-4553-A507-D83A2C21B1EE}" type="datetimeFigureOut">
              <a:rPr lang="ru-RU" smtClean="0"/>
              <a:pPr/>
              <a:t>09.04.2013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D07331-AD45-47BB-97B4-909DA322B3D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1.jpeg"/><Relationship Id="rId11" Type="http://schemas.openxmlformats.org/officeDocument/2006/relationships/image" Target="../media/image36.jpeg"/><Relationship Id="rId5" Type="http://schemas.openxmlformats.org/officeDocument/2006/relationships/image" Target="../media/image30.jpeg"/><Relationship Id="rId10" Type="http://schemas.openxmlformats.org/officeDocument/2006/relationships/image" Target="../media/image35.jpeg"/><Relationship Id="rId4" Type="http://schemas.openxmlformats.org/officeDocument/2006/relationships/image" Target="../media/image29.jpeg"/><Relationship Id="rId9" Type="http://schemas.openxmlformats.org/officeDocument/2006/relationships/image" Target="../media/image34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400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85720" y="0"/>
            <a:ext cx="8643998" cy="1357298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itchFamily="66" charset="0"/>
              </a:rPr>
              <a:t>МКОУ «Специальная (коррекционная) общеобразовательная школа-интернат №7 </a:t>
            </a: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itchFamily="66" charset="0"/>
              </a:rPr>
              <a:t>VIII</a:t>
            </a:r>
            <a:r>
              <a:rPr lang="ru-RU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itchFamily="66" charset="0"/>
              </a:rPr>
              <a:t> вида» </a:t>
            </a:r>
            <a:br>
              <a:rPr lang="ru-RU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itchFamily="66" charset="0"/>
              </a:rPr>
            </a:br>
            <a:r>
              <a:rPr lang="ru-RU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itchFamily="66" charset="0"/>
              </a:rPr>
              <a:t>г. Олекминска, Олекминского улуса РС(Я)</a:t>
            </a:r>
            <a:endParaRPr lang="ru-RU" sz="2800" b="1" dirty="0">
              <a:solidFill>
                <a:schemeClr val="tx1">
                  <a:lumMod val="95000"/>
                  <a:lumOff val="5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5" name="Picture 2" descr="E:\DCIM\100PHOTO\SAM_11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1428736"/>
            <a:ext cx="5818353" cy="2928958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  <a:bevelB w="165100" prst="coolSlant"/>
          </a:sp3d>
        </p:spPr>
      </p:pic>
      <p:sp>
        <p:nvSpPr>
          <p:cNvPr id="8" name="Подзаголовок 2"/>
          <p:cNvSpPr txBox="1">
            <a:spLocks/>
          </p:cNvSpPr>
          <p:nvPr/>
        </p:nvSpPr>
        <p:spPr>
          <a:xfrm>
            <a:off x="214282" y="4429132"/>
            <a:ext cx="8715436" cy="2214578"/>
          </a:xfrm>
          <a:prstGeom prst="rect">
            <a:avLst/>
          </a:prstGeom>
        </p:spPr>
        <p:txBody>
          <a:bodyPr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1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Monotype Corsiva" pitchFamily="66" charset="0"/>
              </a:rPr>
              <a:t>Работу выполнила ученица 3 класса</a:t>
            </a:r>
            <a:r>
              <a:rPr kumimoji="0" lang="ru-RU" sz="16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Monotype Corsiva" pitchFamily="66" charset="0"/>
              </a:rPr>
              <a:t> </a:t>
            </a:r>
            <a:r>
              <a:rPr kumimoji="0" lang="ru-RU" sz="1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Monotype Corsiva" pitchFamily="66" charset="0"/>
              </a:rPr>
              <a:t>МКОУ «С(К)ОШ-И№7</a:t>
            </a:r>
            <a:r>
              <a:rPr kumimoji="0" lang="en-US" sz="1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Monotype Corsiva" pitchFamily="66" charset="0"/>
              </a:rPr>
              <a:t> VIII</a:t>
            </a:r>
            <a:r>
              <a:rPr kumimoji="0" lang="ru-RU" sz="1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Monotype Corsiva" pitchFamily="66" charset="0"/>
              </a:rPr>
              <a:t> вида»</a:t>
            </a:r>
            <a:r>
              <a:rPr kumimoji="0" lang="ru-RU" sz="16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Monotype Corsiva" pitchFamily="66" charset="0"/>
              </a:rPr>
              <a:t> </a:t>
            </a:r>
            <a:r>
              <a:rPr kumimoji="0" lang="ru-RU" sz="1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Monotype Corsiva" pitchFamily="66" charset="0"/>
              </a:rPr>
              <a:t>г. Олекминска, Олекминского улуса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Monotype Corsiva" pitchFamily="66" charset="0"/>
              </a:rPr>
              <a:t>Барановская Маргарита</a:t>
            </a:r>
            <a:r>
              <a:rPr kumimoji="0" lang="ru-RU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Monotype Corsiva" pitchFamily="66" charset="0"/>
              </a:rPr>
              <a:t>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1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Monotype Corsiva" pitchFamily="66" charset="0"/>
              </a:rPr>
              <a:t>Руководитель проекта воспитатель</a:t>
            </a:r>
            <a:r>
              <a:rPr kumimoji="0" lang="ru-RU" sz="16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Monotype Corsiva" pitchFamily="66" charset="0"/>
              </a:rPr>
              <a:t> </a:t>
            </a:r>
            <a:r>
              <a:rPr kumimoji="0" lang="ru-RU" sz="1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Monotype Corsiva" pitchFamily="66" charset="0"/>
              </a:rPr>
              <a:t>МКОУ «С(К)ОШ-И№7</a:t>
            </a:r>
            <a:r>
              <a:rPr kumimoji="0" lang="en-US" sz="1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Monotype Corsiva" pitchFamily="66" charset="0"/>
              </a:rPr>
              <a:t> VIII</a:t>
            </a:r>
            <a:r>
              <a:rPr kumimoji="0" lang="ru-RU" sz="1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Monotype Corsiva" pitchFamily="66" charset="0"/>
              </a:rPr>
              <a:t> вида»</a:t>
            </a:r>
            <a:r>
              <a:rPr kumimoji="0" lang="ru-RU" sz="16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Monotype Corsiva" pitchFamily="66" charset="0"/>
              </a:rPr>
              <a:t> </a:t>
            </a:r>
            <a:r>
              <a:rPr kumimoji="0" lang="ru-RU" sz="1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Monotype Corsiva" pitchFamily="66" charset="0"/>
              </a:rPr>
              <a:t>г. Олекминска, Олекминского улуса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1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Monotype Corsiva" pitchFamily="66" charset="0"/>
              </a:rPr>
              <a:t>Высшей категории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Monotype Corsiva" pitchFamily="66" charset="0"/>
              </a:rPr>
              <a:t>Яныгина Надежда Олеговна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Monotype Corsiva" pitchFamily="66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900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42852"/>
            <a:ext cx="7303028" cy="6502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63500" sx="85000" sy="85000" algn="ctr" rotWithShape="0">
              <a:schemeClr val="bg2">
                <a:lumMod val="60000"/>
                <a:lumOff val="40000"/>
                <a:alpha val="40000"/>
              </a:scheme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>
                <a:alpha val="0"/>
              </a:srgbClr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path path="rect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2"/>
          <p:cNvSpPr txBox="1">
            <a:spLocks/>
          </p:cNvSpPr>
          <p:nvPr/>
        </p:nvSpPr>
        <p:spPr>
          <a:xfrm>
            <a:off x="0" y="357166"/>
            <a:ext cx="9144000" cy="2786082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marR="0" lvl="0" algn="ctr" defTabSz="914400" rtl="0" eaLnBrk="1" fontAlgn="auto" latinLnBrk="0" hangingPunct="1">
              <a:lnSpc>
                <a:spcPct val="11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2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Georgia" pitchFamily="18" charset="0"/>
              </a:rPr>
              <a:t>Актуальность</a:t>
            </a:r>
          </a:p>
          <a:p>
            <a:pPr marR="0" lvl="0" algn="ctr" defTabSz="914400" rtl="0" eaLnBrk="1" fontAlgn="auto" latinLnBrk="0" hangingPunct="1">
              <a:lnSpc>
                <a:spcPct val="11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orgia" pitchFamily="18" charset="0"/>
              </a:rPr>
              <a:t>Мы – дети очень любим играть в компьютер, а особенно многим детям нравятся жестокие игры, которые плохо влияют на их развитие.</a:t>
            </a:r>
          </a:p>
          <a:p>
            <a:pPr marR="0" lvl="0" algn="ctr" defTabSz="914400" rtl="0" eaLnBrk="1" fontAlgn="auto" latinLnBrk="0" hangingPunct="1">
              <a:lnSpc>
                <a:spcPct val="11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orgia" pitchFamily="18" charset="0"/>
              </a:rPr>
              <a:t>Играя в эти игры дети забывают о природе. Только общение с природой поможет нам быть добрыми и отзывчивыми. Мы должны научиться беречь и охранять нашу природу. </a:t>
            </a:r>
          </a:p>
          <a:p>
            <a:pPr marR="0" lvl="0" algn="ctr" defTabSz="914400" rtl="0" eaLnBrk="1" fontAlgn="auto" latinLnBrk="0" hangingPunct="1">
              <a:lnSpc>
                <a:spcPct val="11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orgia" pitchFamily="18" charset="0"/>
              </a:rPr>
              <a:t>Чтобы больше знать о природе мы изучаем красную книгу!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orgia" pitchFamily="18" charset="0"/>
              </a:rPr>
              <a:t> 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r="1225" b="4166"/>
          <a:stretch>
            <a:fillRect/>
          </a:stretch>
        </p:blipFill>
        <p:spPr bwMode="auto">
          <a:xfrm>
            <a:off x="1571604" y="3214686"/>
            <a:ext cx="5929354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>
                <a:alpha val="33000"/>
              </a:srgbClr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 txBox="1">
            <a:spLocks/>
          </p:cNvSpPr>
          <p:nvPr/>
        </p:nvSpPr>
        <p:spPr>
          <a:xfrm>
            <a:off x="428596" y="571480"/>
            <a:ext cx="8429684" cy="5572164"/>
          </a:xfrm>
          <a:prstGeom prst="rect">
            <a:avLst/>
          </a:prstGeom>
        </p:spPr>
        <p:txBody>
          <a:bodyPr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Georgia" pitchFamily="18" charset="0"/>
              </a:rPr>
              <a:t>Красная книга!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Georgia" pitchFamily="18" charset="0"/>
              </a:rPr>
              <a:t>Почему она красная?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Georgia" pitchFamily="18" charset="0"/>
              </a:rPr>
              <a:t>Красный цвет</a:t>
            </a:r>
            <a:r>
              <a:rPr kumimoji="0" lang="ru-RU" sz="2400" b="1" i="1" u="none" strike="noStrike" kern="1200" cap="none" spc="0" normalizeH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Georgia" pitchFamily="18" charset="0"/>
              </a:rPr>
              <a:t> </a:t>
            </a:r>
            <a:r>
              <a:rPr kumimoji="0" lang="ru-RU" sz="2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Georgia" pitchFamily="18" charset="0"/>
              </a:rPr>
              <a:t>предупреждает нас стоп. Остановись!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Georgia" pitchFamily="18" charset="0"/>
              </a:rPr>
              <a:t>Еще один неосторожный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Georgia" pitchFamily="18" charset="0"/>
              </a:rPr>
              <a:t>шаг и может быть поздно.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Georgia" pitchFamily="18" charset="0"/>
              </a:rPr>
              <a:t>На земле исчезают цветы,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Georgia" pitchFamily="18" charset="0"/>
              </a:rPr>
              <a:t>С каждым годом заметнее это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Georgia" pitchFamily="18" charset="0"/>
              </a:rPr>
              <a:t>Меньше радости и красоты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Georgia" pitchFamily="18" charset="0"/>
              </a:rPr>
              <a:t>Оставляет нам каждое лето.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Georgia" pitchFamily="18" charset="0"/>
              </a:rPr>
              <a:t>Сейчас на земле в опасности 25 тысяч видов растений.</a:t>
            </a:r>
            <a:endParaRPr kumimoji="0" lang="ru-RU" sz="2400" b="1" i="1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Georgia" pitchFamily="18" charset="0"/>
            </a:endParaRPr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0000">
              <a:srgbClr val="FF3399">
                <a:alpha val="33000"/>
              </a:srgbClr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 txBox="1">
            <a:spLocks/>
          </p:cNvSpPr>
          <p:nvPr/>
        </p:nvSpPr>
        <p:spPr>
          <a:xfrm>
            <a:off x="214282" y="285728"/>
            <a:ext cx="8715436" cy="6572272"/>
          </a:xfrm>
          <a:prstGeom prst="rect">
            <a:avLst/>
          </a:prstGeom>
        </p:spPr>
        <p:txBody>
          <a:bodyPr>
            <a:normAutofit fontScale="62500" lnSpcReduction="2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2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Georgia" pitchFamily="18" charset="0"/>
              </a:rPr>
              <a:t>Мы с вами совершим удивительное, волшебное путешествие в сказочную страну цветов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2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Georgia" pitchFamily="18" charset="0"/>
              </a:rPr>
              <a:t>Маргаритка в гостях у Венериного башмачка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ru-RU" sz="3200" b="1" i="1" dirty="0">
              <a:solidFill>
                <a:srgbClr val="0033CC"/>
              </a:solidFill>
              <a:latin typeface="Georgia" pitchFamily="18" charset="0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200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Georgia" pitchFamily="18" charset="0"/>
              </a:rPr>
              <a:t>Жила была на свете маленькая девочка и звали ее Маргарита. Она была очень добрая, веселая и очень красивая, как цветочки маргаритки. И вот однажды ей приснился сон, что превратилась она в цветочек и живет в удивительном саду среди  многочисленных цветов. Маргаритка любовалась всей этой красотой, но однажды северный ветер принес известие и прошептал нашей Маргаритке, что в лесу за рекой живут очень несчастные, но очень красивые цветы венерины башмачки и они в опасности. Наша маленькая Маргаритка огорчилась и решила узнать все о цветочке венерином башмачке и помочь им. Много трудностей прошла наша Маргаритка и на пути ей встретилась лесная Фея. Она то, и рассказала Маргаритке,  что люди совсем не берегут природу, вырубают леса, уничтожают животных, рвут цветы, которых и так не осталось и только Маргаритка может помочь венериному башмачку…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ru-RU" sz="320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eorgia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3200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eorgia" pitchFamily="18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0000">
              <a:srgbClr val="FF3399">
                <a:alpha val="51000"/>
              </a:srgbClr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связной\Desktop\фото гпд\143865_0b48ae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571480"/>
            <a:ext cx="3357585" cy="2518445"/>
          </a:xfrm>
          <a:prstGeom prst="rect">
            <a:avLst/>
          </a:prstGeom>
          <a:noFill/>
        </p:spPr>
      </p:pic>
      <p:pic>
        <p:nvPicPr>
          <p:cNvPr id="4" name="Picture 4" descr="C:\Users\связной\Desktop\фото гпд\венер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3429000"/>
            <a:ext cx="2230441" cy="2674563"/>
          </a:xfrm>
          <a:prstGeom prst="rect">
            <a:avLst/>
          </a:prstGeom>
          <a:noFill/>
        </p:spPr>
      </p:pic>
      <p:pic>
        <p:nvPicPr>
          <p:cNvPr id="5" name="Picture 3" descr="C:\Users\связной\Desktop\фото гпд\budyumkan-3627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57884" y="0"/>
            <a:ext cx="2714644" cy="3800502"/>
          </a:xfrm>
          <a:prstGeom prst="rect">
            <a:avLst/>
          </a:prstGeom>
          <a:noFill/>
        </p:spPr>
      </p:pic>
      <p:pic>
        <p:nvPicPr>
          <p:cNvPr id="6" name="Picture 6" descr="C:\Users\связной\Desktop\фото гпд\распространение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29058" y="4071942"/>
            <a:ext cx="3786214" cy="2581510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7000">
              <a:srgbClr val="FF3399">
                <a:alpha val="51000"/>
              </a:srgbClr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 txBox="1">
            <a:spLocks/>
          </p:cNvSpPr>
          <p:nvPr/>
        </p:nvSpPr>
        <p:spPr>
          <a:xfrm>
            <a:off x="357158" y="214290"/>
            <a:ext cx="8429684" cy="6500858"/>
          </a:xfrm>
          <a:prstGeom prst="rect">
            <a:avLst/>
          </a:prstGeom>
        </p:spPr>
        <p:txBody>
          <a:bodyPr>
            <a:normAutofit fontScale="55000" lnSpcReduction="2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                                                                                                                                                                         </a:t>
            </a: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Georgia" pitchFamily="18" charset="0"/>
              </a:rPr>
              <a:t>Венерин башмачок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Georgia" pitchFamily="18" charset="0"/>
              </a:rPr>
              <a:t>Венерин башмачок настоящий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orgia" pitchFamily="18" charset="0"/>
              </a:rPr>
              <a:t/>
            </a:r>
            <a:b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orgia" pitchFamily="18" charset="0"/>
              </a:rPr>
            </a:b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orgia" pitchFamily="18" charset="0"/>
              </a:rPr>
              <a:t>   </a:t>
            </a:r>
            <a:b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orgia" pitchFamily="18" charset="0"/>
              </a:rPr>
            </a:b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orgia" pitchFamily="18" charset="0"/>
              </a:rPr>
              <a:t>	</a:t>
            </a:r>
            <a:r>
              <a:rPr kumimoji="0" lang="ru-RU" sz="3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orgia" pitchFamily="18" charset="0"/>
              </a:rPr>
              <a:t>Легенда говорит, что спасаясь в северных лесах от преследования, богиня красоты Венера оступилась среди болот и кочек, и с ноги ее слетел башмачок. Прекрасная туфелька богини тут же превратилась в цветок – так и появился башмачок Венеры</a:t>
            </a:r>
            <a:br>
              <a:rPr kumimoji="0" lang="ru-RU" sz="3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orgia" pitchFamily="18" charset="0"/>
              </a:rPr>
            </a:br>
            <a:r>
              <a:rPr kumimoji="0" lang="ru-RU" sz="3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orgia" pitchFamily="18" charset="0"/>
              </a:rPr>
              <a:t>	Форма лепестка-чашечки этой редкой орхидеи действительно напоминает башмачок, а остальные лепестки – бархатные ленты. Недаром где бы ни росли башмачки (а их около 50 видов), они напоминают обувь. В Америке их называют мокасинами, в Европе дамскими туфельками.</a:t>
            </a:r>
            <a:br>
              <a:rPr kumimoji="0" lang="ru-RU" sz="3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orgia" pitchFamily="18" charset="0"/>
              </a:rPr>
            </a:br>
            <a:r>
              <a:rPr kumimoji="0" lang="ru-RU" sz="3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orgia" pitchFamily="18" charset="0"/>
              </a:rPr>
              <a:t>	А в России, где особенно распространена орхидея венерин башмачок настоящий, ее в народе называли «кукушкины башмачки»,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orgia" pitchFamily="18" charset="0"/>
              </a:rPr>
              <a:t>«богородицины сапожки».</a:t>
            </a:r>
            <a:br>
              <a:rPr kumimoji="0" lang="ru-RU" sz="3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orgia" pitchFamily="18" charset="0"/>
              </a:rPr>
            </a:br>
            <a:r>
              <a:rPr kumimoji="0" lang="ru-RU" sz="3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orgia" pitchFamily="18" charset="0"/>
              </a:rPr>
              <a:t>	Везде, где растет венерин башмачок, это цветок охраняемый и редкий. Он занесен в Красную книгу, встретить башмачок в естественной среде обитания не так-то просто. Башмачок собирается в небольшие группы, выбирает слабоосвещенные места, растет среди мхов и трав в тени деревьев или на обрывах рек и оврагов. Удивительно, но первый раз зацветает башмачок после пятнадцатого года жизни! Средством его защиты – это едкий и ядовитый сок,  и поэтому его обходят травоядные.... 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ru-RU" sz="29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2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7000">
              <a:srgbClr val="FF3399">
                <a:alpha val="51000"/>
              </a:srgbClr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:\DCIM\100PHOTO\SAM_117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214291"/>
            <a:ext cx="3602416" cy="3071834"/>
          </a:xfrm>
          <a:prstGeom prst="rect">
            <a:avLst/>
          </a:prstGeom>
          <a:noFill/>
        </p:spPr>
      </p:pic>
      <p:pic>
        <p:nvPicPr>
          <p:cNvPr id="4" name="Picture 3" descr="E:\DCIM\100PHOTO\SAM_117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214290"/>
            <a:ext cx="4071966" cy="3076596"/>
          </a:xfrm>
          <a:prstGeom prst="rect">
            <a:avLst/>
          </a:prstGeom>
          <a:noFill/>
        </p:spPr>
      </p:pic>
      <p:pic>
        <p:nvPicPr>
          <p:cNvPr id="5" name="Picture 4" descr="E:\DCIM\100PHOTO\SAM_117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43174" y="3357562"/>
            <a:ext cx="4143404" cy="3230847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8000">
              <a:srgbClr val="FF3399">
                <a:alpha val="64000"/>
              </a:srgbClr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 txBox="1">
            <a:spLocks/>
          </p:cNvSpPr>
          <p:nvPr/>
        </p:nvSpPr>
        <p:spPr>
          <a:xfrm>
            <a:off x="285720" y="357166"/>
            <a:ext cx="8643998" cy="2714644"/>
          </a:xfrm>
          <a:prstGeom prst="rect">
            <a:avLst/>
          </a:prstGeom>
        </p:spPr>
        <p:txBody>
          <a:bodyPr>
            <a:normAutofit fontScale="77500" lnSpcReduction="2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9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Georgia" pitchFamily="18" charset="0"/>
              </a:rPr>
              <a:t>Вывод: Маргариты</a:t>
            </a:r>
            <a:endParaRPr kumimoji="0" lang="ru-RU" sz="29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Georgia" pitchFamily="18" charset="0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orgia" pitchFamily="18" charset="0"/>
              </a:rPr>
              <a:t>Бережное отношение ко всему, что нас окружает. Нельзя уничтожать растения и животных, так как,  в природе все взаимосвязано. Мы, должны беречь нашу природу, должны стремиться сохранять и приумножать ее. Наша планета очень хрупкая, чтобы сохранить нашу планету, прежде всего мы должны сохранить ее растительный и животный мир.</a:t>
            </a:r>
          </a:p>
        </p:txBody>
      </p:sp>
      <p:pic>
        <p:nvPicPr>
          <p:cNvPr id="4" name="Picture 2" descr="C:\Users\связной\Desktop\фото гпд\Н. О. Я\DSC091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3071810"/>
            <a:ext cx="4071966" cy="3132927"/>
          </a:xfrm>
          <a:prstGeom prst="rect">
            <a:avLst/>
          </a:prstGeom>
          <a:noFill/>
        </p:spPr>
      </p:pic>
      <p:pic>
        <p:nvPicPr>
          <p:cNvPr id="5" name="Picture 3" descr="C:\Users\связной\Desktop\фото гпд\Н. О. Я\DSC0913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3071810"/>
            <a:ext cx="4143404" cy="3107552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rgbClr val="FF3399">
                <a:alpha val="37000"/>
              </a:srgbClr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path path="rect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 txBox="1">
            <a:spLocks/>
          </p:cNvSpPr>
          <p:nvPr/>
        </p:nvSpPr>
        <p:spPr>
          <a:xfrm>
            <a:off x="428596" y="142852"/>
            <a:ext cx="4714908" cy="4214842"/>
          </a:xfrm>
          <a:prstGeom prst="rect">
            <a:avLst/>
          </a:prstGeom>
        </p:spPr>
        <p:txBody>
          <a:bodyPr>
            <a:normAutofit fontScale="62500" lnSpcReduction="2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orgia" pitchFamily="18" charset="0"/>
              </a:rPr>
              <a:t>Мы танцуем и поем,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orgia" pitchFamily="18" charset="0"/>
              </a:rPr>
              <a:t>Весело играем,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orgia" pitchFamily="18" charset="0"/>
              </a:rPr>
              <a:t>И из бисера плетем,</a:t>
            </a: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eorgia" pitchFamily="18" charset="0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orgia" pitchFamily="18" charset="0"/>
              </a:rPr>
              <a:t>Лепим и рисуем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orgia" pitchFamily="18" charset="0"/>
              </a:rPr>
              <a:t>Хорошо читаем, пишем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orgia" pitchFamily="18" charset="0"/>
              </a:rPr>
              <a:t>Мы проекты защищаем, </a:t>
            </a: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eorgia" pitchFamily="18" charset="0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orgia" pitchFamily="18" charset="0"/>
              </a:rPr>
              <a:t>Красную книгу изучаем,</a:t>
            </a: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eorgia" pitchFamily="18" charset="0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orgia" pitchFamily="18" charset="0"/>
              </a:rPr>
              <a:t>И природу охраняем</a:t>
            </a: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eorgia" pitchFamily="18" charset="0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orgia" pitchFamily="18" charset="0"/>
              </a:rPr>
              <a:t>Любим мы растить сады,</a:t>
            </a: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eorgia" pitchFamily="18" charset="0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orgia" pitchFamily="18" charset="0"/>
              </a:rPr>
              <a:t>И деревья, и цветы, </a:t>
            </a: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eorgia" pitchFamily="18" charset="0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orgia" pitchFamily="18" charset="0"/>
              </a:rPr>
              <a:t>Все вокруг мы бережем,</a:t>
            </a: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eorgia" pitchFamily="18" charset="0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orgia" pitchFamily="18" charset="0"/>
              </a:rPr>
              <a:t>Чтоб жилось всем хорошо!</a:t>
            </a: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eorgia" pitchFamily="18" charset="0"/>
            </a:endParaRPr>
          </a:p>
        </p:txBody>
      </p:sp>
      <p:pic>
        <p:nvPicPr>
          <p:cNvPr id="4" name="Picture 5" descr="C:\Users\связной\Desktop\фото гпд\Н. О. Я\DSC081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71186" y="383080"/>
            <a:ext cx="3744217" cy="2545854"/>
          </a:xfrm>
          <a:prstGeom prst="rect">
            <a:avLst/>
          </a:prstGeom>
          <a:noFill/>
        </p:spPr>
      </p:pic>
      <p:pic>
        <p:nvPicPr>
          <p:cNvPr id="5" name="Picture 2" descr="C:\Users\связной\Desktop\фото гпд\7 школа  2011-2012 уч. год\DSC0547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3571876"/>
            <a:ext cx="3929090" cy="2625241"/>
          </a:xfrm>
          <a:prstGeom prst="rect">
            <a:avLst/>
          </a:prstGeom>
          <a:noFill/>
        </p:spPr>
      </p:pic>
      <p:pic>
        <p:nvPicPr>
          <p:cNvPr id="6" name="Picture 4" descr="C:\Users\связной\Desktop\фото гпд\7 школа 2011-2012 уч г\1314 03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4286256"/>
            <a:ext cx="3929090" cy="2408348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rgbClr val="FF3399">
                <a:alpha val="37000"/>
              </a:srgbClr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>
            <a:spLocks noGrp="1"/>
          </p:cNvSpPr>
          <p:nvPr>
            <p:ph type="title"/>
          </p:nvPr>
        </p:nvSpPr>
        <p:spPr>
          <a:xfrm>
            <a:off x="142844" y="214290"/>
            <a:ext cx="8786874" cy="857256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latin typeface="Georgia" pitchFamily="18" charset="0"/>
              </a:rPr>
              <a:t>Вот чем мы занимаемся в свободное время</a:t>
            </a:r>
            <a:endParaRPr lang="ru-RU" sz="3200" b="1" dirty="0">
              <a:latin typeface="Georgia" pitchFamily="18" charset="0"/>
            </a:endParaRPr>
          </a:p>
        </p:txBody>
      </p:sp>
      <p:pic>
        <p:nvPicPr>
          <p:cNvPr id="4" name="Picture 2" descr="E:\вес. стар.  субб.  крос\Фото00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000108"/>
            <a:ext cx="2714612" cy="1500198"/>
          </a:xfrm>
          <a:prstGeom prst="rect">
            <a:avLst/>
          </a:prstGeom>
          <a:noFill/>
        </p:spPr>
      </p:pic>
      <p:pic>
        <p:nvPicPr>
          <p:cNvPr id="5" name="Picture 6" descr="E:\DCIM\100PHOTO\SAM_116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7950" y="1357298"/>
            <a:ext cx="2571736" cy="1571636"/>
          </a:xfrm>
          <a:prstGeom prst="rect">
            <a:avLst/>
          </a:prstGeom>
          <a:noFill/>
        </p:spPr>
      </p:pic>
      <p:pic>
        <p:nvPicPr>
          <p:cNvPr id="6" name="Picture 5" descr="E:\вес. стар.  субб.  крос\DSC0577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8992" y="1214422"/>
            <a:ext cx="2500330" cy="2286016"/>
          </a:xfrm>
          <a:prstGeom prst="rect">
            <a:avLst/>
          </a:prstGeom>
          <a:noFill/>
        </p:spPr>
      </p:pic>
      <p:pic>
        <p:nvPicPr>
          <p:cNvPr id="7" name="Picture 4" descr="E:\вес. стар.  субб.  крос\DSC0546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2786058"/>
            <a:ext cx="2714676" cy="1857364"/>
          </a:xfrm>
          <a:prstGeom prst="rect">
            <a:avLst/>
          </a:prstGeom>
          <a:noFill/>
        </p:spPr>
      </p:pic>
      <p:pic>
        <p:nvPicPr>
          <p:cNvPr id="8" name="Picture 2" descr="E:\DCIM\100PHOTO\SAM_116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628" y="3643314"/>
            <a:ext cx="3649268" cy="2857496"/>
          </a:xfrm>
          <a:prstGeom prst="rect">
            <a:avLst/>
          </a:prstGeom>
          <a:noFill/>
        </p:spPr>
      </p:pic>
      <p:pic>
        <p:nvPicPr>
          <p:cNvPr id="9" name="Picture 7" descr="E:\DCIM\100PHOTO\SAM_117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28794" y="4786322"/>
            <a:ext cx="2928958" cy="1768442"/>
          </a:xfrm>
          <a:prstGeom prst="rect">
            <a:avLst/>
          </a:prstGeom>
          <a:noFill/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rgbClr val="FF3399">
                <a:alpha val="37000"/>
              </a:srgbClr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связной\Desktop\фото гпд\Изображение 0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85794"/>
            <a:ext cx="3600475" cy="2000264"/>
          </a:xfrm>
          <a:prstGeom prst="rect">
            <a:avLst/>
          </a:prstGeom>
          <a:noFill/>
        </p:spPr>
      </p:pic>
      <p:pic>
        <p:nvPicPr>
          <p:cNvPr id="4" name="Picture 4" descr="C:\Users\связной\Desktop\фото гпд\Н. О. Я\DSC0939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61184" y="571480"/>
            <a:ext cx="3982816" cy="2571768"/>
          </a:xfrm>
          <a:prstGeom prst="rect">
            <a:avLst/>
          </a:prstGeom>
          <a:noFill/>
        </p:spPr>
      </p:pic>
      <p:pic>
        <p:nvPicPr>
          <p:cNvPr id="5" name="Picture 3" descr="C:\Users\связной\Desktop\фото гпд\Надежда Олеговна\20121213_14205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500546"/>
            <a:ext cx="3071834" cy="2357454"/>
          </a:xfrm>
          <a:prstGeom prst="rect">
            <a:avLst/>
          </a:prstGeom>
          <a:noFill/>
        </p:spPr>
      </p:pic>
      <p:pic>
        <p:nvPicPr>
          <p:cNvPr id="6" name="Picture 5" descr="C:\Users\связной\Desktop\фото гпд\Н. О. Я\DSC00096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356" y="4661281"/>
            <a:ext cx="2714644" cy="2196719"/>
          </a:xfrm>
          <a:prstGeom prst="rect">
            <a:avLst/>
          </a:prstGeom>
          <a:noFill/>
        </p:spPr>
      </p:pic>
      <p:pic>
        <p:nvPicPr>
          <p:cNvPr id="7" name="Picture 6" descr="C:\Users\связной\Desktop\фото гпд\Н. О. Я\DSC0939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86182" y="3500438"/>
            <a:ext cx="2286015" cy="1714511"/>
          </a:xfrm>
          <a:prstGeom prst="rect">
            <a:avLst/>
          </a:prstGeom>
          <a:noFill/>
        </p:spPr>
      </p:pic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rgbClr val="FF3399">
                <a:alpha val="37000"/>
              </a:srgbClr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path path="circle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</p:spPr>
        <p:txBody>
          <a:bodyPr/>
          <a:lstStyle/>
          <a:p>
            <a:pPr algn="ctr"/>
            <a:r>
              <a:rPr lang="ru-RU" dirty="0" smtClean="0">
                <a:latin typeface="Monotype Corsiva" pitchFamily="66" charset="0"/>
              </a:rPr>
              <a:t>Наши достижения</a:t>
            </a:r>
            <a:endParaRPr lang="ru-RU" dirty="0">
              <a:latin typeface="Monotype Corsiva" pitchFamily="66" charset="0"/>
            </a:endParaRPr>
          </a:p>
        </p:txBody>
      </p:sp>
      <p:pic>
        <p:nvPicPr>
          <p:cNvPr id="4" name="Picture 2" descr="C:\Users\связной\Desktop\грамоты\0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214290"/>
            <a:ext cx="1643074" cy="2643159"/>
          </a:xfrm>
          <a:prstGeom prst="rect">
            <a:avLst/>
          </a:prstGeom>
          <a:noFill/>
        </p:spPr>
      </p:pic>
      <p:pic>
        <p:nvPicPr>
          <p:cNvPr id="5" name="Picture 9" descr="C:\Users\связной\Desktop\грамоты\0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22" y="1142984"/>
            <a:ext cx="1285884" cy="2214578"/>
          </a:xfrm>
          <a:prstGeom prst="rect">
            <a:avLst/>
          </a:prstGeom>
          <a:noFill/>
        </p:spPr>
      </p:pic>
      <p:pic>
        <p:nvPicPr>
          <p:cNvPr id="6" name="Picture 8" descr="C:\Users\связной\Desktop\грамоты\00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768" y="214290"/>
            <a:ext cx="1530814" cy="1339463"/>
          </a:xfrm>
          <a:prstGeom prst="rect">
            <a:avLst/>
          </a:prstGeom>
          <a:noFill/>
        </p:spPr>
      </p:pic>
      <p:pic>
        <p:nvPicPr>
          <p:cNvPr id="7" name="Picture 7" descr="C:\Users\связной\Desktop\грамоты\00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72132" y="1142984"/>
            <a:ext cx="1500197" cy="2333642"/>
          </a:xfrm>
          <a:prstGeom prst="rect">
            <a:avLst/>
          </a:prstGeom>
          <a:noFill/>
        </p:spPr>
      </p:pic>
      <p:pic>
        <p:nvPicPr>
          <p:cNvPr id="8" name="Picture 7" descr="C:\Users\связной\Desktop\грамоты\00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7224" y="2928934"/>
            <a:ext cx="1428760" cy="2222517"/>
          </a:xfrm>
          <a:prstGeom prst="rect">
            <a:avLst/>
          </a:prstGeom>
          <a:noFill/>
        </p:spPr>
      </p:pic>
      <p:pic>
        <p:nvPicPr>
          <p:cNvPr id="9" name="Picture 5" descr="C:\Users\связной\Desktop\грамоты\00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86182" y="1285860"/>
            <a:ext cx="1584027" cy="2231390"/>
          </a:xfrm>
          <a:prstGeom prst="rect">
            <a:avLst/>
          </a:prstGeom>
          <a:noFill/>
        </p:spPr>
      </p:pic>
      <p:pic>
        <p:nvPicPr>
          <p:cNvPr id="10" name="Picture 4" descr="C:\Users\связной\Desktop\грамоты\00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58082" y="1714488"/>
            <a:ext cx="1571636" cy="2982268"/>
          </a:xfrm>
          <a:prstGeom prst="rect">
            <a:avLst/>
          </a:prstGeom>
          <a:noFill/>
        </p:spPr>
      </p:pic>
      <p:pic>
        <p:nvPicPr>
          <p:cNvPr id="11" name="Picture 11" descr="C:\Users\связной\Desktop\грамоты\012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357422" y="3571876"/>
            <a:ext cx="2071701" cy="2714644"/>
          </a:xfrm>
          <a:prstGeom prst="rect">
            <a:avLst/>
          </a:prstGeom>
          <a:noFill/>
        </p:spPr>
      </p:pic>
      <p:pic>
        <p:nvPicPr>
          <p:cNvPr id="12" name="Picture 12" descr="C:\Users\связной\Desktop\грамоты\013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715140" y="4779178"/>
            <a:ext cx="2071702" cy="1864532"/>
          </a:xfrm>
          <a:prstGeom prst="rect">
            <a:avLst/>
          </a:prstGeom>
          <a:noFill/>
        </p:spPr>
      </p:pic>
      <p:pic>
        <p:nvPicPr>
          <p:cNvPr id="13" name="Picture 2" descr="C:\Users\связной\Desktop\грамоты\014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00034" y="5429264"/>
            <a:ext cx="1494163" cy="1071569"/>
          </a:xfrm>
          <a:prstGeom prst="rect">
            <a:avLst/>
          </a:prstGeom>
          <a:noFill/>
        </p:spPr>
      </p:pic>
      <p:pic>
        <p:nvPicPr>
          <p:cNvPr id="14" name="Picture 10" descr="C:\Users\связной\Desktop\грамоты\011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857752" y="3714752"/>
            <a:ext cx="1643074" cy="2738457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rgbClr val="FF3399">
                <a:alpha val="37000"/>
              </a:srgbClr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 txBox="1">
            <a:spLocks/>
          </p:cNvSpPr>
          <p:nvPr/>
        </p:nvSpPr>
        <p:spPr>
          <a:xfrm>
            <a:off x="457200" y="1571612"/>
            <a:ext cx="8229600" cy="335758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Monotype Corsiva" pitchFamily="66" charset="0"/>
              </a:rPr>
              <a:t>Спасибо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Monotype Corsiva" pitchFamily="66" charset="0"/>
              </a:rPr>
              <a:t>за внимание!</a:t>
            </a:r>
            <a:endParaRPr kumimoji="0" lang="ru-RU" sz="9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Monotype Corsiva" pitchFamily="66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471</Words>
  <Application>Microsoft Office PowerPoint</Application>
  <PresentationFormat>Экран (4:3)</PresentationFormat>
  <Paragraphs>46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МКОУ «Специальная (коррекционная) общеобразовательная школа-интернат №7 VIII вида»  г. Олекминска, Олекминского улуса РС(Я)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Вот чем мы занимаемся в свободное время</vt:lpstr>
      <vt:lpstr>Слайд 12</vt:lpstr>
      <vt:lpstr>Наши достижения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МКОУ «Специальная (коррекционная) общеобразовательная школа-интернат №7 VIII вида»  г. Олекминска, Олекминского улуса РС(Я)</dc:title>
  <dc:creator>связной</dc:creator>
  <cp:lastModifiedBy>связной</cp:lastModifiedBy>
  <cp:revision>8</cp:revision>
  <dcterms:created xsi:type="dcterms:W3CDTF">2013-01-31T09:55:41Z</dcterms:created>
  <dcterms:modified xsi:type="dcterms:W3CDTF">2013-04-09T09:14:53Z</dcterms:modified>
</cp:coreProperties>
</file>