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1" r:id="rId7"/>
    <p:sldId id="260" r:id="rId8"/>
    <p:sldId id="272" r:id="rId9"/>
    <p:sldId id="263" r:id="rId10"/>
    <p:sldId id="264" r:id="rId11"/>
    <p:sldId id="271" r:id="rId12"/>
    <p:sldId id="265" r:id="rId13"/>
    <p:sldId id="270" r:id="rId14"/>
    <p:sldId id="266" r:id="rId15"/>
    <p:sldId id="268" r:id="rId16"/>
    <p:sldId id="267" r:id="rId17"/>
    <p:sldId id="269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9" r:id="rId27"/>
    <p:sldId id="288" r:id="rId28"/>
    <p:sldId id="281" r:id="rId29"/>
    <p:sldId id="287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54C9-80DD-4557-9ADD-7E823D4A1573}" type="datetimeFigureOut">
              <a:rPr lang="ru-RU" smtClean="0"/>
              <a:t>чт 20.06.24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5827-DAE4-4359-8190-94A62F0FB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9707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54C9-80DD-4557-9ADD-7E823D4A1573}" type="datetimeFigureOut">
              <a:rPr lang="ru-RU" smtClean="0"/>
              <a:t>чт 20.06.24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5827-DAE4-4359-8190-94A62F0FB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632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54C9-80DD-4557-9ADD-7E823D4A1573}" type="datetimeFigureOut">
              <a:rPr lang="ru-RU" smtClean="0"/>
              <a:t>чт 20.06.24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5827-DAE4-4359-8190-94A62F0FB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278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54C9-80DD-4557-9ADD-7E823D4A1573}" type="datetimeFigureOut">
              <a:rPr lang="ru-RU" smtClean="0"/>
              <a:t>чт 20.06.24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5827-DAE4-4359-8190-94A62F0FB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975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54C9-80DD-4557-9ADD-7E823D4A1573}" type="datetimeFigureOut">
              <a:rPr lang="ru-RU" smtClean="0"/>
              <a:t>чт 20.06.24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5827-DAE4-4359-8190-94A62F0FB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880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54C9-80DD-4557-9ADD-7E823D4A1573}" type="datetimeFigureOut">
              <a:rPr lang="ru-RU" smtClean="0"/>
              <a:t>чт 20.06.24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5827-DAE4-4359-8190-94A62F0FB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290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54C9-80DD-4557-9ADD-7E823D4A1573}" type="datetimeFigureOut">
              <a:rPr lang="ru-RU" smtClean="0"/>
              <a:t>чт 20.06.24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5827-DAE4-4359-8190-94A62F0FB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306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54C9-80DD-4557-9ADD-7E823D4A1573}" type="datetimeFigureOut">
              <a:rPr lang="ru-RU" smtClean="0"/>
              <a:t>чт 20.06.24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5827-DAE4-4359-8190-94A62F0FB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778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54C9-80DD-4557-9ADD-7E823D4A1573}" type="datetimeFigureOut">
              <a:rPr lang="ru-RU" smtClean="0"/>
              <a:t>чт 20.06.24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5827-DAE4-4359-8190-94A62F0FB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3156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54C9-80DD-4557-9ADD-7E823D4A1573}" type="datetimeFigureOut">
              <a:rPr lang="ru-RU" smtClean="0"/>
              <a:t>чт 20.06.24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5827-DAE4-4359-8190-94A62F0FB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256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054C9-80DD-4557-9ADD-7E823D4A1573}" type="datetimeFigureOut">
              <a:rPr lang="ru-RU" smtClean="0"/>
              <a:t>чт 20.06.24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D5827-DAE4-4359-8190-94A62F0FB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99539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A1E24C-AFA2-43FC-B688-1F855D40F50C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чт 20.06.24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411F7B5-B807-457A-B1E1-E8E0CD19B013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44161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171AA0-35DF-4D6A-BB2C-4C3A8902C546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чт 20.06.24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268D4D6-BE18-44BB-9DF2-C10B4FE28778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79041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568AEC-5AB6-45F6-BD30-C8D1ED447FF4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чт 20.06.24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1C0893-3E43-43EE-9878-BFDA407337A5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00864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8F4AB19-54DF-47C1-AFFD-A10650B4A336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чт 20.06.24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1816627-D2B3-4093-AFB4-6B5552E4B1BA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92586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B57C57-CDD0-4D5B-AB1F-1222C5286970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чт 20.06.24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6A559F3-776E-425A-837F-AE2CB35F8F82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32239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107565-6557-4548-846F-1711329EAFAA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чт 20.06.24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C3E75E8-74D7-43DD-96B5-7884A50A4F4D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20035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4F633B-54AD-409A-9901-2E1492C628EE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чт 20.06.24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A0BBA2E-4E0F-40B6-BD2A-8D0AACC820E5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98915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260ED-1E0A-465D-B321-82988E30243E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чт 20.06.24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78D26A3-F98B-4CE9-8956-F015995234BF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43500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4636A5-4118-4A60-B716-2FD8C0662026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чт 20.06.24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BD37FA-7280-4254-A40F-32A5A2B8782B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49692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83D282-0DF3-4834-9DB9-C5B5124B5AAC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чт 20.06.24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01D86A0-D972-475C-94FA-B730BAA779F4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51758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51BEF-90C1-4E6E-A77F-5AF43A292BE5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чт 20.06.24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9349FA-C76E-493F-8084-1E49B47C0CD3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9123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9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D054C9-80DD-4557-9ADD-7E823D4A1573}" type="datetimeFigureOut">
              <a:rPr lang="ru-RU" smtClean="0"/>
              <a:t>чт 20.06.24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D5827-DAE4-4359-8190-94A62F0FB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762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9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F85244-6C48-43FA-879E-0F2A38DC8F96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чт 20.06.24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5C61ED-B120-4319-A4D8-40598F9A3EAA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9261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3029" y="45470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sz="4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естественно-научной грамотности </a:t>
            </a:r>
            <a:br>
              <a:rPr lang="ru-RU" sz="4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Учебное занятие по химии 8 класс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177" y="2251032"/>
            <a:ext cx="6318993" cy="40151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sp>
        <p:nvSpPr>
          <p:cNvPr id="3" name="TextBox 2"/>
          <p:cNvSpPr txBox="1"/>
          <p:nvPr/>
        </p:nvSpPr>
        <p:spPr>
          <a:xfrm>
            <a:off x="7633855" y="3255818"/>
            <a:ext cx="37961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Евменова Наталья Владимировна, 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биологии и химии, 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Бирикчульская СОШ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46057" y="6266211"/>
            <a:ext cx="31060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Бирикчуль, 2023г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458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0355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0000"/>
                </a:solidFill>
                <a:latin typeface="TimesNewRomanPS-BoldMT"/>
              </a:rPr>
              <a:t>Кислотные дожди   Блок 1.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68680"/>
            <a:ext cx="10515600" cy="48739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Термин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«кислотные дожди» появился в 1872 г. Его ввёл в практику английский инженер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Роберт Смит. Однако научными исследованиями кислотных дождей стали заниматься только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конце 1960-х гг. Одной из причин образования кислотных осадков является загрязнение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атмосферы в результате деятельности людей (химические выбросы промышленных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предприятий, сжигание топлива, добыча полезных ископаемых, выхлопные газы транспорта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т.д.)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237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0355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latin typeface="TimesNewRomanPS-BoldMT"/>
              </a:rPr>
              <a:t>Кислотные дожди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74420"/>
            <a:ext cx="10515600" cy="5102543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Кислотные дожди могут привести к изменениям водных экосистем, почв и растительности.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Кислотность растворов характеризуется так называемым показателем рН. В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абсолютно нейтральной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среде рН = 7. Уменьшение его значения означает увеличение концентрации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кислоты. На рисунке показана рН-шкала.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754" y="868680"/>
            <a:ext cx="11936491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95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785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latin typeface="TimesNewRomanPS-BoldMT"/>
              </a:rPr>
              <a:t>Кислотные дожди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76985"/>
            <a:ext cx="1100328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Сильно закисленные воды не позволяют рыбе нормально размножаться. Самки 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могут оказаться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неспособными вымётывать икру в кислой воде, если же икра всё-таки 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попадает в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воду, то либо она погибает, либо из неё вылупляются нежизнеспособные мальки.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рисунке приведены интервалы кислотности 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среды, благоприятные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существования различных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обитателей водоёмов.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265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5829" y="0"/>
            <a:ext cx="10515600" cy="54927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latin typeface="TimesNewRomanPS-BoldMT"/>
              </a:rPr>
              <a:t>Кислотные дожди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418" y="549275"/>
            <a:ext cx="6151418" cy="630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090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213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latin typeface="TimesNewRomanPS-BoldMT"/>
              </a:rPr>
              <a:t>Кислотные дожди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937260"/>
            <a:ext cx="11407140" cy="573786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32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1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Выберите 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верные утверждения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Форель способна жить в среде с показателем рН, равным 6.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В кислой среде гибнут голец и угорь.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Все рыбы благополучно существуют в щелочной среде.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Кислая среда наиболее опасна для размножения рыбы.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При увеличении кислотности показатель рН увеличивается.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___________________________.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360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213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latin typeface="TimesNewRomanPS-BoldMT"/>
              </a:rPr>
              <a:t>Кислотные дожди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937260"/>
            <a:ext cx="11407140" cy="573786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32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1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Выберите 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верные утверждения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Форель способна жить в среде с показателем рН, равным 6.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В кислой среде гибнут голец и угорь.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Все рыбы благополучно существуют в щелочной среде.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Кислая среда наиболее опасна для размножения рыбы.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При увеличении кислотности показатель рН увеличивается.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124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 балла).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7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8069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latin typeface="TimesNewRomanPS-BoldMT"/>
              </a:rPr>
              <a:t>Кислотные дожди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" y="1143000"/>
            <a:ext cx="11201399" cy="5715000"/>
          </a:xfrm>
        </p:spPr>
      </p:pic>
    </p:spTree>
    <p:extLst>
      <p:ext uri="{BB962C8B-B14F-4D97-AF65-F5344CB8AC3E}">
        <p14:creationId xmlns:p14="http://schemas.microsoft.com/office/powerpoint/2010/main" val="10933173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8069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latin typeface="TimesNewRomanPS-BoldMT"/>
              </a:rPr>
              <a:t>Кислотные дожди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7180" y="605472"/>
            <a:ext cx="11894820" cy="544068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32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2.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вопросы могут ответить полученные данные?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Как зависит кислотность поверхностных вод водоёма от времени года?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Почему в холодное время года кислотность ниже, чем в тёплое?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Как менялась динамика кислотности в течение пяти лет?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Чему равна кислотность атмосферных осадков?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2109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8069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latin typeface="TimesNewRomanPS-BoldMT"/>
              </a:rPr>
              <a:t>Кислотные дожди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7180" y="605472"/>
            <a:ext cx="11894820" cy="544068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32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2.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вопросы могут ответить полученные данные?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Как зависит кислотность поверхностных вод водоёма от времени года?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Почему в холодное время года кислотность ниже, чем в тёплое?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Как менялась динамика кислотности в течение пяти лет?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Чему равна кислотность атмосферных осадков?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 балл)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2476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8069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latin typeface="TimesNewRomanPS-BoldMT"/>
              </a:rPr>
              <a:t>Кислотные дожди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620" y="1005840"/>
            <a:ext cx="11338560" cy="56235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32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3. 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же время из года в год наблюдалось уменьшение численности форели, 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обитающей в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водоёме.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ли на основании проведённых измерений выдвинуть гипотезу, что 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причиной уменьшения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численности рыбы является закисление водоёмов? Ответ поясните.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2067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8069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latin typeface="TimesNewRomanPS-BoldMT"/>
              </a:rPr>
              <a:t>Кислотные дожди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620" y="1005840"/>
            <a:ext cx="11338560" cy="562356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32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3. 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же время из года в год наблюдалось уменьшение численности форели, 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обитающей в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водоёме.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ли на основании проведённых измерений выдвинуть гипотезу, что 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причиной уменьшения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численности рыбы является закисление водоёмов? Ответ поясните.</a:t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Можно. Показатель рН, особенно в период нереста, меньше допустимого значения (1 балл).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476625" y="37734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7073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4390" y="57141"/>
            <a:ext cx="10515600" cy="48069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latin typeface="TimesNewRomanPS-BoldMT"/>
              </a:rPr>
              <a:t>Кислотные дожди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760" y="537837"/>
            <a:ext cx="9486900" cy="3828424"/>
          </a:xfrm>
        </p:spPr>
      </p:pic>
      <p:sp>
        <p:nvSpPr>
          <p:cNvPr id="5" name="Прямоугольник 4"/>
          <p:cNvSpPr/>
          <p:nvPr/>
        </p:nvSpPr>
        <p:spPr>
          <a:xfrm>
            <a:off x="160020" y="4674245"/>
            <a:ext cx="1203198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Выберите </a:t>
            </a:r>
            <a:r>
              <a:rPr lang="ru-RU" sz="22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верные утверждения, соответствующие приведённым экспериментальным данным.</a:t>
            </a:r>
            <a:br>
              <a:rPr lang="ru-RU" sz="2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1) В летне-осенний период значения рН достигают максимальных величин для вод обеих рек.</a:t>
            </a:r>
            <a:br>
              <a:rPr lang="ru-RU" sz="2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2) В весенний период наблюдается небольшое закисление вод реки (2).</a:t>
            </a:r>
            <a:br>
              <a:rPr lang="ru-RU" sz="2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3) Воды реки (2) характеризуются меньшим закислением по сравнению с водами реки (1).</a:t>
            </a:r>
            <a:br>
              <a:rPr lang="ru-RU" sz="2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4) В осенний период воды реки (1) имеют щелочную среду.</a:t>
            </a:r>
            <a:br>
              <a:rPr lang="ru-RU" sz="2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Ответ: ___________________________.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8655" y="4366261"/>
            <a:ext cx="2327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4.</a:t>
            </a:r>
            <a:endParaRPr lang="ru-RU" sz="24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0327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4390" y="57141"/>
            <a:ext cx="10515600" cy="48069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latin typeface="TimesNewRomanPS-BoldMT"/>
              </a:rPr>
              <a:t>Кислотные дожди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760" y="537837"/>
            <a:ext cx="9486900" cy="3828424"/>
          </a:xfrm>
        </p:spPr>
      </p:pic>
      <p:sp>
        <p:nvSpPr>
          <p:cNvPr id="5" name="Прямоугольник 4"/>
          <p:cNvSpPr/>
          <p:nvPr/>
        </p:nvSpPr>
        <p:spPr>
          <a:xfrm>
            <a:off x="160020" y="4674245"/>
            <a:ext cx="1203198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Выберите </a:t>
            </a: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все </a:t>
            </a: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верные утверждения, соответствующие приведённым экспериментальным данным.</a:t>
            </a:r>
            <a:b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1) В летне-осенний период значения рН достигают максимальных величин для вод обеих рек.</a:t>
            </a:r>
            <a:b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2) В весенний период наблюдается небольшое закисление вод реки (2).</a:t>
            </a:r>
            <a:b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3) Воды реки (2) характеризуются меньшим закислением по сравнению с водами реки (1).</a:t>
            </a:r>
            <a:b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4) В осенний период воды реки (1) имеют щелочную среду.</a:t>
            </a:r>
            <a:b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Ответ: </a:t>
            </a: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124</a:t>
            </a:r>
            <a:r>
              <a:rPr kumimoji="0" lang="ru-RU" sz="22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20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(2 балла).</a:t>
            </a: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kumimoji="0" lang="ru-RU" sz="240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8655" y="4366261"/>
            <a:ext cx="2327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Задание 4.</a:t>
            </a:r>
          </a:p>
        </p:txBody>
      </p:sp>
    </p:spTree>
    <p:extLst>
      <p:ext uri="{BB962C8B-B14F-4D97-AF65-F5344CB8AC3E}">
        <p14:creationId xmlns:p14="http://schemas.microsoft.com/office/powerpoint/2010/main" val="42636686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57308"/>
            <a:ext cx="10515600" cy="383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latin typeface="TimesNewRomanPS-BoldMT"/>
              </a:rPr>
              <a:t>Кислотные дожди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329" y="817418"/>
            <a:ext cx="8649726" cy="5680363"/>
          </a:xfrm>
        </p:spPr>
      </p:pic>
      <p:sp>
        <p:nvSpPr>
          <p:cNvPr id="5" name="TextBox 4"/>
          <p:cNvSpPr txBox="1"/>
          <p:nvPr/>
        </p:nvSpPr>
        <p:spPr>
          <a:xfrm>
            <a:off x="526473" y="5347855"/>
            <a:ext cx="2115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5.</a:t>
            </a:r>
            <a:endParaRPr lang="ru-RU" sz="24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9302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57308"/>
            <a:ext cx="10515600" cy="383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rgbClr val="000000"/>
                </a:solidFill>
                <a:latin typeface="TimesNewRomanPS-BoldMT"/>
              </a:rPr>
              <a:t>Кислотные дожди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329" y="817418"/>
            <a:ext cx="8649726" cy="5680363"/>
          </a:xfrm>
        </p:spPr>
      </p:pic>
      <p:sp>
        <p:nvSpPr>
          <p:cNvPr id="5" name="TextBox 4"/>
          <p:cNvSpPr txBox="1"/>
          <p:nvPr/>
        </p:nvSpPr>
        <p:spPr>
          <a:xfrm>
            <a:off x="526473" y="5347855"/>
            <a:ext cx="2115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Задание 5.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38945" y="6026727"/>
            <a:ext cx="2175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1357 (1 балл).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2550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49383"/>
            <a:ext cx="10515600" cy="43165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Природные индикаторы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Блок 2.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4182" y="465211"/>
            <a:ext cx="11083636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i="0" dirty="0" smtClean="0">
                <a:solidFill>
                  <a:srgbClr val="000000"/>
                </a:solidFill>
                <a:effectLst/>
                <a:latin typeface="TimesNewRomanPS-BoldMT"/>
              </a:rPr>
              <a:t/>
            </a:r>
            <a:br>
              <a:rPr lang="ru-RU" sz="1200" b="1" i="0" dirty="0" smtClean="0">
                <a:solidFill>
                  <a:srgbClr val="000000"/>
                </a:solidFill>
                <a:effectLst/>
                <a:latin typeface="TimesNewRomanPS-BoldMT"/>
              </a:rPr>
            </a:b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химии индикатором (лат. </a:t>
            </a:r>
            <a:r>
              <a:rPr lang="ru-RU" sz="28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Indicator</a:t>
            </a:r>
            <a: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– указатель) называют вещество, дающее характерные (обычно цветные) химические реакции и использующееся при анализе веществ.</a:t>
            </a:r>
            <a:br>
              <a:rPr lang="ru-RU" sz="28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Пигменты многих растений способны менять цвет в зависимости от кислотности клеточного сока. Следовательно, пигменты являются индикаторами, которые можно применить для исследования кислотности других растворов. Общее название таких растительных пигментов – флавоноиды. В эту группу входят так называемые </a:t>
            </a:r>
            <a:r>
              <a:rPr lang="ru-RU" sz="2800" b="0" i="0" u="sng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антоцианы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которые обладают хорошими индикаторными свойствами. Антоцианы можно извлечь из любых синих или красных частей растения. Если, к примеру, прокипятить нарезанный корнеплод столовой свёклы или листья краснокочанной капусты в небольшом количестве воды, то раствор окрасится в лиловый цвет.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7820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9599"/>
            <a:ext cx="10515600" cy="4800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Природные индикаторы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20437"/>
            <a:ext cx="10515600" cy="59574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таблице приведены сведения об изменении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цвета экстракта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растений в зависимости от среды.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427019"/>
            <a:ext cx="11007436" cy="5209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9193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9599"/>
            <a:ext cx="10515600" cy="4800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Природные индикаторы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13509" y="883516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1.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процессе приготовления борща, в который обязательно кладут свёклу, вместо соли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хозяйка положила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столовую ложку пищевой соды. Какой цвет приобрёл борщ в результате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такой ошибки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Укажите причину изменения цвета борща.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6460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9599"/>
            <a:ext cx="10515600" cy="4800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Природные индикаторы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13509" y="883516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1.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процессе приготовления борща, в который обязательно кладут свёклу, вместо соли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хозяйка положила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столовую ложку пищевой соды. Какой цвет приобрёл борщ в результате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такой ошибки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Укажите причину изменения цвета борща.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Борщ приобрёл жёлтый цвет, так как пищевая сода образует щелочную среду в водной среде (1 балл).</a:t>
            </a:r>
            <a:b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5594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9599"/>
            <a:ext cx="10515600" cy="4800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Природные индикаторы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055" y="772679"/>
            <a:ext cx="11457709" cy="554499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2.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Выберите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правильные утверждения.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Чтобы отличить раствор уксуса от раствора поваренной соли, можно использовать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экстракт хризантемы белой.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В растворе лимонного сока экстракт черники приобретает тёмно-красный цвет.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В растворе пищевой соды экстракт краснокочанной капусты не изменяет цвет.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Чтобы отличить раствор лимонной кислоты от раствора пищевой соды, можно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экстракт астры фиолетовой.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Экстракт мышиного горошка изменит цвет в растворе уксуса.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___________________________.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&amp;%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6552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9599"/>
            <a:ext cx="10515600" cy="4800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Природные индикаторы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055" y="772679"/>
            <a:ext cx="11457709" cy="554499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2.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Выберите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правильные утверждения.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Чтобы отличить раствор уксуса от раствора поваренной соли, можно использовать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экстракт хризантемы белой.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В растворе лимонного сока экстракт черники приобретает тёмно-красный цвет.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В растворе пищевой соды экстракт краснокочанной капусты не изменяет цвет.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Чтобы отличить раствор лимонной кислоты от раствора пищевой соды, можно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экстракт астры фиолетовой.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Экстракт мышиного горошка изменит цвет в растворе уксуса.</a:t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245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 балла).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&amp;%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3955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9599"/>
            <a:ext cx="10515600" cy="4800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Природные индикаторы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3237" y="772679"/>
            <a:ext cx="11665528" cy="554499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3.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2400" b="0" i="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пигментов для определения среды раствора впервые научно применено Робертом Бойлем в 1663 г. после случайного наблюдения. Бойль зашёл в лабораторию с букетом фиолетовых фиалок и положил их на стол, за которым в то время как лаборант наливал раствор какого-то вещества в сосуд для реакции. Капли этого вещества попали на цветы, и Бойль поместил их в стакан с водой, чтобы промыть. Цветы изменили свой цвет с фиолетового на розовый. Какое вещество попало на цветы?</a:t>
            </a:r>
            <a:b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0" i="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6787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9599"/>
            <a:ext cx="10515600" cy="4800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Природные индикаторы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3237" y="772679"/>
            <a:ext cx="11665528" cy="554499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3.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2400" b="0" i="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пигментов для определения среды раствора впервые научно применено Робертом Бойлем в 1663 г. после случайного наблюдения. Бойль зашёл в лабораторию с букетом фиолетовых фиалок и положил их на стол, за которым в то время как лаборант наливал раствор какого-то вещества в сосуд для реакции. Капли этого вещества попали на цветы, и Бойль поместил их в стакан с водой, чтобы промыть. Цветы изменили свой цвет с фиолетового на розовый. Какое вещество попало на цветы?</a:t>
            </a:r>
            <a:b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цветы попала кислота (раствор кислоты) (1 балл).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i="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1144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2188" y="20638"/>
            <a:ext cx="10515600" cy="966787"/>
          </a:xfrm>
        </p:spPr>
        <p:txBody>
          <a:bodyPr/>
          <a:lstStyle/>
          <a:p>
            <a:pPr algn="ctr">
              <a:spcBef>
                <a:spcPts val="1000"/>
              </a:spcBef>
              <a:spcAft>
                <a:spcPts val="0"/>
              </a:spcAft>
              <a:defRPr/>
            </a:pPr>
            <a:r>
              <a:rPr lang="ru-RU" sz="2800" b="1" dirty="0">
                <a:latin typeface="Times New Roman" panose="02020603050405020304" pitchFamily="18" charset="0"/>
                <a:ea typeface="+mn-ea"/>
              </a:rPr>
              <a:t>Задание </a:t>
            </a:r>
            <a:r>
              <a:rPr lang="ru-RU" sz="2800" b="1" dirty="0" smtClean="0">
                <a:latin typeface="Times New Roman" panose="02020603050405020304" pitchFamily="18" charset="0"/>
                <a:ea typeface="+mn-ea"/>
              </a:rPr>
              <a:t>4.</a:t>
            </a:r>
            <a:r>
              <a:rPr lang="ru-RU" sz="2800" dirty="0">
                <a:latin typeface="Times New Roman" panose="02020603050405020304" pitchFamily="18" charset="0"/>
                <a:ea typeface="+mn-ea"/>
              </a:rPr>
              <a:t> 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2800" b="1" i="1" dirty="0" smtClean="0">
                <a:latin typeface="Times New Roman" panose="02020603050405020304" pitchFamily="18" charset="0"/>
                <a:ea typeface="+mn-ea"/>
              </a:rPr>
              <a:t>Природные индикаторы»</a:t>
            </a:r>
            <a:endParaRPr lang="ru-RU" sz="2800" dirty="0"/>
          </a:p>
        </p:txBody>
      </p:sp>
      <p:sp>
        <p:nvSpPr>
          <p:cNvPr id="19459" name="Объект 2"/>
          <p:cNvSpPr>
            <a:spLocks noGrp="1"/>
          </p:cNvSpPr>
          <p:nvPr>
            <p:ph idx="1"/>
          </p:nvPr>
        </p:nvSpPr>
        <p:spPr>
          <a:xfrm>
            <a:off x="678873" y="987425"/>
            <a:ext cx="10828915" cy="3986213"/>
          </a:xfrm>
        </p:spPr>
        <p:txBody>
          <a:bodyPr/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altLang="ru-RU" sz="2200" b="1" dirty="0" smtClean="0">
                <a:latin typeface="Times New Roman" panose="02020603050405020304" pitchFamily="18" charset="0"/>
              </a:rPr>
              <a:t>В соке краснокочанной капусты содержаться природные пигменты антоцианы фиолетово-синего цвета, которые являются растительными индикаторами, способные изменять свой цвет в разных средах в кислой становятся красными, в щелочной зелёно-синими, а в нейтральной остаются без изменения.  Юный химик в лаборатории перепутал этикетки с номерами на колбах в которых находятся разные вещества, образующие три среды: кислую, нейтральную и щелочную. Нужно помочь химику определить в какой колбе какая среда. Для этого нужно воспользоваться «химическим цветком», лепестки которого пропитаны индикатором из краснокочанной капусты. </a:t>
            </a:r>
            <a:endParaRPr lang="ru-RU" alt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ru-RU" dirty="0" smtClean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6775150"/>
              </p:ext>
            </p:extLst>
          </p:nvPr>
        </p:nvGraphicFramePr>
        <p:xfrm>
          <a:off x="4597400" y="5214938"/>
          <a:ext cx="7227888" cy="725487"/>
        </p:xfrm>
        <a:graphic>
          <a:graphicData uri="http://schemas.openxmlformats.org/drawingml/2006/table">
            <a:tbl>
              <a:tblPr/>
              <a:tblGrid>
                <a:gridCol w="2151045">
                  <a:extLst>
                    <a:ext uri="{9D8B030D-6E8A-4147-A177-3AD203B41FA5}">
                      <a16:colId xmlns:a16="http://schemas.microsoft.com/office/drawing/2014/main" val="320414692"/>
                    </a:ext>
                  </a:extLst>
                </a:gridCol>
                <a:gridCol w="1674466">
                  <a:extLst>
                    <a:ext uri="{9D8B030D-6E8A-4147-A177-3AD203B41FA5}">
                      <a16:colId xmlns:a16="http://schemas.microsoft.com/office/drawing/2014/main" val="2111194523"/>
                    </a:ext>
                  </a:extLst>
                </a:gridCol>
                <a:gridCol w="1858005">
                  <a:extLst>
                    <a:ext uri="{9D8B030D-6E8A-4147-A177-3AD203B41FA5}">
                      <a16:colId xmlns:a16="http://schemas.microsoft.com/office/drawing/2014/main" val="3593448332"/>
                    </a:ext>
                  </a:extLst>
                </a:gridCol>
                <a:gridCol w="1544372">
                  <a:extLst>
                    <a:ext uri="{9D8B030D-6E8A-4147-A177-3AD203B41FA5}">
                      <a16:colId xmlns:a16="http://schemas.microsoft.com/office/drawing/2014/main" val="1887173826"/>
                    </a:ext>
                  </a:extLst>
                </a:gridCol>
              </a:tblGrid>
              <a:tr h="33528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колбы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5269396"/>
                  </a:ext>
                </a:extLst>
              </a:tr>
              <a:tr h="390202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Среда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9706705"/>
                  </a:ext>
                </a:extLst>
              </a:tr>
            </a:tbl>
          </a:graphicData>
        </a:graphic>
      </p:graphicFrame>
      <p:sp>
        <p:nvSpPr>
          <p:cNvPr id="19477" name="TextBox 10"/>
          <p:cNvSpPr txBox="1">
            <a:spLocks noChangeArrowheads="1"/>
          </p:cNvSpPr>
          <p:nvPr/>
        </p:nvSpPr>
        <p:spPr bwMode="auto">
          <a:xfrm>
            <a:off x="3395663" y="5393531"/>
            <a:ext cx="1201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ОТВЕТ: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64581" y="6317672"/>
            <a:ext cx="3546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(2 балла)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0921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2188" y="20638"/>
            <a:ext cx="10515600" cy="966787"/>
          </a:xfrm>
        </p:spPr>
        <p:txBody>
          <a:bodyPr/>
          <a:lstStyle/>
          <a:p>
            <a:pPr algn="ctr">
              <a:spcBef>
                <a:spcPts val="100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</a:rPr>
              <a:t>Задание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</a:rPr>
              <a:t>4.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</a:rPr>
              <a:t>Природные индикаторы»</a:t>
            </a:r>
            <a:endParaRPr lang="ru-RU" sz="2800" dirty="0"/>
          </a:p>
        </p:txBody>
      </p:sp>
      <p:sp>
        <p:nvSpPr>
          <p:cNvPr id="19459" name="Объект 2"/>
          <p:cNvSpPr>
            <a:spLocks noGrp="1"/>
          </p:cNvSpPr>
          <p:nvPr>
            <p:ph idx="1"/>
          </p:nvPr>
        </p:nvSpPr>
        <p:spPr>
          <a:xfrm>
            <a:off x="3065463" y="987425"/>
            <a:ext cx="8913812" cy="3986213"/>
          </a:xfrm>
        </p:spPr>
        <p:txBody>
          <a:bodyPr/>
          <a:lstStyle/>
          <a:p>
            <a:pPr algn="just">
              <a:lnSpc>
                <a:spcPct val="120000"/>
              </a:lnSpc>
            </a:pPr>
            <a:r>
              <a:rPr lang="ru-RU" alt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В соке краснокочанной капусты содержаться природные пигменты антоцианы фиолетово-синего цвета, которые являются растительными индикаторами, способные изменять свой цвет в разных средах в кислой становятся красными, в щелочной зелёно-синими, а в нейтральной остаются без изменения.  Юный химик в лаборатории перепутал этикетки с номерами на колбах в которых находятся разные вещества, образующие три среды: кислую, нейтральную и щелочную. Нужно помочь химику определить в какой колбе какая среда. Для этого нужно воспользоваться «химическим цветком», лепестки которого пропитаны индикатором из краснокочанной капусты. </a:t>
            </a:r>
            <a:endParaRPr lang="ru-RU" alt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ru-RU" dirty="0" smtClean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9388142"/>
              </p:ext>
            </p:extLst>
          </p:nvPr>
        </p:nvGraphicFramePr>
        <p:xfrm>
          <a:off x="4597400" y="5577681"/>
          <a:ext cx="7227888" cy="725487"/>
        </p:xfrm>
        <a:graphic>
          <a:graphicData uri="http://schemas.openxmlformats.org/drawingml/2006/table">
            <a:tbl>
              <a:tblPr/>
              <a:tblGrid>
                <a:gridCol w="2151045">
                  <a:extLst>
                    <a:ext uri="{9D8B030D-6E8A-4147-A177-3AD203B41FA5}">
                      <a16:colId xmlns:a16="http://schemas.microsoft.com/office/drawing/2014/main" val="320414692"/>
                    </a:ext>
                  </a:extLst>
                </a:gridCol>
                <a:gridCol w="1674466">
                  <a:extLst>
                    <a:ext uri="{9D8B030D-6E8A-4147-A177-3AD203B41FA5}">
                      <a16:colId xmlns:a16="http://schemas.microsoft.com/office/drawing/2014/main" val="2111194523"/>
                    </a:ext>
                  </a:extLst>
                </a:gridCol>
                <a:gridCol w="1858005">
                  <a:extLst>
                    <a:ext uri="{9D8B030D-6E8A-4147-A177-3AD203B41FA5}">
                      <a16:colId xmlns:a16="http://schemas.microsoft.com/office/drawing/2014/main" val="3593448332"/>
                    </a:ext>
                  </a:extLst>
                </a:gridCol>
                <a:gridCol w="1544372">
                  <a:extLst>
                    <a:ext uri="{9D8B030D-6E8A-4147-A177-3AD203B41FA5}">
                      <a16:colId xmlns:a16="http://schemas.microsoft.com/office/drawing/2014/main" val="1887173826"/>
                    </a:ext>
                  </a:extLst>
                </a:gridCol>
              </a:tblGrid>
              <a:tr h="335285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колбы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5269396"/>
                  </a:ext>
                </a:extLst>
              </a:tr>
              <a:tr h="390202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Среда</a:t>
                      </a: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Кислая</a:t>
                      </a: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Нейтральная</a:t>
                      </a: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Щелочная</a:t>
                      </a:r>
                    </a:p>
                  </a:txBody>
                  <a:tcPr marL="68589" marR="68589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9706705"/>
                  </a:ext>
                </a:extLst>
              </a:tr>
            </a:tbl>
          </a:graphicData>
        </a:graphic>
      </p:graphicFrame>
      <p:sp>
        <p:nvSpPr>
          <p:cNvPr id="19477" name="TextBox 10"/>
          <p:cNvSpPr txBox="1">
            <a:spLocks noChangeArrowheads="1"/>
          </p:cNvSpPr>
          <p:nvPr/>
        </p:nvSpPr>
        <p:spPr bwMode="auto">
          <a:xfrm>
            <a:off x="3395663" y="5757863"/>
            <a:ext cx="1201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ОТВЕТ:</a:t>
            </a:r>
          </a:p>
        </p:txBody>
      </p:sp>
      <p:pic>
        <p:nvPicPr>
          <p:cNvPr id="19478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8" y="987425"/>
            <a:ext cx="2990850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9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3471863"/>
            <a:ext cx="2992438" cy="200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80" name="TextBox 3"/>
          <p:cNvSpPr txBox="1">
            <a:spLocks noChangeArrowheads="1"/>
          </p:cNvSpPr>
          <p:nvPr/>
        </p:nvSpPr>
        <p:spPr bwMode="auto">
          <a:xfrm>
            <a:off x="90488" y="2894013"/>
            <a:ext cx="3057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Исходный цвет индикатора</a:t>
            </a:r>
          </a:p>
        </p:txBody>
      </p:sp>
      <p:sp>
        <p:nvSpPr>
          <p:cNvPr id="19481" name="TextBox 4"/>
          <p:cNvSpPr txBox="1">
            <a:spLocks noChangeArrowheads="1"/>
          </p:cNvSpPr>
          <p:nvPr/>
        </p:nvSpPr>
        <p:spPr bwMode="auto">
          <a:xfrm>
            <a:off x="82550" y="5480050"/>
            <a:ext cx="29829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Цвет индикатора после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эксперимента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38255" y="6539345"/>
            <a:ext cx="3546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(2 балла)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4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6916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Итоги работы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0024759"/>
              </p:ext>
            </p:extLst>
          </p:nvPr>
        </p:nvGraphicFramePr>
        <p:xfrm>
          <a:off x="2673926" y="1593274"/>
          <a:ext cx="8035637" cy="3208120"/>
        </p:xfrm>
        <a:graphic>
          <a:graphicData uri="http://schemas.openxmlformats.org/drawingml/2006/table">
            <a:tbl>
              <a:tblPr firstRow="1" firstCol="1" bandRow="1"/>
              <a:tblGrid>
                <a:gridCol w="3653781">
                  <a:extLst>
                    <a:ext uri="{9D8B030D-6E8A-4147-A177-3AD203B41FA5}">
                      <a16:colId xmlns:a16="http://schemas.microsoft.com/office/drawing/2014/main" val="1663930140"/>
                    </a:ext>
                  </a:extLst>
                </a:gridCol>
                <a:gridCol w="4381856">
                  <a:extLst>
                    <a:ext uri="{9D8B030D-6E8A-4147-A177-3AD203B41FA5}">
                      <a16:colId xmlns:a16="http://schemas.microsoft.com/office/drawing/2014/main" val="515806271"/>
                    </a:ext>
                  </a:extLst>
                </a:gridCol>
              </a:tblGrid>
              <a:tr h="64162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Количество баллов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Результат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9359425"/>
                  </a:ext>
                </a:extLst>
              </a:tr>
              <a:tr h="64162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– 12 баллов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Отличный результат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309407"/>
                  </a:ext>
                </a:extLst>
              </a:tr>
              <a:tr h="64162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 – 9 баллов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Хороший результат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8370314"/>
                  </a:ext>
                </a:extLst>
              </a:tr>
              <a:tr h="64162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– 6 баллов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Удовлетворительный результат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4644175"/>
                  </a:ext>
                </a:extLst>
              </a:tr>
              <a:tr h="64162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и ниже баллов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Низкий результат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75095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15442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87927"/>
            <a:ext cx="10515600" cy="76243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Всем спасибо за работу!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40872"/>
            <a:ext cx="10515600" cy="7459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Желаю всем успехов в подготовке!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109" y="2369127"/>
            <a:ext cx="6963641" cy="4128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8631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804</Words>
  <Application>Microsoft Office PowerPoint</Application>
  <PresentationFormat>Широкоэкранный</PresentationFormat>
  <Paragraphs>98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28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TimesNewRomanPS-BoldMT</vt:lpstr>
      <vt:lpstr>Тема Office</vt:lpstr>
      <vt:lpstr>1_Тема Office</vt:lpstr>
      <vt:lpstr>Формирование естественно-научной грамотности  Учебное занятие по химии 8 класс  </vt:lpstr>
      <vt:lpstr>Кислотные дожди   Блок 1.</vt:lpstr>
      <vt:lpstr>Кислотные дожди</vt:lpstr>
      <vt:lpstr>Кислотные дожди</vt:lpstr>
      <vt:lpstr>Кислотные дожди</vt:lpstr>
      <vt:lpstr>Кислотные дожди</vt:lpstr>
      <vt:lpstr>Кислотные дожди</vt:lpstr>
      <vt:lpstr>Кислотные дожди</vt:lpstr>
      <vt:lpstr>Кислотные дожди</vt:lpstr>
      <vt:lpstr>Кислотные дожди</vt:lpstr>
      <vt:lpstr>Кислотные дожди</vt:lpstr>
      <vt:lpstr>Кислотные дожди</vt:lpstr>
      <vt:lpstr>Кислотные дожди</vt:lpstr>
      <vt:lpstr>Кислотные дожди</vt:lpstr>
      <vt:lpstr>Кислотные дожди</vt:lpstr>
      <vt:lpstr>Кислотные дожди</vt:lpstr>
      <vt:lpstr>Природные индикаторы   Блок 2.</vt:lpstr>
      <vt:lpstr>Природные индикаторы</vt:lpstr>
      <vt:lpstr>Природные индикаторы</vt:lpstr>
      <vt:lpstr>Природные индикаторы</vt:lpstr>
      <vt:lpstr>Природные индикаторы</vt:lpstr>
      <vt:lpstr>Природные индикаторы</vt:lpstr>
      <vt:lpstr>Природные индикаторы</vt:lpstr>
      <vt:lpstr>Природные индикаторы</vt:lpstr>
      <vt:lpstr>Задание 4. «Природные индикаторы»</vt:lpstr>
      <vt:lpstr>Задание 4. «Природные индикаторы»</vt:lpstr>
      <vt:lpstr>Итоги работы</vt:lpstr>
      <vt:lpstr>Всем спасибо за работу!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ЕСТЕСТВЕННОНАУЧНАЯ ГРАМОТНОСТЬ ОБУЧАЮЩЕГОСЯ 8 класс  </dc:title>
  <dc:creator>Пользователь</dc:creator>
  <cp:lastModifiedBy>Пользователь</cp:lastModifiedBy>
  <cp:revision>20</cp:revision>
  <dcterms:created xsi:type="dcterms:W3CDTF">2024-01-23T14:19:56Z</dcterms:created>
  <dcterms:modified xsi:type="dcterms:W3CDTF">2024-06-20T15:22:26Z</dcterms:modified>
</cp:coreProperties>
</file>