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0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AF0FC-62A0-44AE-BE09-4C4CEDDFAB59}" type="datetimeFigureOut">
              <a:rPr lang="ru-RU"/>
              <a:pPr>
                <a:defRPr/>
              </a:pPr>
              <a:t>06.11.2024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50B60-D4FC-492D-BB4B-5B673F98CD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FE24E-4494-485E-8384-AF12D1D83FD9}" type="datetimeFigureOut">
              <a:rPr lang="ru-RU"/>
              <a:pPr>
                <a:defRPr/>
              </a:pPr>
              <a:t>06.11.2024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C9C8D-00EC-400B-9B09-58407F4583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660A6-07F9-40C8-A245-E9789D2C191C}" type="datetimeFigureOut">
              <a:rPr lang="ru-RU"/>
              <a:pPr>
                <a:defRPr/>
              </a:pPr>
              <a:t>06.11.2024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B08A8-5D90-4956-B248-BD3E51CB28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02540-0D9B-42B3-A69A-287E3F9F5FBE}" type="datetimeFigureOut">
              <a:rPr lang="ru-RU"/>
              <a:pPr>
                <a:defRPr/>
              </a:pPr>
              <a:t>06.11.2024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35664-2440-44F9-A12B-E53436F10E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BB721-8BFA-4BCF-AB5D-4E2C85F6A5C8}" type="datetimeFigureOut">
              <a:rPr lang="ru-RU"/>
              <a:pPr>
                <a:defRPr/>
              </a:pPr>
              <a:t>06.11.2024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DE9BE-3190-41EB-AC9F-5F8335C0BB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4FF08-44E1-4EB0-B1DF-3B216BF6B7CA}" type="datetimeFigureOut">
              <a:rPr lang="ru-RU"/>
              <a:pPr>
                <a:defRPr/>
              </a:pPr>
              <a:t>06.11.2024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F6676-8964-4A57-B80C-7AD76F20D3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50D70-B812-4BD0-95B2-D03CAB241AA8}" type="datetimeFigureOut">
              <a:rPr lang="ru-RU"/>
              <a:pPr>
                <a:defRPr/>
              </a:pPr>
              <a:t>06.11.2024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50A9D-DBA8-423F-8CB4-A3FE03EB56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052C1-4C55-4DF1-8AF9-F8C7F334B378}" type="datetimeFigureOut">
              <a:rPr lang="ru-RU"/>
              <a:pPr>
                <a:defRPr/>
              </a:pPr>
              <a:t>06.11.2024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5A683-879E-44E4-ACA5-13049B3A58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E14A6-76AF-4F19-B39B-96120A7D2A38}" type="datetimeFigureOut">
              <a:rPr lang="ru-RU"/>
              <a:pPr>
                <a:defRPr/>
              </a:pPr>
              <a:t>06.11.2024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C702C-A9FE-4DDB-BE54-038D2921F9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94FD7-9600-4E3F-9E43-F7607816EDA4}" type="datetimeFigureOut">
              <a:rPr lang="ru-RU"/>
              <a:pPr>
                <a:defRPr/>
              </a:pPr>
              <a:t>06.11.2024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C060D-A38D-44A9-8313-D0C8EFA3D8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D62A5-2BF3-4C53-B40F-AA22D8DBEB0F}" type="datetimeFigureOut">
              <a:rPr lang="ru-RU"/>
              <a:pPr>
                <a:defRPr/>
              </a:pPr>
              <a:t>06.11.2024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E03FB-8950-4D13-B99B-78A46F7B0A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2DE66C-959D-40D1-B90C-DB22A20E5B3D}" type="datetimeFigureOut">
              <a:rPr lang="ru-RU"/>
              <a:pPr>
                <a:defRPr/>
              </a:pPr>
              <a:t>06.11.2024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666727-9483-43BF-ACE6-19FDB0E3DD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&#1086;&#1088;&#1082;&#1077;&#1089;&#1090;&#1088;.av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 cstate="print"/>
          <a:srcRect t="22600" b="10146"/>
          <a:stretch>
            <a:fillRect/>
          </a:stretch>
        </p:blipFill>
        <p:spPr bwMode="auto">
          <a:xfrm>
            <a:off x="0" y="0"/>
            <a:ext cx="9197975" cy="691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рямоугольник 4"/>
          <p:cNvSpPr>
            <a:spLocks noChangeArrowheads="1"/>
          </p:cNvSpPr>
          <p:nvPr/>
        </p:nvSpPr>
        <p:spPr bwMode="auto">
          <a:xfrm>
            <a:off x="971550" y="3500438"/>
            <a:ext cx="78486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"Развитие музыкальных способностей детей через игру на детских музыкальных инструментах"</a:t>
            </a:r>
          </a:p>
          <a:p>
            <a:pPr algn="ctr" eaLnBrk="0" hangingPunct="0"/>
            <a:r>
              <a:rPr lang="ru-RU" sz="2000" b="1" dirty="0" smtClean="0">
                <a:latin typeface="Times New Roman" pitchFamily="18" charset="0"/>
                <a:ea typeface="SimSun" pitchFamily="2" charset="-122"/>
              </a:rPr>
              <a:t>Выполнила</a:t>
            </a:r>
            <a:r>
              <a:rPr lang="ru-RU" sz="2000" b="1" smtClean="0">
                <a:latin typeface="Times New Roman" pitchFamily="18" charset="0"/>
                <a:ea typeface="SimSun" pitchFamily="2" charset="-122"/>
              </a:rPr>
              <a:t>: Лобанова Л.А., </a:t>
            </a:r>
            <a:r>
              <a:rPr lang="ru-RU" sz="2000" b="1" dirty="0" smtClean="0">
                <a:latin typeface="Times New Roman" pitchFamily="18" charset="0"/>
                <a:ea typeface="SimSun" pitchFamily="2" charset="-122"/>
              </a:rPr>
              <a:t>музыкальный руководитель МКДОУ № 180 г. Кирова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002060"/>
                </a:solidFill>
              </a:rPr>
              <a:t>Почему  именно  классика ? 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341438"/>
            <a:ext cx="4000500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1412875"/>
            <a:ext cx="1781175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488" y="2276475"/>
            <a:ext cx="179070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150" y="4292600"/>
            <a:ext cx="173355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363" y="4365625"/>
            <a:ext cx="1743075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260350"/>
            <a:ext cx="4321175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4716463" y="1000108"/>
            <a:ext cx="421325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ru-RU" sz="2000" dirty="0">
                <a:solidFill>
                  <a:srgbClr val="00206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Музыка</a:t>
            </a:r>
            <a:r>
              <a:rPr lang="ru-RU" sz="2000" dirty="0">
                <a:latin typeface="Tahoma" pitchFamily="34" charset="0"/>
                <a:ea typeface="Times New Roman" pitchFamily="18" charset="0"/>
                <a:cs typeface="Tahoma" pitchFamily="34" charset="0"/>
              </a:rPr>
              <a:t> -искусство «интонируемого смысла</a:t>
            </a:r>
            <a:r>
              <a:rPr lang="ru-RU" sz="2000" dirty="0" smtClean="0">
                <a:latin typeface="Tahoma" pitchFamily="34" charset="0"/>
                <a:ea typeface="Times New Roman" pitchFamily="18" charset="0"/>
                <a:cs typeface="Tahoma" pitchFamily="34" charset="0"/>
              </a:rPr>
              <a:t>», </a:t>
            </a:r>
            <a:r>
              <a:rPr lang="ru-RU" sz="2000" dirty="0">
                <a:latin typeface="Tahoma" pitchFamily="34" charset="0"/>
                <a:ea typeface="Times New Roman" pitchFamily="18" charset="0"/>
                <a:cs typeface="Tahoma" pitchFamily="34" charset="0"/>
              </a:rPr>
              <a:t>что и определяет богатство смыслового содержания музыкальных произведений</a:t>
            </a:r>
            <a:r>
              <a:rPr lang="ru-RU" sz="2000" dirty="0" smtClean="0">
                <a:latin typeface="Tahoma" pitchFamily="34" charset="0"/>
                <a:ea typeface="Times New Roman" pitchFamily="18" charset="0"/>
                <a:cs typeface="Tahoma" pitchFamily="34" charset="0"/>
              </a:rPr>
              <a:t>.</a:t>
            </a:r>
          </a:p>
          <a:p>
            <a:pPr algn="just"/>
            <a:r>
              <a:rPr lang="ru-RU" sz="2000" dirty="0" smtClean="0">
                <a:latin typeface="Tahoma" pitchFamily="34" charset="0"/>
                <a:ea typeface="Times New Roman" pitchFamily="18" charset="0"/>
                <a:cs typeface="Tahoma" pitchFamily="34" charset="0"/>
              </a:rPr>
              <a:t>(Б. Асафьев)</a:t>
            </a:r>
            <a:endParaRPr lang="ru-RU" sz="2000" dirty="0">
              <a:ea typeface="Times New Roman" pitchFamily="18" charset="0"/>
              <a:cs typeface="Tahoma" pitchFamily="34" charset="0"/>
            </a:endParaRPr>
          </a:p>
        </p:txBody>
      </p:sp>
      <p:sp>
        <p:nvSpPr>
          <p:cNvPr id="15363" name="Прямоугольник 5"/>
          <p:cNvSpPr>
            <a:spLocks noChangeArrowheads="1"/>
          </p:cNvSpPr>
          <p:nvPr/>
        </p:nvSpPr>
        <p:spPr bwMode="auto">
          <a:xfrm>
            <a:off x="323850" y="4292600"/>
            <a:ext cx="84963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>
                <a:latin typeface="Tahoma" pitchFamily="34" charset="0"/>
                <a:ea typeface="Times New Roman" pitchFamily="18" charset="0"/>
                <a:cs typeface="Tahoma" pitchFamily="34" charset="0"/>
              </a:rPr>
              <a:t>Благодаря музыке в ребенке пробуждается представление о возвышенном, прекрасном не только в окружающем мире, но и в самом себе. Музыка помогает детям познать мир, развивает не только их художественный вкус и творческое воображение, но и любовь к жизни, природе, ко всему окружающему. Это помогает формированию полноценной личности человека, способного чувствовать и сострадать.</a:t>
            </a:r>
            <a:endParaRPr lang="ru-RU">
              <a:latin typeface="Calibri" pitchFamily="34" charset="0"/>
              <a:ea typeface="Times New Roman" pitchFamily="18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428596" y="17463"/>
            <a:ext cx="8286808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Тематический   репертуар</a:t>
            </a:r>
            <a:r>
              <a:rPr lang="ru-RU" sz="3200" i="1" dirty="0">
                <a:solidFill>
                  <a:srgbClr val="002060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.</a:t>
            </a:r>
          </a:p>
          <a:p>
            <a:endParaRPr lang="ru-RU" sz="3200" dirty="0"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eaLnBrk="0" hangingPunct="0"/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Произведения   классической  музыки :</a:t>
            </a:r>
          </a:p>
          <a:p>
            <a:pPr eaLnBrk="0" hangingPunct="0"/>
            <a:endParaRPr lang="ru-RU" sz="2000" dirty="0"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v"/>
            </a:pPr>
            <a:r>
              <a:rPr lang="ru-RU" sz="2000" i="1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lang="ru-RU" sz="2000" b="1" i="1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П.И.  Чайковский  «Танец  феи  Драже»   из  балета  « Щелкунчик»</a:t>
            </a:r>
          </a:p>
          <a:p>
            <a:pPr eaLnBrk="0" hangingPunct="0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v"/>
            </a:pPr>
            <a:r>
              <a:rPr lang="ru-RU" sz="2000" b="1" i="1" dirty="0">
                <a:latin typeface="Times New Roman" pitchFamily="18" charset="0"/>
                <a:ea typeface="SimSun" pitchFamily="2" charset="-122"/>
              </a:rPr>
              <a:t>  В.А.   Моцарт  «Рондо в ту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000" b="1" i="1" dirty="0">
                <a:latin typeface="Times New Roman" pitchFamily="18" charset="0"/>
                <a:ea typeface="SimSun" pitchFamily="2" charset="-122"/>
              </a:rPr>
              <a:t>ецком  стиле» ( 3 ч. сонаты Ля-мажор)</a:t>
            </a:r>
          </a:p>
          <a:p>
            <a:pPr eaLnBrk="0" hangingPunct="0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v"/>
            </a:pPr>
            <a:r>
              <a:rPr lang="ru-RU" sz="2000" b="1" i="1" dirty="0">
                <a:latin typeface="Times New Roman" pitchFamily="18" charset="0"/>
                <a:ea typeface="SimSun" pitchFamily="2" charset="-122"/>
              </a:rPr>
              <a:t> Э.  Григ «Танец  </a:t>
            </a:r>
            <a:r>
              <a:rPr lang="ru-RU" sz="2000" b="1" i="1" dirty="0" err="1">
                <a:latin typeface="Times New Roman" pitchFamily="18" charset="0"/>
                <a:ea typeface="SimSun" pitchFamily="2" charset="-122"/>
              </a:rPr>
              <a:t>Анитры</a:t>
            </a:r>
            <a:r>
              <a:rPr lang="ru-RU" sz="2000" b="1" i="1" dirty="0">
                <a:latin typeface="Times New Roman" pitchFamily="18" charset="0"/>
                <a:ea typeface="SimSun" pitchFamily="2" charset="-122"/>
              </a:rPr>
              <a:t>»  из  сюиты « Пер  </a:t>
            </a:r>
            <a:r>
              <a:rPr lang="ru-RU" sz="2000" b="1" i="1" dirty="0" err="1">
                <a:latin typeface="Times New Roman" pitchFamily="18" charset="0"/>
                <a:ea typeface="SimSun" pitchFamily="2" charset="-122"/>
              </a:rPr>
              <a:t>Гюнт</a:t>
            </a:r>
            <a:r>
              <a:rPr lang="ru-RU" sz="2000" b="1" i="1" dirty="0">
                <a:latin typeface="Times New Roman" pitchFamily="18" charset="0"/>
                <a:ea typeface="SimSun" pitchFamily="2" charset="-122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b="13676"/>
          <a:stretch>
            <a:fillRect/>
          </a:stretch>
        </p:blipFill>
        <p:spPr bwMode="auto">
          <a:xfrm>
            <a:off x="3000364" y="3571876"/>
            <a:ext cx="3384550" cy="209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4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4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50019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700" b="1" i="1" dirty="0" smtClean="0">
                <a:solidFill>
                  <a:srgbClr val="002060"/>
                </a:solidFill>
              </a:rPr>
              <a:t>Цель</a:t>
            </a:r>
            <a:r>
              <a:rPr lang="ru-RU" sz="2700" dirty="0" smtClean="0">
                <a:solidFill>
                  <a:srgbClr val="002060"/>
                </a:solidFill>
              </a:rPr>
              <a:t>: </a:t>
            </a:r>
            <a:r>
              <a:rPr lang="ru-RU" sz="2700" b="1" dirty="0" smtClean="0">
                <a:solidFill>
                  <a:srgbClr val="002060"/>
                </a:solidFill>
              </a:rPr>
              <a:t>Познакомить  детей  с шедеврами классической музыки,  чтобы её  восприятие  побуждало  ребёнка к  сотворчеству с  ней.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buFont typeface="Arial" charset="0"/>
              <a:buNone/>
            </a:pPr>
            <a:endParaRPr lang="ru-RU" sz="22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200" b="1" i="1" dirty="0" smtClean="0">
                <a:solidFill>
                  <a:srgbClr val="002060"/>
                </a:solidFill>
              </a:rPr>
              <a:t>Задачи:</a:t>
            </a:r>
            <a:endParaRPr lang="ru-RU" sz="2200" dirty="0" smtClean="0">
              <a:solidFill>
                <a:srgbClr val="002060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200" dirty="0" smtClean="0"/>
              <a:t>Развитие музыкального кругозора   произведений мировой  классики.</a:t>
            </a:r>
          </a:p>
          <a:p>
            <a:pPr>
              <a:lnSpc>
                <a:spcPct val="80000"/>
              </a:lnSpc>
            </a:pPr>
            <a:r>
              <a:rPr lang="ru-RU" sz="2200" dirty="0" smtClean="0"/>
              <a:t>Развитие музыкальных способностей детей в игре  на музыкальных  инструментах и их  способности   игры в ансамбле.                                                                                                             </a:t>
            </a:r>
          </a:p>
          <a:p>
            <a:pPr>
              <a:lnSpc>
                <a:spcPct val="80000"/>
              </a:lnSpc>
            </a:pPr>
            <a:r>
              <a:rPr lang="ru-RU" sz="2200" dirty="0" smtClean="0"/>
              <a:t>Совершенствование   умений    игры   на   детских   музыкальных инструментах.</a:t>
            </a:r>
          </a:p>
          <a:p>
            <a:pPr>
              <a:lnSpc>
                <a:spcPct val="80000"/>
              </a:lnSpc>
            </a:pPr>
            <a:r>
              <a:rPr lang="ru-RU" sz="2200" dirty="0" smtClean="0"/>
              <a:t>Развивать  культуру  восприятия музыки  и  их  эмоциональную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200" dirty="0" smtClean="0"/>
              <a:t>      отзывчивость.</a:t>
            </a:r>
          </a:p>
          <a:p>
            <a:pPr>
              <a:lnSpc>
                <a:spcPct val="80000"/>
              </a:lnSpc>
            </a:pPr>
            <a:r>
              <a:rPr lang="ru-RU" sz="2200" dirty="0" smtClean="0"/>
              <a:t>Социализация  в коллективе.</a:t>
            </a:r>
          </a:p>
          <a:p>
            <a:pPr>
              <a:lnSpc>
                <a:spcPct val="80000"/>
              </a:lnSpc>
              <a:buNone/>
            </a:pPr>
            <a:endParaRPr lang="ru-RU" sz="2200" dirty="0" smtClean="0"/>
          </a:p>
          <a:p>
            <a:pPr>
              <a:lnSpc>
                <a:spcPct val="80000"/>
              </a:lnSpc>
              <a:buNone/>
            </a:pPr>
            <a:endParaRPr lang="ru-RU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9413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002060"/>
                </a:solidFill>
              </a:rPr>
              <a:t/>
            </a:r>
            <a:br>
              <a:rPr lang="ru-RU" sz="3600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Предварительная  работа  музыкального  руководителя :</a:t>
            </a: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786190"/>
            <a:ext cx="3932242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Содержимое 5"/>
          <p:cNvSpPr>
            <a:spLocks noGrp="1"/>
          </p:cNvSpPr>
          <p:nvPr>
            <p:ph idx="1"/>
          </p:nvPr>
        </p:nvSpPr>
        <p:spPr>
          <a:xfrm>
            <a:off x="457200" y="1916113"/>
            <a:ext cx="4835525" cy="2227267"/>
          </a:xfrm>
        </p:spPr>
        <p:txBody>
          <a:bodyPr/>
          <a:lstStyle/>
          <a:p>
            <a:r>
              <a:rPr lang="ru-RU" sz="2400" dirty="0" smtClean="0">
                <a:solidFill>
                  <a:srgbClr val="002060"/>
                </a:solidFill>
              </a:rPr>
              <a:t>Отобрать   инструменты.</a:t>
            </a:r>
          </a:p>
          <a:p>
            <a:pPr>
              <a:buFont typeface="Arial" charset="0"/>
              <a:buNone/>
            </a:pPr>
            <a:endParaRPr lang="ru-RU" sz="2400" dirty="0" smtClean="0">
              <a:solidFill>
                <a:srgbClr val="002060"/>
              </a:solidFill>
            </a:endParaRPr>
          </a:p>
          <a:p>
            <a:r>
              <a:rPr lang="ru-RU" sz="2400" dirty="0" smtClean="0">
                <a:solidFill>
                  <a:srgbClr val="002060"/>
                </a:solidFill>
              </a:rPr>
              <a:t>Написать  оркестровую партитуру. </a:t>
            </a:r>
          </a:p>
        </p:txBody>
      </p:sp>
      <p:pic>
        <p:nvPicPr>
          <p:cNvPr id="1026" name="Picture 2" descr="G:\orchestra-posticum-iuventutis-internationalis-oradea-i281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785926"/>
            <a:ext cx="3443293" cy="4357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 Формы</a:t>
            </a:r>
            <a:r>
              <a:rPr lang="ru-RU" b="1" dirty="0" smtClean="0">
                <a:solidFill>
                  <a:srgbClr val="002060"/>
                </a:solidFill>
              </a:rPr>
              <a:t> работы:</a:t>
            </a:r>
            <a:endParaRPr lang="ru-RU" dirty="0" smtClean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002060"/>
                </a:solidFill>
              </a:rPr>
              <a:t> Рассказ </a:t>
            </a:r>
            <a:r>
              <a:rPr lang="ru-RU" dirty="0" smtClean="0"/>
              <a:t>— для  сообщения данных  о  композиторе, его  времени, стране и своеобразии музыки.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002060"/>
                </a:solidFill>
              </a:rPr>
              <a:t>Слушание музыкального  произведения</a:t>
            </a:r>
            <a:r>
              <a:rPr lang="ru-RU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 </a:t>
            </a:r>
            <a:r>
              <a:rPr lang="ru-RU" dirty="0" smtClean="0">
                <a:solidFill>
                  <a:srgbClr val="002060"/>
                </a:solidFill>
              </a:rPr>
              <a:t>Беседа с детьми, </a:t>
            </a:r>
            <a:r>
              <a:rPr lang="ru-RU" dirty="0" smtClean="0"/>
              <a:t>обмен  мнениями о  прослушанной музыке , о  её  характере, предназначении, об  образе её. т. д.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002060"/>
                </a:solidFill>
              </a:rPr>
              <a:t>Игра – импровизация</a:t>
            </a:r>
            <a:r>
              <a:rPr lang="ru-RU" dirty="0" smtClean="0"/>
              <a:t>, импровизация  ритма и  мелодий (не важно - что , а важно  - как ).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002060"/>
                </a:solidFill>
              </a:rPr>
              <a:t>Игра  на  инструментах, </a:t>
            </a:r>
            <a:r>
              <a:rPr lang="ru-RU" dirty="0" smtClean="0"/>
              <a:t>разучивание  партий для каждого инструмента, соединение  всех партий, игра всего оркестра.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>
                <a:solidFill>
                  <a:srgbClr val="002060"/>
                </a:solidFill>
              </a:rPr>
              <a:t>Содержание  работы с детьми по этапам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1150937"/>
          </a:xfrm>
        </p:spPr>
        <p:txBody>
          <a:bodyPr rtlCol="0">
            <a:normAutofit fontScale="850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1. </a:t>
            </a:r>
            <a:r>
              <a:rPr lang="ru-RU" sz="3300" b="1" dirty="0" smtClean="0">
                <a:solidFill>
                  <a:schemeClr val="tx2">
                    <a:lumMod val="50000"/>
                  </a:schemeClr>
                </a:solidFill>
              </a:rPr>
              <a:t>Знакомство с композитором, его эпохой, музыкальными инструментами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b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000240"/>
            <a:ext cx="6929486" cy="4572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700" dirty="0" smtClean="0">
                <a:solidFill>
                  <a:srgbClr val="0070C0"/>
                </a:solidFill>
              </a:rPr>
              <a:t>2</a:t>
            </a:r>
            <a:r>
              <a:rPr lang="ru-RU" sz="2700" dirty="0" smtClean="0">
                <a:solidFill>
                  <a:schemeClr val="tx2">
                    <a:lumMod val="50000"/>
                  </a:schemeClr>
                </a:solidFill>
              </a:rPr>
              <a:t>.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Выбор инструментов, обучение игре на музыкальных инструментов, отработка навыков, критерии отбора исполнителей.</a:t>
            </a:r>
          </a:p>
          <a:p>
            <a:pPr>
              <a:buFont typeface="Arial" charset="0"/>
              <a:buNone/>
            </a:pPr>
            <a:endParaRPr lang="ru-RU" dirty="0" smtClean="0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857364"/>
            <a:ext cx="3384550" cy="253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785926"/>
            <a:ext cx="3502025" cy="262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775" y="4448175"/>
            <a:ext cx="3213100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Содержимое 2"/>
          <p:cNvSpPr>
            <a:spLocks noGrp="1"/>
          </p:cNvSpPr>
          <p:nvPr>
            <p:ph idx="1"/>
          </p:nvPr>
        </p:nvSpPr>
        <p:spPr>
          <a:xfrm>
            <a:off x="457200" y="333375"/>
            <a:ext cx="8229600" cy="6477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3. Отработка ансамблевой игры</a:t>
            </a:r>
            <a:r>
              <a:rPr lang="ru-RU" sz="2800" dirty="0" smtClean="0">
                <a:solidFill>
                  <a:srgbClr val="0070C0"/>
                </a:solidFill>
              </a:rPr>
              <a:t>.</a:t>
            </a: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857232"/>
            <a:ext cx="3714776" cy="2979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908050"/>
            <a:ext cx="3455936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413" y="3284538"/>
            <a:ext cx="2465387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4143380"/>
            <a:ext cx="3357586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Содержимое 2"/>
          <p:cNvSpPr>
            <a:spLocks noGrp="1"/>
          </p:cNvSpPr>
          <p:nvPr>
            <p:ph idx="1"/>
          </p:nvPr>
        </p:nvSpPr>
        <p:spPr>
          <a:xfrm>
            <a:off x="428596" y="428604"/>
            <a:ext cx="8229600" cy="72072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4. Исполнение музыкального произведения.</a:t>
            </a:r>
          </a:p>
          <a:p>
            <a:endParaRPr lang="ru-RU" dirty="0" smtClean="0"/>
          </a:p>
        </p:txBody>
      </p:sp>
      <p:pic>
        <p:nvPicPr>
          <p:cNvPr id="23555" name="Picture 3" descr="IMG_2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5" y="1142984"/>
            <a:ext cx="7572428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511156"/>
          </a:xfrm>
        </p:spPr>
        <p:txBody>
          <a:bodyPr/>
          <a:lstStyle/>
          <a:p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SimSun" pitchFamily="2" charset="-122"/>
              </a:rPr>
              <a:t>В.А.   Моцарт  «Рондо в ту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SimSun" pitchFamily="2" charset="-122"/>
              </a:rPr>
              <a:t>ецком  стиле» </a:t>
            </a:r>
            <a:b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SimSun" pitchFamily="2" charset="-122"/>
              </a:rPr>
            </a:b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SimSun" pitchFamily="2" charset="-122"/>
              </a:rPr>
              <a:t>( 3 ч. сонаты Ля-мажор)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оркестр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500034" y="928670"/>
            <a:ext cx="8286808" cy="55007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375</Words>
  <Application>Microsoft Office PowerPoint</Application>
  <PresentationFormat>Экран (4:3)</PresentationFormat>
  <Paragraphs>40</Paragraphs>
  <Slides>12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Почему  именно  классика ? </vt:lpstr>
      <vt:lpstr>Слайд 3</vt:lpstr>
      <vt:lpstr>Слайд 4</vt:lpstr>
      <vt:lpstr>Цель: Познакомить  детей  с шедеврами классической музыки,  чтобы её  восприятие  побуждало  ребёнка к  сотворчеству с  ней. </vt:lpstr>
      <vt:lpstr> Предварительная  работа  музыкального  руководителя :  </vt:lpstr>
      <vt:lpstr> Формы работы:</vt:lpstr>
      <vt:lpstr> Содержание  работы с детьми по этапам</vt:lpstr>
      <vt:lpstr>Слайд 9</vt:lpstr>
      <vt:lpstr>Слайд 10</vt:lpstr>
      <vt:lpstr>Слайд 11</vt:lpstr>
      <vt:lpstr>В.А.   Моцарт  «Рондо в турецком  стиле»  ( 3 ч. сонаты Ля-мажор)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Алеша</dc:creator>
  <cp:lastModifiedBy>Серый</cp:lastModifiedBy>
  <cp:revision>21</cp:revision>
  <dcterms:created xsi:type="dcterms:W3CDTF">2013-05-07T12:26:17Z</dcterms:created>
  <dcterms:modified xsi:type="dcterms:W3CDTF">2024-11-06T16:19:02Z</dcterms:modified>
</cp:coreProperties>
</file>