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6" r:id="rId2"/>
    <p:sldId id="267" r:id="rId3"/>
    <p:sldId id="257" r:id="rId4"/>
    <p:sldId id="258" r:id="rId5"/>
    <p:sldId id="259" r:id="rId6"/>
    <p:sldId id="270" r:id="rId7"/>
    <p:sldId id="263" r:id="rId8"/>
    <p:sldId id="272" r:id="rId9"/>
    <p:sldId id="265" r:id="rId10"/>
    <p:sldId id="273" r:id="rId11"/>
    <p:sldId id="261" r:id="rId12"/>
    <p:sldId id="262" r:id="rId13"/>
    <p:sldId id="274" r:id="rId14"/>
    <p:sldId id="275" r:id="rId15"/>
    <p:sldId id="276" r:id="rId16"/>
    <p:sldId id="264" r:id="rId17"/>
    <p:sldId id="268" r:id="rId18"/>
    <p:sldId id="269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6EF9C7-7B62-4A6B-8C92-F8D97222FA6A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759D1-4C5A-4005-88CE-21DEBA6264D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6EF9C7-7B62-4A6B-8C92-F8D97222FA6A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759D1-4C5A-4005-88CE-21DEBA6264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6EF9C7-7B62-4A6B-8C92-F8D97222FA6A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759D1-4C5A-4005-88CE-21DEBA6264D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6EF9C7-7B62-4A6B-8C92-F8D97222FA6A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759D1-4C5A-4005-88CE-21DEBA6264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6EF9C7-7B62-4A6B-8C92-F8D97222FA6A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759D1-4C5A-4005-88CE-21DEBA6264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6EF9C7-7B62-4A6B-8C92-F8D97222FA6A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759D1-4C5A-4005-88CE-21DEBA6264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6EF9C7-7B62-4A6B-8C92-F8D97222FA6A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759D1-4C5A-4005-88CE-21DEBA6264D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6EF9C7-7B62-4A6B-8C92-F8D97222FA6A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759D1-4C5A-4005-88CE-21DEBA6264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6EF9C7-7B62-4A6B-8C92-F8D97222FA6A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759D1-4C5A-4005-88CE-21DEBA6264D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6EF9C7-7B62-4A6B-8C92-F8D97222FA6A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759D1-4C5A-4005-88CE-21DEBA6264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B6EF9C7-7B62-4A6B-8C92-F8D97222FA6A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5D759D1-4C5A-4005-88CE-21DEBA6264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B6EF9C7-7B62-4A6B-8C92-F8D97222FA6A}" type="datetimeFigureOut">
              <a:rPr lang="ru-RU" smtClean="0"/>
              <a:pPr/>
              <a:t>10.12.2019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5D759D1-4C5A-4005-88CE-21DEBA6264D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435608" y="228919"/>
            <a:ext cx="749808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12776"/>
            <a:ext cx="7498080" cy="483562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i="1" dirty="0" smtClean="0"/>
              <a:t>Работа с историческими источниками при подготовке к ОГЭ и ЕГЭ по истории</a:t>
            </a:r>
            <a:endParaRPr lang="ru-RU" sz="4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i="1" dirty="0" smtClean="0"/>
              <a:t>« Для историка не существует</a:t>
            </a:r>
            <a:endParaRPr lang="ru-RU" dirty="0" smtClean="0"/>
          </a:p>
          <a:p>
            <a:pPr>
              <a:buNone/>
            </a:pPr>
            <a:r>
              <a:rPr lang="ru-RU" b="1" i="1" dirty="0" smtClean="0"/>
              <a:t>источников хороших и плохих,</a:t>
            </a:r>
            <a:endParaRPr lang="ru-RU" dirty="0" smtClean="0"/>
          </a:p>
          <a:p>
            <a:pPr>
              <a:buNone/>
            </a:pPr>
            <a:r>
              <a:rPr lang="ru-RU" b="1" i="1" dirty="0" smtClean="0"/>
              <a:t>достоверных и недостоверных,</a:t>
            </a:r>
            <a:endParaRPr lang="ru-RU" dirty="0" smtClean="0"/>
          </a:p>
          <a:p>
            <a:pPr>
              <a:buNone/>
            </a:pPr>
            <a:r>
              <a:rPr lang="ru-RU" b="1" i="1" dirty="0" smtClean="0"/>
              <a:t>в каждом источнике так или иначе</a:t>
            </a:r>
            <a:endParaRPr lang="ru-RU" dirty="0" smtClean="0"/>
          </a:p>
          <a:p>
            <a:pPr>
              <a:buNone/>
            </a:pPr>
            <a:r>
              <a:rPr lang="ru-RU" b="1" i="1" dirty="0" smtClean="0"/>
              <a:t>отразилась какая-то частичка  </a:t>
            </a:r>
            <a:endParaRPr lang="ru-RU" dirty="0" smtClean="0"/>
          </a:p>
          <a:p>
            <a:pPr>
              <a:buNone/>
            </a:pPr>
            <a:r>
              <a:rPr lang="ru-RU" b="1" i="1" dirty="0" smtClean="0"/>
              <a:t>исторической  действительности…»</a:t>
            </a:r>
            <a:r>
              <a:rPr lang="ru-RU" dirty="0" smtClean="0"/>
              <a:t> </a:t>
            </a:r>
          </a:p>
          <a:p>
            <a:pPr algn="r">
              <a:buNone/>
            </a:pPr>
            <a:r>
              <a:rPr lang="ru-RU" b="1" i="1" dirty="0" smtClean="0"/>
              <a:t>                             </a:t>
            </a:r>
            <a:r>
              <a:rPr lang="ru-RU" b="1" i="1" dirty="0" err="1" smtClean="0"/>
              <a:t>В.Б.Кобрин</a:t>
            </a:r>
            <a:r>
              <a:rPr lang="ru-RU" b="1" i="1" dirty="0" smtClean="0"/>
              <a:t> «Кому ты         </a:t>
            </a:r>
            <a:r>
              <a:rPr lang="ru-RU" b="1" i="1" dirty="0" err="1" smtClean="0"/>
              <a:t>опасен,историк</a:t>
            </a:r>
            <a:r>
              <a:rPr lang="ru-RU" b="1" i="1" dirty="0" smtClean="0"/>
              <a:t>?»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Исторические тексты как средство обучения истории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Изучение истории — это не только запоминание событий и дат, но и формирование исторического мышления, чему способствует работа с источниками.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dirty="0" smtClean="0"/>
              <a:t> Три вида исторических источников: </a:t>
            </a:r>
          </a:p>
          <a:p>
            <a:r>
              <a:rPr lang="ru-RU" b="1" dirty="0" smtClean="0"/>
              <a:t>Вещественные </a:t>
            </a:r>
            <a:r>
              <a:rPr lang="ru-RU" dirty="0" smtClean="0"/>
              <a:t>(монеты, оружие, орудия труда, предметы быта). </a:t>
            </a:r>
          </a:p>
          <a:p>
            <a:r>
              <a:rPr lang="ru-RU" b="1" dirty="0" smtClean="0"/>
              <a:t>Письменные</a:t>
            </a:r>
            <a:r>
              <a:rPr lang="ru-RU" dirty="0" smtClean="0"/>
              <a:t> (летописи, хроники, указы, законы, книги). </a:t>
            </a:r>
          </a:p>
          <a:p>
            <a:r>
              <a:rPr lang="ru-RU" b="1" dirty="0" smtClean="0"/>
              <a:t> Устные</a:t>
            </a:r>
            <a:r>
              <a:rPr lang="ru-RU" dirty="0" smtClean="0"/>
              <a:t> (мифы, легенды, придания, сказки).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/>
              <a:t>Виды исторических текстов, используемых в обучении истории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ru-RU" sz="1800" b="1" dirty="0" smtClean="0"/>
              <a:t>             Первоисточники:</a:t>
            </a:r>
          </a:p>
          <a:p>
            <a:pPr>
              <a:buNone/>
            </a:pPr>
            <a:r>
              <a:rPr lang="ru-RU" sz="1800" b="1" dirty="0" smtClean="0"/>
              <a:t>      </a:t>
            </a:r>
            <a:r>
              <a:rPr lang="ru-RU" sz="1800" dirty="0" smtClean="0"/>
              <a:t>повествовательно-описательные документы, </a:t>
            </a:r>
          </a:p>
          <a:p>
            <a:r>
              <a:rPr lang="ru-RU" sz="1800" dirty="0" smtClean="0"/>
              <a:t>мемуары и эпистолярные источники, </a:t>
            </a:r>
          </a:p>
          <a:p>
            <a:r>
              <a:rPr lang="ru-RU" sz="1800" dirty="0" smtClean="0"/>
              <a:t>государственные документы, </a:t>
            </a:r>
          </a:p>
          <a:p>
            <a:r>
              <a:rPr lang="ru-RU" sz="1800" dirty="0" smtClean="0"/>
              <a:t>материалы периодической печати, </a:t>
            </a:r>
          </a:p>
          <a:p>
            <a:r>
              <a:rPr lang="ru-RU" sz="1800" dirty="0" smtClean="0"/>
              <a:t>материалы делопроизводства, </a:t>
            </a:r>
          </a:p>
          <a:p>
            <a:r>
              <a:rPr lang="ru-RU" sz="1800" dirty="0" smtClean="0"/>
              <a:t>документы общественно-политических течений и партий, </a:t>
            </a:r>
          </a:p>
          <a:p>
            <a:r>
              <a:rPr lang="ru-RU" sz="1800" dirty="0" smtClean="0"/>
              <a:t>публицистика, </a:t>
            </a:r>
          </a:p>
          <a:p>
            <a:r>
              <a:rPr lang="ru-RU" sz="1800" dirty="0" smtClean="0"/>
              <a:t>художественная литература изучаемой эпохи. </a:t>
            </a:r>
            <a:endParaRPr lang="ru-RU" sz="18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800" b="1" dirty="0" smtClean="0"/>
              <a:t>        Вторичные источники: </a:t>
            </a:r>
          </a:p>
          <a:p>
            <a:r>
              <a:rPr lang="ru-RU" sz="1800" dirty="0" smtClean="0"/>
              <a:t>художественная литература исторического жанра, </a:t>
            </a:r>
          </a:p>
          <a:p>
            <a:r>
              <a:rPr lang="ru-RU" sz="1800" dirty="0" smtClean="0"/>
              <a:t>справочная литература, </a:t>
            </a:r>
          </a:p>
          <a:p>
            <a:r>
              <a:rPr lang="ru-RU" sz="1800" dirty="0" smtClean="0"/>
              <a:t>научные и научно-популярные публикации. 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ЕГЭ: типы заданий по анализу исторических источников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№ 6-сопоставление 2-х источников и 6 характеристик ( по 2 к каждому из источников)-53%</a:t>
            </a:r>
          </a:p>
          <a:p>
            <a:r>
              <a:rPr lang="ru-RU" sz="2800" dirty="0" smtClean="0"/>
              <a:t>№ 10-поиск информации в источнике-58,8%</a:t>
            </a:r>
          </a:p>
          <a:p>
            <a:r>
              <a:rPr lang="ru-RU" sz="2800" dirty="0" smtClean="0"/>
              <a:t>№ 12-анализ верности суждений ( 3 из 6 положений)-57,4%</a:t>
            </a:r>
          </a:p>
          <a:p>
            <a:r>
              <a:rPr lang="ru-RU" sz="2800" dirty="0" smtClean="0"/>
              <a:t>№ 20-22 – 3 задания с развёрнутым ответом</a:t>
            </a:r>
          </a:p>
          <a:p>
            <a:pPr>
              <a:buNone/>
            </a:pPr>
            <a:r>
              <a:rPr lang="ru-RU" sz="2800" dirty="0" smtClean="0"/>
              <a:t>    20 задание-40,5 %</a:t>
            </a:r>
          </a:p>
          <a:p>
            <a:pPr>
              <a:buNone/>
            </a:pPr>
            <a:r>
              <a:rPr lang="ru-RU" sz="2800" dirty="0" smtClean="0"/>
              <a:t>    21 задание-74,8 %</a:t>
            </a:r>
          </a:p>
          <a:p>
            <a:pPr>
              <a:buNone/>
            </a:pPr>
            <a:r>
              <a:rPr lang="ru-RU" sz="2800" dirty="0" smtClean="0"/>
              <a:t>    22 задание-32,4%</a:t>
            </a:r>
          </a:p>
          <a:p>
            <a:r>
              <a:rPr lang="ru-RU" sz="2800" dirty="0" smtClean="0"/>
              <a:t>Всего:11 баллов из 55-20% работы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Алгоритм выполнения задания №6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fontAlgn="base"/>
            <a:r>
              <a:rPr lang="ru-RU" dirty="0" smtClean="0"/>
              <a:t>Внимательно читаем задание</a:t>
            </a:r>
          </a:p>
          <a:p>
            <a:pPr fontAlgn="base"/>
            <a:r>
              <a:rPr lang="ru-RU" dirty="0" smtClean="0"/>
              <a:t>Вчитываемся в фрагменты представленных источников</a:t>
            </a:r>
          </a:p>
          <a:p>
            <a:pPr fontAlgn="base"/>
            <a:r>
              <a:rPr lang="ru-RU" dirty="0" smtClean="0"/>
              <a:t>Подчеркиваем важные и ключевые моменты</a:t>
            </a:r>
          </a:p>
          <a:p>
            <a:pPr fontAlgn="base"/>
            <a:r>
              <a:rPr lang="ru-RU" dirty="0" smtClean="0"/>
              <a:t>Читаем список характеристик</a:t>
            </a:r>
          </a:p>
          <a:p>
            <a:pPr fontAlgn="base"/>
            <a:r>
              <a:rPr lang="ru-RU" dirty="0" smtClean="0"/>
              <a:t>Анализируем каждую из списка и определяем примерное событие, к которому она может относиться</a:t>
            </a:r>
          </a:p>
          <a:p>
            <a:pPr fontAlgn="base"/>
            <a:r>
              <a:rPr lang="ru-RU" dirty="0" smtClean="0"/>
              <a:t>Определяем описываемые события</a:t>
            </a:r>
          </a:p>
          <a:p>
            <a:pPr fontAlgn="base"/>
            <a:r>
              <a:rPr lang="ru-RU" dirty="0" smtClean="0"/>
              <a:t>Подбираем характеристики</a:t>
            </a:r>
          </a:p>
          <a:p>
            <a:pPr fontAlgn="base"/>
            <a:r>
              <a:rPr lang="ru-RU" dirty="0" smtClean="0"/>
              <a:t>Проверяем себя еще раз и записываем ответ</a:t>
            </a:r>
          </a:p>
          <a:p>
            <a:pPr fontAlgn="base">
              <a:buNone/>
            </a:pPr>
            <a:endParaRPr lang="ru-RU" dirty="0" smtClean="0"/>
          </a:p>
          <a:p>
            <a:pPr fontAlgn="base">
              <a:buNone/>
            </a:pPr>
            <a:r>
              <a:rPr lang="ru-RU" dirty="0" smtClean="0"/>
              <a:t>      Не допустить ошибок в этом задании порой бывает сложно, однако это под силу каждому. Очень важно сконцентрироваться на задании и вчитаться в предоставленный материал. При прочтении нужно обращать внимание на ключевые слова, например, имена, топонимы, даты, различные органы управления и так далее.</a:t>
            </a:r>
          </a:p>
          <a:p>
            <a:pPr fontAlgn="base">
              <a:buNone/>
            </a:pPr>
            <a:r>
              <a:rPr lang="ru-RU" dirty="0" smtClean="0"/>
              <a:t>Верное выполнение задания даёт 2 первичных балла.</a:t>
            </a:r>
          </a:p>
          <a:p>
            <a:pPr fontAlgn="base"/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801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Задание № 6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548680"/>
            <a:ext cx="7498080" cy="5699720"/>
          </a:xfrm>
        </p:spPr>
        <p:txBody>
          <a:bodyPr>
            <a:noAutofit/>
          </a:bodyPr>
          <a:lstStyle/>
          <a:p>
            <a:r>
              <a:rPr lang="ru-RU" sz="1200" b="1" dirty="0" smtClean="0"/>
              <a:t>Установите соответствие между фрагментами исторических источников и их краткими характеристиками: к каждому фрагменту, обозначенному буквой, подберите по две соответствующие характеристики, обозначенные цифрами.</a:t>
            </a:r>
          </a:p>
          <a:p>
            <a:r>
              <a:rPr lang="ru-RU" sz="1200" b="1" dirty="0" smtClean="0"/>
              <a:t>ФРАГМЕНТЫ ИСТОЧНИКОВ</a:t>
            </a:r>
            <a:endParaRPr lang="ru-RU" sz="1200" dirty="0" smtClean="0"/>
          </a:p>
          <a:p>
            <a:r>
              <a:rPr lang="ru-RU" sz="1200" i="1" dirty="0" smtClean="0"/>
              <a:t>«А января в 3 день прислал царь и великий князь из Слободы ко отцу своему и богомольцу к Афанасию митрополиту всея Руси …список, а в нём писаны измены боярские и воеводские и всяких приказных людей, которые они измены делали и убытки государству его до его </a:t>
            </a:r>
            <a:r>
              <a:rPr lang="ru-RU" sz="1200" i="1" dirty="0" err="1" smtClean="0"/>
              <a:t>государьского</a:t>
            </a:r>
            <a:r>
              <a:rPr lang="ru-RU" sz="1200" i="1" dirty="0" smtClean="0"/>
              <a:t> возрасту после отца его блаженные памяти …великого князя Василия Ивановича…. И царь и великий князь гнев свой положил… на архиепископов и епископов, и на архимандритов, и на игуменов, и на бояр своих, и на дворецкого и конюшего, и на окольничих, и на казначеев, и на дьяков, и на детей боярских, и на всех приказных людей опалу свою положил…</a:t>
            </a:r>
            <a:br>
              <a:rPr lang="ru-RU" sz="1200" i="1" dirty="0" smtClean="0"/>
            </a:br>
            <a:r>
              <a:rPr lang="ru-RU" sz="1200" i="1" dirty="0" smtClean="0"/>
              <a:t/>
            </a:r>
            <a:br>
              <a:rPr lang="ru-RU" sz="1200" i="1" dirty="0" smtClean="0"/>
            </a:br>
            <a:r>
              <a:rPr lang="ru-RU" sz="1200" i="1" dirty="0" smtClean="0"/>
              <a:t>И царь и государь и великий князь от великие жалости сердца, не хотя их многих </a:t>
            </a:r>
            <a:r>
              <a:rPr lang="ru-RU" sz="1200" i="1" dirty="0" err="1" smtClean="0"/>
              <a:t>изменных</a:t>
            </a:r>
            <a:r>
              <a:rPr lang="ru-RU" sz="1200" i="1" dirty="0" smtClean="0"/>
              <a:t> дел терпеть, оставил своё государство…»</a:t>
            </a:r>
            <a:r>
              <a:rPr lang="ru-RU" sz="1200" dirty="0" smtClean="0"/>
              <a:t>Б</a:t>
            </a:r>
            <a:r>
              <a:rPr lang="ru-RU" sz="1200" i="1" dirty="0" smtClean="0"/>
              <a:t>«Пришёл митрополит государь Филарет под Москву. Государь царь… всея Руси встретил отца своего, государя Филарета Никитича, за рекою Преснею с боярами и дворянами и со всем народом Московского государства. Многие же слёзы были тогда от радости у государя царя и всего народа Московского. И после же [были слёзы], ибо радость была на Москве великая, потому что столь много лет был [Филарет Никитич] в Литве в утеснении и гонении… Государь же… всея Руси в тот день, в который его государя отца Филарета Никитича выменяли, поставил храм во имя пророка </a:t>
            </a:r>
            <a:r>
              <a:rPr lang="ru-RU" sz="1200" i="1" dirty="0" err="1" smtClean="0"/>
              <a:t>Елисея</a:t>
            </a:r>
            <a:r>
              <a:rPr lang="ru-RU" sz="1200" i="1" dirty="0" smtClean="0"/>
              <a:t> между </a:t>
            </a:r>
            <a:r>
              <a:rPr lang="ru-RU" sz="1200" i="1" dirty="0" err="1" smtClean="0"/>
              <a:t>Никитской</a:t>
            </a:r>
            <a:r>
              <a:rPr lang="ru-RU" sz="1200" i="1" dirty="0" smtClean="0"/>
              <a:t> улицей и Тверской и установил празднование большое».</a:t>
            </a:r>
            <a:endParaRPr lang="ru-RU" sz="1200" dirty="0" smtClean="0"/>
          </a:p>
          <a:p>
            <a:pPr>
              <a:buNone/>
            </a:pPr>
            <a:r>
              <a:rPr lang="ru-RU" sz="1200" dirty="0" smtClean="0"/>
              <a:t>          ХАРАКТЕРИСТИКИ</a:t>
            </a:r>
          </a:p>
          <a:p>
            <a:pPr>
              <a:buNone/>
            </a:pPr>
            <a:r>
              <a:rPr lang="ru-RU" sz="1200" dirty="0" smtClean="0"/>
              <a:t>      1)  Царь, о котором говорится в тексте, – Михаил Фёдорович.</a:t>
            </a:r>
          </a:p>
          <a:p>
            <a:pPr>
              <a:buNone/>
            </a:pPr>
            <a:r>
              <a:rPr lang="ru-RU" sz="1200" dirty="0" smtClean="0"/>
              <a:t>      2) Данные события привели к установлению опричнины.</a:t>
            </a:r>
          </a:p>
          <a:p>
            <a:pPr>
              <a:buNone/>
            </a:pPr>
            <a:r>
              <a:rPr lang="ru-RU" sz="1200" dirty="0" smtClean="0"/>
              <a:t>       3) События относятся к ⅩⅥ в.</a:t>
            </a:r>
          </a:p>
          <a:p>
            <a:pPr>
              <a:buNone/>
            </a:pPr>
            <a:r>
              <a:rPr lang="ru-RU" sz="1200" dirty="0" smtClean="0"/>
              <a:t>      4)  Государь, о котором говорится в тексте, был первым представителем династии на престоле.</a:t>
            </a:r>
          </a:p>
          <a:p>
            <a:pPr>
              <a:buNone/>
            </a:pPr>
            <a:r>
              <a:rPr lang="ru-RU" sz="1200" dirty="0" smtClean="0"/>
              <a:t>      5)  В том же столетии, к которому относятся описываемые в документе события, Русское государство освободилось от власти Орды.</a:t>
            </a:r>
          </a:p>
          <a:p>
            <a:pPr>
              <a:buNone/>
            </a:pPr>
            <a:r>
              <a:rPr lang="ru-RU" sz="1200" dirty="0" smtClean="0"/>
              <a:t>      6)  В царствование государя, о котором говорится в тексте, к русскому государству был присоединён Новгород.</a:t>
            </a:r>
          </a:p>
          <a:p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Алгоритм выполнения задания</a:t>
            </a:r>
            <a:br>
              <a:rPr lang="ru-RU" dirty="0" smtClean="0"/>
            </a:br>
            <a:r>
              <a:rPr lang="ru-RU" dirty="0" smtClean="0"/>
              <a:t>№10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fontAlgn="base">
              <a:buNone/>
            </a:pPr>
            <a:r>
              <a:rPr lang="ru-RU" dirty="0" smtClean="0"/>
              <a:t>      Данное задание не столько сложное, сколько объемное. При виде большого текста, мы сразу теряемся и перестаем верить в свои силы, однако это вовсе не тот случай, когда нужно волноваться. В заданиях такого типа, как правило, все достаточно очевидно и понятно. Главное — найти ключевые слова и те подсказки, которые помогут определить пропущенные термин/ фамилию/ название.</a:t>
            </a:r>
          </a:p>
          <a:p>
            <a:pPr fontAlgn="base">
              <a:buNone/>
            </a:pPr>
            <a:r>
              <a:rPr lang="ru-RU" dirty="0" smtClean="0"/>
              <a:t>      Читая текст задания, подчеркивайте в </a:t>
            </a:r>
            <a:r>
              <a:rPr lang="ru-RU" dirty="0" err="1" smtClean="0"/>
              <a:t>КИМе</a:t>
            </a:r>
            <a:r>
              <a:rPr lang="ru-RU" dirty="0" smtClean="0"/>
              <a:t>, что по вашему мнению может помочь найти ответ и получить 1 балл.</a:t>
            </a:r>
          </a:p>
          <a:p>
            <a:pPr fontAlgn="base"/>
            <a:endParaRPr lang="ru-RU" dirty="0" smtClean="0"/>
          </a:p>
          <a:p>
            <a:pPr fontAlgn="base"/>
            <a:r>
              <a:rPr lang="ru-RU" dirty="0" smtClean="0"/>
              <a:t>Внимательно читаем текст задания</a:t>
            </a:r>
          </a:p>
          <a:p>
            <a:pPr fontAlgn="base"/>
            <a:r>
              <a:rPr lang="ru-RU" dirty="0" smtClean="0"/>
              <a:t>Ищем ключевые слова и слова-подсказки</a:t>
            </a:r>
          </a:p>
          <a:p>
            <a:pPr fontAlgn="base"/>
            <a:r>
              <a:rPr lang="ru-RU" dirty="0" smtClean="0"/>
              <a:t>Подчеркиваем самое важное</a:t>
            </a:r>
          </a:p>
          <a:p>
            <a:pPr fontAlgn="base"/>
            <a:r>
              <a:rPr lang="ru-RU" dirty="0" smtClean="0"/>
              <a:t>Анализируем полученную информацию и определяем ответ</a:t>
            </a:r>
          </a:p>
          <a:p>
            <a:pPr fontAlgn="base"/>
            <a:r>
              <a:rPr lang="ru-RU" dirty="0" smtClean="0"/>
              <a:t>Проверяем свой вариант выполнения задания</a:t>
            </a:r>
          </a:p>
          <a:p>
            <a:pPr fontAlgn="base"/>
            <a:r>
              <a:rPr lang="ru-RU" dirty="0" smtClean="0"/>
              <a:t>Записываем ответ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>Задание № 10</a:t>
            </a:r>
            <a:br>
              <a:rPr lang="ru-RU" sz="2400" b="1" dirty="0" smtClean="0"/>
            </a:br>
            <a:r>
              <a:rPr lang="ru-RU" sz="2400" b="1" dirty="0" smtClean="0"/>
              <a:t>Прочтите строки из воспоминаний В.В. Шульгина и напишите фамилию человека, о котором идет речь.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400" dirty="0" smtClean="0"/>
              <a:t>   «Царской семье он обернул свое лицо «старца», глядя в которое, царице кажется, что дух Божий почивает на святом человеке. А России он повернул развратную рожу, пьяную ... рожу лешего-сатира из </a:t>
            </a:r>
            <a:r>
              <a:rPr lang="ru-RU" sz="2400" dirty="0" err="1" smtClean="0"/>
              <a:t>Тобольской</a:t>
            </a:r>
            <a:r>
              <a:rPr lang="ru-RU" sz="2400" dirty="0" smtClean="0"/>
              <a:t> тайги».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Алгоритм выполнения задания</a:t>
            </a:r>
            <a:br>
              <a:rPr lang="ru-RU" dirty="0" smtClean="0"/>
            </a:br>
            <a:r>
              <a:rPr lang="ru-RU" dirty="0" smtClean="0"/>
              <a:t>№12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fontAlgn="base">
              <a:buNone/>
            </a:pPr>
            <a:r>
              <a:rPr lang="ru-RU" sz="3500" dirty="0" smtClean="0"/>
              <a:t>         Задание номер 12 является одним из самых тяжелых, потому что содержит в себе  просто огромный объем информации с которой приходится разбираться.</a:t>
            </a:r>
          </a:p>
          <a:p>
            <a:pPr fontAlgn="base">
              <a:buNone/>
            </a:pPr>
            <a:r>
              <a:rPr lang="ru-RU" sz="3500" dirty="0" smtClean="0"/>
              <a:t>         Здесь нам , как и в большинстве заданий, может встретиться абсолютно любой период, начиная с правления </a:t>
            </a:r>
            <a:r>
              <a:rPr lang="ru-RU" sz="3500" dirty="0" err="1" smtClean="0"/>
              <a:t>Рюрика</a:t>
            </a:r>
            <a:r>
              <a:rPr lang="ru-RU" sz="3500" dirty="0" smtClean="0"/>
              <a:t>, заканчивая началом 21 века.</a:t>
            </a:r>
          </a:p>
          <a:p>
            <a:pPr fontAlgn="base">
              <a:buNone/>
            </a:pPr>
            <a:r>
              <a:rPr lang="ru-RU" sz="3500" dirty="0" smtClean="0"/>
              <a:t>        В задании нам предлагают небольшой отрывок какого-либо литературного документа. Задача состоит в том, чтобы понять о каком событии или исторической личности идет речь.</a:t>
            </a:r>
          </a:p>
          <a:p>
            <a:pPr fontAlgn="base">
              <a:buNone/>
            </a:pPr>
            <a:r>
              <a:rPr lang="ru-RU" sz="3500" dirty="0" smtClean="0"/>
              <a:t>         Прочитав несколько раз и поняв суть, необходимо проанализировать всю представленную и известную вам информацию. Затем, ознакомиться с представленными утверждениями и определить, какие три из них являются верными, а какие — не соответствуют данной тематике или контексту.</a:t>
            </a:r>
          </a:p>
          <a:p>
            <a:pPr fontAlgn="base">
              <a:buNone/>
            </a:pPr>
            <a:r>
              <a:rPr lang="ru-RU" sz="3500" dirty="0" smtClean="0"/>
              <a:t>        За данное задание мы можем получить максимум 2 балла. Допуская одну ошибку — 1 балл.</a:t>
            </a:r>
          </a:p>
          <a:p>
            <a:pPr fontAlgn="base"/>
            <a:endParaRPr lang="ru-RU" sz="3500" dirty="0" smtClean="0"/>
          </a:p>
          <a:p>
            <a:pPr fontAlgn="base"/>
            <a:r>
              <a:rPr lang="ru-RU" sz="3500" dirty="0" smtClean="0"/>
              <a:t>Внимательно читаем текст задания</a:t>
            </a:r>
          </a:p>
          <a:p>
            <a:pPr fontAlgn="base"/>
            <a:r>
              <a:rPr lang="ru-RU" sz="3500" dirty="0" smtClean="0"/>
              <a:t>Собираем теорию на данную тему</a:t>
            </a:r>
          </a:p>
          <a:p>
            <a:pPr fontAlgn="base"/>
            <a:r>
              <a:rPr lang="ru-RU" sz="3500" dirty="0" smtClean="0"/>
              <a:t>Знакомимся с приведенными утверждениями</a:t>
            </a:r>
          </a:p>
          <a:p>
            <a:pPr fontAlgn="base"/>
            <a:r>
              <a:rPr lang="ru-RU" sz="3500" dirty="0" smtClean="0"/>
              <a:t>Выбираем верные утверждение</a:t>
            </a:r>
          </a:p>
          <a:p>
            <a:pPr fontAlgn="base"/>
            <a:r>
              <a:rPr lang="ru-RU" sz="3500" dirty="0" smtClean="0"/>
              <a:t>Проверяем ложность оставшихся</a:t>
            </a:r>
          </a:p>
          <a:p>
            <a:pPr fontAlgn="base"/>
            <a:r>
              <a:rPr lang="ru-RU" sz="3500" dirty="0" smtClean="0"/>
              <a:t>Делаем окончательный выбор</a:t>
            </a:r>
          </a:p>
          <a:p>
            <a:pPr fontAlgn="base"/>
            <a:r>
              <a:rPr lang="ru-RU" sz="3500" dirty="0" smtClean="0"/>
              <a:t>Записываем ответ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Задание № 12</a:t>
            </a:r>
            <a:endParaRPr lang="ru-RU" sz="2800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435608" y="1124744"/>
            <a:ext cx="7498080" cy="5544616"/>
          </a:xfrm>
        </p:spPr>
        <p:txBody>
          <a:bodyPr>
            <a:normAutofit fontScale="40000" lnSpcReduction="20000"/>
          </a:bodyPr>
          <a:lstStyle/>
          <a:p>
            <a:r>
              <a:rPr lang="ru-RU" dirty="0" smtClean="0"/>
              <a:t>Прочтите отрывок из летописи.</a:t>
            </a:r>
          </a:p>
          <a:p>
            <a:pPr>
              <a:buNone/>
            </a:pPr>
            <a:r>
              <a:rPr lang="ru-RU" dirty="0" smtClean="0"/>
              <a:t>       «В год 6390 (летоисчисление от Сотворения мира). Выступил в поход Олег, взяв с собою много воинов: варягов, чудь, </a:t>
            </a:r>
            <a:r>
              <a:rPr lang="ru-RU" dirty="0" err="1" smtClean="0"/>
              <a:t>словен</a:t>
            </a:r>
            <a:r>
              <a:rPr lang="ru-RU" dirty="0" smtClean="0"/>
              <a:t>, мерю, весь, кривичей, и пришел к Смоленску с кривичами, и принял власть в городе, и посадил в нем своего мужа. Оттуда отправился вниз, и взял </a:t>
            </a:r>
            <a:r>
              <a:rPr lang="ru-RU" dirty="0" err="1" smtClean="0"/>
              <a:t>Любеч</a:t>
            </a:r>
            <a:r>
              <a:rPr lang="ru-RU" dirty="0" smtClean="0"/>
              <a:t>, и также посадил мужа своего. И пришли к горам Киевским, и узнал Олег, что княжат тут Аскольд и </a:t>
            </a:r>
            <a:r>
              <a:rPr lang="ru-RU" dirty="0" err="1" smtClean="0"/>
              <a:t>Дир</a:t>
            </a:r>
            <a:r>
              <a:rPr lang="ru-RU" dirty="0" smtClean="0"/>
              <a:t>. Спрятал он одних воинов в ладьях, а других оставил </a:t>
            </a:r>
            <a:r>
              <a:rPr lang="ru-RU" dirty="0" err="1" smtClean="0"/>
              <a:t>поза-ди</a:t>
            </a:r>
            <a:r>
              <a:rPr lang="ru-RU" dirty="0" smtClean="0"/>
              <a:t>, и сам приступил, неся младенца Игорь. И подплыл к Угорской горе, спрятав своих воинов, и послал к Аскольду и </a:t>
            </a:r>
            <a:r>
              <a:rPr lang="ru-RU" dirty="0" err="1" smtClean="0"/>
              <a:t>Диру</a:t>
            </a:r>
            <a:r>
              <a:rPr lang="ru-RU" dirty="0" smtClean="0"/>
              <a:t>, говоря им, что-де "мы купцы, идем в Греки от Олега и княжича Игоря. Придите к нам, к родичам своим". Когда же Аскольд и </a:t>
            </a:r>
            <a:r>
              <a:rPr lang="ru-RU" dirty="0" err="1" smtClean="0"/>
              <a:t>Дир</a:t>
            </a:r>
            <a:r>
              <a:rPr lang="ru-RU" dirty="0" smtClean="0"/>
              <a:t> пришли, выскочили все остальные из ладей, и сказал Олег Аскольду и </a:t>
            </a:r>
            <a:r>
              <a:rPr lang="ru-RU" dirty="0" err="1" smtClean="0"/>
              <a:t>Диру</a:t>
            </a:r>
            <a:r>
              <a:rPr lang="ru-RU" dirty="0" smtClean="0"/>
              <a:t>: "Не князья вы и не княжеского рода, но я княжеского рода", и показал Игоря: "А это сын </a:t>
            </a:r>
            <a:r>
              <a:rPr lang="ru-RU" dirty="0" err="1" smtClean="0"/>
              <a:t>Рюрика</a:t>
            </a:r>
            <a:r>
              <a:rPr lang="ru-RU" dirty="0" smtClean="0"/>
              <a:t>". И убили Аскольда и </a:t>
            </a:r>
            <a:r>
              <a:rPr lang="ru-RU" dirty="0" err="1" smtClean="0"/>
              <a:t>Дира</a:t>
            </a:r>
            <a:r>
              <a:rPr lang="ru-RU" dirty="0" smtClean="0"/>
              <a:t>, отнесли на гору и погребли Аскольда на горе, которая называется ныне Угорской, где теперь </a:t>
            </a:r>
            <a:r>
              <a:rPr lang="ru-RU" dirty="0" err="1" smtClean="0"/>
              <a:t>Ольмин</a:t>
            </a:r>
            <a:r>
              <a:rPr lang="ru-RU" dirty="0" smtClean="0"/>
              <a:t> двор; на той могиле </a:t>
            </a:r>
            <a:r>
              <a:rPr lang="ru-RU" dirty="0" err="1" smtClean="0"/>
              <a:t>Ольма</a:t>
            </a:r>
            <a:r>
              <a:rPr lang="ru-RU" dirty="0" smtClean="0"/>
              <a:t> поставил церковь святого Николы; а </a:t>
            </a:r>
            <a:r>
              <a:rPr lang="ru-RU" dirty="0" err="1" smtClean="0"/>
              <a:t>Дирова</a:t>
            </a:r>
            <a:r>
              <a:rPr lang="ru-RU" dirty="0" smtClean="0"/>
              <a:t> могила - за церковью святой Ирины. И сел Олег, княжа, в Киеве, и сказал Олег: "Да будет это мать городам русским". И были у него варяги, и славяне, и прочие, прозвавшиеся </a:t>
            </a:r>
            <a:r>
              <a:rPr lang="ru-RU" dirty="0" err="1" smtClean="0"/>
              <a:t>русью</a:t>
            </a:r>
            <a:r>
              <a:rPr lang="ru-RU" dirty="0" smtClean="0"/>
              <a:t>. Тот Олег начал ставить города и установил дани </a:t>
            </a:r>
            <a:r>
              <a:rPr lang="ru-RU" dirty="0" err="1" smtClean="0"/>
              <a:t>словенам</a:t>
            </a:r>
            <a:r>
              <a:rPr lang="ru-RU" dirty="0" smtClean="0"/>
              <a:t>, и кривичам, и мери, и установил варягам давать дань от Новгорода по 300 гривен ежегодно ради сохранения мира, что и давалось варягам до самой смерти Ярослава».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         Используя отрывок, выберите в приведённом списке три верных суждения. Запишите в ответ цифры, под которыми они указаны.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         1) Олег был первым скандинавским князем, приглашённым на Русь славянскими и финскими племенами</a:t>
            </a:r>
          </a:p>
          <a:p>
            <a:pPr>
              <a:buNone/>
            </a:pPr>
            <a:r>
              <a:rPr lang="ru-RU" dirty="0" smtClean="0"/>
              <a:t>         2) после Олега правил Русью князь Святослав</a:t>
            </a:r>
          </a:p>
          <a:p>
            <a:pPr>
              <a:buNone/>
            </a:pPr>
            <a:r>
              <a:rPr lang="ru-RU" dirty="0" smtClean="0"/>
              <a:t>         3) Олег первым из князей подписал выгодный для Руси договор с Византией</a:t>
            </a:r>
          </a:p>
          <a:p>
            <a:pPr>
              <a:buNone/>
            </a:pPr>
            <a:r>
              <a:rPr lang="ru-RU" dirty="0" smtClean="0"/>
              <a:t>         4) указанные события относятся к концу IX в.</a:t>
            </a:r>
          </a:p>
          <a:p>
            <a:pPr>
              <a:buNone/>
            </a:pPr>
            <a:r>
              <a:rPr lang="ru-RU" dirty="0" smtClean="0"/>
              <a:t>         5) варяги — наёмные воины из Скандинавии на службе древнерусских князей</a:t>
            </a:r>
          </a:p>
          <a:p>
            <a:pPr>
              <a:buNone/>
            </a:pPr>
            <a:r>
              <a:rPr lang="ru-RU" dirty="0" smtClean="0"/>
              <a:t>         6) чудь, меря, весь относятся к восточнославянским племенам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Характеристика заданий на анализ исторического источника(задания 20-22)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sz="3300" dirty="0" smtClean="0"/>
              <a:t>20 задание: характеристика авторства, времени, обстоятельств и целей создания источника ( по ключевым словам и по контексту)</a:t>
            </a:r>
          </a:p>
          <a:p>
            <a:r>
              <a:rPr lang="ru-RU" sz="3300" dirty="0" smtClean="0"/>
              <a:t>21 задание: умение проводить поиск исторической информации в источниках разного типа ( выписать из текста требуемые элементы)</a:t>
            </a:r>
          </a:p>
          <a:p>
            <a:r>
              <a:rPr lang="ru-RU" sz="3300" dirty="0" smtClean="0"/>
              <a:t>22 задание: умение использовать принципы структурно-функционального, временного и пространственного анализа при работе с источниками ( проверяет знание информации, которая выходит за рамки документа)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620688"/>
            <a:ext cx="7498080" cy="5627712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Двадцатое задание предполагает анализ исторического источника – определение авторства или времени и обстоятельств его создания, ответы на связанные с этим вопросы. Документ может относиться к любому периоду истории – от 8 до 20 веков. Задание 20 начинает серию заданий, связанных с приведенным в тексте экзамена документом. За него можно максимально получить 2 первичных балла – в том случае, если верный ответ дан на все вопросы документа. Например, если нужно назвать императора – автора речи, годы его правления и имя его предшественника, и все это сделано правильно. Если же какой-то из элементов ответа упущен – к примеру, верно написан только император и годы его правления – ученик получает 1 первичный балл. Если указан только один элемент ответа или же все написано неверно, ответ оценивается в 0 баллов. Получается, что для получения баллов обязательно надо написать как минимум два правильных положения. Для этого нужно внимательно ознакомиться с текстом задания, обратить внимание на указанные в нем исторические факты, личности.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908720"/>
            <a:ext cx="7498080" cy="5339680"/>
          </a:xfrm>
        </p:spPr>
        <p:txBody>
          <a:bodyPr>
            <a:normAutofit fontScale="70000" lnSpcReduction="20000"/>
          </a:bodyPr>
          <a:lstStyle/>
          <a:p>
            <a:pPr fontAlgn="base"/>
            <a:r>
              <a:rPr lang="ru-RU" dirty="0" smtClean="0"/>
              <a:t>Двадцать первое задание ЕГЭ по истории также связано с приведенным историческим документом. Оно нацелено на поиск исторической информации как в тексте, так и с использованием собственных знаний. Даже если нужная информация есть в тексте, ее можно не переписывать дословно, а написать своими словами – главное, правильно.</a:t>
            </a:r>
          </a:p>
          <a:p>
            <a:pPr fontAlgn="base"/>
            <a:r>
              <a:rPr lang="ru-RU" dirty="0" smtClean="0"/>
              <a:t>Максимально возможный первичный балл – два. Если указан только один компонент ответа – например, надо написать две причины и одну цель, а написана только одна причина или только одна цель – ответ не засчитывается. Если написаны только две причины, или одна причина и одна цель – ставят 1 первичный балл. Данное задание подразумевает хорошее знание программы – нужно вспомнить все основные обстоятельства события, описываемого в документе, однако при хорошей подготовке к экзамену это не должно составлять особенного труда. Главное – писать грамотные и четкие формулировки своих мыслей.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620688"/>
            <a:ext cx="7498080" cy="5627712"/>
          </a:xfrm>
        </p:spPr>
        <p:txBody>
          <a:bodyPr>
            <a:noAutofit/>
          </a:bodyPr>
          <a:lstStyle/>
          <a:p>
            <a:pPr fontAlgn="base"/>
            <a:r>
              <a:rPr lang="ru-RU" sz="1600" dirty="0" smtClean="0"/>
              <a:t>Двадцать второе задание ЕГЭ по истории также связано с приведенным историческим источником. Оно предполагает привлечение собственных исторических знаний для анализа документа и ответа на вопросы, в котором необходимо определять причинно-следственные связи между различными историческими явлениями, то есть здесь уже не получится «выехать» только за счет текста.</a:t>
            </a:r>
          </a:p>
          <a:p>
            <a:pPr fontAlgn="base"/>
            <a:endParaRPr lang="ru-RU" sz="1600" dirty="0" smtClean="0"/>
          </a:p>
          <a:p>
            <a:pPr fontAlgn="base"/>
            <a:r>
              <a:rPr lang="ru-RU" sz="1600" dirty="0" smtClean="0"/>
              <a:t>За верно выполненное задание можно получить 2 первичных балла – к примеру, если нужно указать два органа и два организованных ими мероприятия, и все это сделано правильно. Если, допустим, написано о двух органах, но указано лишь одно мероприятие, либо в ответе упоминаются лишь мероприятия – можно рассчитывать только на 1 первичный балл. В том случае, если правильно написано только одно мероприятие или только органы, баллов вообще не дадут. Однако в данном задании нет ничего страшного – при хорошей подготовке к экзамену то, что в нем спрашивается, должно быть вам неплохо известно.</a:t>
            </a:r>
          </a:p>
          <a:p>
            <a:pPr fontAlgn="base"/>
            <a:endParaRPr lang="ru-RU" sz="1600" dirty="0" smtClean="0"/>
          </a:p>
          <a:p>
            <a:pPr fontAlgn="base"/>
            <a:r>
              <a:rPr lang="ru-RU" sz="1600" dirty="0" smtClean="0"/>
              <a:t>Если у вас есть какие-то дополнительные знания по теме текста, подходящие для ответа, можно использовать их. Не нужно бояться, что такой вариант ответа не учтен в критериях: несовпадение приведенного выпускником ответа с критериями в этом задании экзамена допускается, потому что в критериях его проверки нельзя учесть всех аспектов и вариантов ответов.</a:t>
            </a:r>
          </a:p>
          <a:p>
            <a:pPr>
              <a:buNone/>
            </a:pP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332656"/>
            <a:ext cx="7498080" cy="6408712"/>
          </a:xfrm>
        </p:spPr>
        <p:txBody>
          <a:bodyPr>
            <a:normAutofit fontScale="77500" lnSpcReduction="20000"/>
          </a:bodyPr>
          <a:lstStyle/>
          <a:p>
            <a:r>
              <a:rPr lang="ru-RU" sz="2300" b="1" dirty="0" smtClean="0"/>
              <a:t>Прочтите отрывок из исторического источника и кратко ответьте на вопросы С1-С3. Ответы предполагают использование информации из источника, а так же применение исторических знаний по курсу истории соответствующего периода.</a:t>
            </a:r>
            <a:endParaRPr lang="ru-RU" sz="2300" dirty="0" smtClean="0"/>
          </a:p>
          <a:p>
            <a:pPr>
              <a:buNone/>
            </a:pPr>
            <a:r>
              <a:rPr lang="ru-RU" sz="2300" b="1" dirty="0" smtClean="0"/>
              <a:t>Из исторического очерка:</a:t>
            </a:r>
            <a:endParaRPr lang="ru-RU" sz="2300" dirty="0" smtClean="0"/>
          </a:p>
          <a:p>
            <a:pPr>
              <a:buNone/>
            </a:pPr>
            <a:r>
              <a:rPr lang="ru-RU" sz="2100" dirty="0" smtClean="0"/>
              <a:t>      «Кандидатура представителя семьи Романовых устраивала разные слои населения и даже классы общества. Для боярства Романовы были свои — выходцы из одного из самых знатных боярских родов страны. Их считали своими и те, кто был близок к опричному двору... но и пострадавшие не чувствовали себя чуждыми этому семейству; среди его членов встречались казненные и опальные в годы опричнины, сам Филарет оказался в сеннике при бывшем опричнике Борисе Годунове. Наконец, Романовы пользовались большой популярностью среди казачества, с ним связывались многие иллюзии, и длительное пребывание Филарета в Тушине... заставляло и бывших </a:t>
            </a:r>
            <a:r>
              <a:rPr lang="ru-RU" sz="2100" dirty="0" err="1" smtClean="0"/>
              <a:t>тушинцев</a:t>
            </a:r>
            <a:r>
              <a:rPr lang="ru-RU" sz="2100" dirty="0" smtClean="0"/>
              <a:t> не опасаться за свою судьбу при новом правительстве. Поскольку Филарет возглавил в своё время делегацию, которая пригласила на русский трон Владислава, то и сторонники польского королевича не беспокоились за своё буду шее при Романовых».</a:t>
            </a:r>
          </a:p>
          <a:p>
            <a:pPr>
              <a:buNone/>
            </a:pPr>
            <a:r>
              <a:rPr lang="ru-RU" sz="1900" b="1" dirty="0" smtClean="0"/>
              <a:t>       Задание  № 20</a:t>
            </a:r>
          </a:p>
          <a:p>
            <a:pPr>
              <a:buNone/>
            </a:pPr>
            <a:r>
              <a:rPr lang="ru-RU" sz="1900" dirty="0" smtClean="0"/>
              <a:t>        О каком событии идёт речь в документе? В каком году оно произошло и чем было вызвано?</a:t>
            </a:r>
          </a:p>
          <a:p>
            <a:pPr>
              <a:buNone/>
            </a:pPr>
            <a:r>
              <a:rPr lang="ru-RU" sz="1900" b="1" dirty="0" smtClean="0"/>
              <a:t>       Задание № 21</a:t>
            </a:r>
          </a:p>
          <a:p>
            <a:pPr>
              <a:buNone/>
            </a:pPr>
            <a:r>
              <a:rPr lang="ru-RU" sz="1900" dirty="0" smtClean="0"/>
              <a:t>        Почему предпочтение было отдано Романовым? Укажите не менее трёх аргументов.</a:t>
            </a:r>
          </a:p>
          <a:p>
            <a:pPr>
              <a:buNone/>
            </a:pPr>
            <a:r>
              <a:rPr lang="ru-RU" sz="1900" b="1" dirty="0" smtClean="0"/>
              <a:t>       Задание  № 22</a:t>
            </a:r>
          </a:p>
          <a:p>
            <a:pPr>
              <a:buNone/>
            </a:pPr>
            <a:r>
              <a:rPr lang="ru-RU" sz="1900" dirty="0" smtClean="0"/>
              <a:t>        Какие обстоятельства предшествовали началу правления династии Романовых на русском престоле? Укажите не менее двух положений. Кто был первым представителем этой династии?</a:t>
            </a:r>
          </a:p>
          <a:p>
            <a:endParaRPr lang="ru-RU" sz="1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ОГЭ история 9 класс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Задание 10. Указать цифру, обозначающую на схеме город , название которого было пропущено в отрывке (задание по работе с картой)</a:t>
            </a:r>
          </a:p>
          <a:p>
            <a:r>
              <a:rPr lang="ru-RU" dirty="0" smtClean="0"/>
              <a:t>Задание 15-17.Анализ исторического источника.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908720"/>
            <a:ext cx="7498080" cy="5472608"/>
          </a:xfrm>
        </p:spPr>
        <p:txBody>
          <a:bodyPr>
            <a:normAutofit fontScale="47500" lnSpcReduction="20000"/>
          </a:bodyPr>
          <a:lstStyle/>
          <a:p>
            <a:r>
              <a:rPr lang="ru-RU" b="1" dirty="0" smtClean="0"/>
              <a:t>Прочитайте отрывок из летописи.</a:t>
            </a:r>
          </a:p>
          <a:p>
            <a:r>
              <a:rPr lang="ru-RU" dirty="0" smtClean="0"/>
              <a:t> «В тот год сказала дружина Игорю: "Отроки </a:t>
            </a:r>
            <a:r>
              <a:rPr lang="ru-RU" dirty="0" err="1" smtClean="0"/>
              <a:t>Свенельда</a:t>
            </a:r>
            <a:r>
              <a:rPr lang="ru-RU" dirty="0" smtClean="0"/>
              <a:t> </a:t>
            </a:r>
            <a:r>
              <a:rPr lang="ru-RU" dirty="0" err="1" smtClean="0"/>
              <a:t>изоделись</a:t>
            </a:r>
            <a:r>
              <a:rPr lang="ru-RU" dirty="0" smtClean="0"/>
              <a:t> оружием и одеждой, а мы наги. Пойдём, князь, с нами за данью, и себе добудешь, и нам". И послушал их Игорь – пошёл к древлянам за данью и прибавил к прежней дани новую, и творили насилие над ними мужи его. Взяв дань, пошёл он в свой город. Когда же шёл он назад, поразмыслив, сказал своей дружине: "Идите с данью домой, а я возвращусь и похожу ещё". И отпустил дружину свою домой, а сам с малой частью дружины вернулся, желая большего богатства. Древляне же, услышав, что идёт снова, держали совет с князем своим Малом: "Если повадится волк к овцам, то вынесет всё стадо, пока не убьют его; так и этот: если не убьём его, то всех нас погубит". И послали к нему, говоря: "Зачем идёшь опять? Забрал уже всю дань". И не послушал их Игорь; и древляне, выйдя из города </a:t>
            </a:r>
            <a:r>
              <a:rPr lang="ru-RU" dirty="0" err="1" smtClean="0"/>
              <a:t>Искоростеня</a:t>
            </a:r>
            <a:r>
              <a:rPr lang="ru-RU" dirty="0" smtClean="0"/>
              <a:t>, убили Игоря и дружинников его, так как было их мало… Ольга же была в Киеве с сыном своим, ребёнком _____________. Сказали же древляне: "Вот убили мы князя русского, возьмём жену его Ольгу за князя нашего Мала и сына её возьмём, и сделаем ему, что захотим"…» </a:t>
            </a:r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        15. Укажите век, когда произошли описываемые события. Укажите имя, пропущенное в отрывке.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16. Почему согласно летописи древляне решили убить князя Игоря? Почему согласно летописи древлянам удалось победить дружину князя Игоря?</a:t>
            </a:r>
          </a:p>
          <a:p>
            <a:pPr>
              <a:buNone/>
            </a:pPr>
            <a:r>
              <a:rPr lang="ru-RU" dirty="0" smtClean="0"/>
              <a:t>       </a:t>
            </a:r>
          </a:p>
          <a:p>
            <a:pPr>
              <a:buNone/>
            </a:pPr>
            <a:r>
              <a:rPr lang="ru-RU" dirty="0" smtClean="0"/>
              <a:t> 17.  Укажите одно любое последствие описываемых событий. Какой поступок, повлиявший на выбор веры киевским князем Владимиром, совершила упоминаемая в тексте Ольга?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752</TotalTime>
  <Words>1508</Words>
  <Application>Microsoft Office PowerPoint</Application>
  <PresentationFormat>Экран (4:3)</PresentationFormat>
  <Paragraphs>131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Солнцестояние</vt:lpstr>
      <vt:lpstr>Слайд 1</vt:lpstr>
      <vt:lpstr>Слайд 2</vt:lpstr>
      <vt:lpstr>Исторические тексты как средство обучения истории</vt:lpstr>
      <vt:lpstr>Виды исторических текстов, используемых в обучении истории</vt:lpstr>
      <vt:lpstr>ЕГЭ: типы заданий по анализу исторических источников</vt:lpstr>
      <vt:lpstr> Алгоритм выполнения задания №6</vt:lpstr>
      <vt:lpstr>Задание № 6</vt:lpstr>
      <vt:lpstr>Алгоритм выполнения задания №10</vt:lpstr>
      <vt:lpstr>Задание № 10 Прочтите строки из воспоминаний В.В. Шульгина и напишите фамилию человека, о котором идет речь.</vt:lpstr>
      <vt:lpstr>Алгоритм выполнения задания №12</vt:lpstr>
      <vt:lpstr>Задание № 12</vt:lpstr>
      <vt:lpstr>Характеристика заданий на анализ исторического источника(задания 20-22)</vt:lpstr>
      <vt:lpstr>Слайд 13</vt:lpstr>
      <vt:lpstr>Слайд 14</vt:lpstr>
      <vt:lpstr>Слайд 15</vt:lpstr>
      <vt:lpstr>Слайд 16</vt:lpstr>
      <vt:lpstr>ОГЭ история 9 класс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Исторические тексты как средство обучения истории</dc:title>
  <dc:creator>admin</dc:creator>
  <cp:lastModifiedBy>user</cp:lastModifiedBy>
  <cp:revision>58</cp:revision>
  <dcterms:created xsi:type="dcterms:W3CDTF">2019-12-04T11:14:57Z</dcterms:created>
  <dcterms:modified xsi:type="dcterms:W3CDTF">2019-12-10T05:31:31Z</dcterms:modified>
</cp:coreProperties>
</file>