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notesMasterIdLst>
    <p:notesMasterId r:id="rId15"/>
  </p:notesMasterIdLst>
  <p:sldIdLst>
    <p:sldId id="256" r:id="rId2"/>
    <p:sldId id="284" r:id="rId3"/>
    <p:sldId id="283" r:id="rId4"/>
    <p:sldId id="262" r:id="rId5"/>
    <p:sldId id="263" r:id="rId6"/>
    <p:sldId id="261" r:id="rId7"/>
    <p:sldId id="281" r:id="rId8"/>
    <p:sldId id="272" r:id="rId9"/>
    <p:sldId id="275" r:id="rId10"/>
    <p:sldId id="277" r:id="rId11"/>
    <p:sldId id="278" r:id="rId12"/>
    <p:sldId id="274" r:id="rId13"/>
    <p:sldId id="27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00CC"/>
    <a:srgbClr val="FF00FF"/>
    <a:srgbClr val="3366FF"/>
    <a:srgbClr val="DE30F0"/>
    <a:srgbClr val="FFFF00"/>
    <a:srgbClr val="FF0066"/>
    <a:srgbClr val="32CF07"/>
    <a:srgbClr val="00CC00"/>
    <a:srgbClr val="16CC2C"/>
    <a:srgbClr val="00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4914" autoAdjust="0"/>
    <p:restoredTop sz="94654" autoAdjust="0"/>
  </p:normalViewPr>
  <p:slideViewPr>
    <p:cSldViewPr>
      <p:cViewPr>
        <p:scale>
          <a:sx n="100" d="100"/>
          <a:sy n="100" d="100"/>
        </p:scale>
        <p:origin x="-282" y="6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EACB58-235E-4940-A158-978314C753A2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29EAE4-6D0F-47E2-BA08-1D33798936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>
    <p:wipe dir="d"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10" Type="http://schemas.openxmlformats.org/officeDocument/2006/relationships/image" Target="../media/image64.jpeg"/><Relationship Id="rId4" Type="http://schemas.openxmlformats.org/officeDocument/2006/relationships/image" Target="../media/image58.jpeg"/><Relationship Id="rId9" Type="http://schemas.openxmlformats.org/officeDocument/2006/relationships/image" Target="../media/image6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«Театральная весна»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Творческий проект по театрализованной деятельности для детей старшего дошкольного</a:t>
            </a:r>
            <a:br>
              <a:rPr lang="ru-RU" sz="2800" dirty="0" smtClean="0"/>
            </a:br>
            <a:r>
              <a:rPr lang="ru-RU" sz="2800" dirty="0" smtClean="0"/>
              <a:t>возраста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1028" name="Picture 4" descr="C:\Documents and Settings\Admin\Рабочий стол\рамки\38b044f3d4f2785b628e626b92c6c2f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643306" y="61436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786182" y="5357826"/>
            <a:ext cx="48862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21179996">
            <a:off x="551191" y="3574183"/>
            <a:ext cx="2515025" cy="2165718"/>
          </a:xfrm>
          <a:prstGeom prst="rect">
            <a:avLst/>
          </a:prstGeom>
          <a:ln w="28575">
            <a:solidFill>
              <a:schemeClr val="tx2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  <a:reflection blurRad="6350" stA="52000" endA="300" endPos="35000" dir="5400000" sy="-100000" algn="bl" rotWithShape="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428596" y="357166"/>
            <a:ext cx="80724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B0F0"/>
                </a:solidFill>
                <a:latin typeface="Monotype Corsiva" pitchFamily="66" charset="0"/>
              </a:rPr>
              <a:t>Муниципальное  бюджетное дошкольное образовательное учреждение детский сад № 10 «Белочка» комбинированного вида</a:t>
            </a:r>
            <a:br>
              <a:rPr lang="ru-RU" sz="2400" dirty="0" smtClean="0">
                <a:solidFill>
                  <a:srgbClr val="00B0F0"/>
                </a:solidFill>
                <a:latin typeface="Monotype Corsiva" pitchFamily="66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24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4000" dirty="0" smtClean="0">
                <a:solidFill>
                  <a:srgbClr val="00B050"/>
                </a:solidFill>
                <a:latin typeface="Monotype Corsiva" pitchFamily="66" charset="0"/>
              </a:rPr>
              <a:t>Развитие речи детей дошкольного возраста через  театрализованную деятельность</a:t>
            </a:r>
            <a:endParaRPr lang="ru-RU" sz="4000" dirty="0">
              <a:solidFill>
                <a:srgbClr val="00B05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357686" y="4786322"/>
            <a:ext cx="42148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B0F0"/>
                </a:solidFill>
                <a:latin typeface="Monotype Corsiva" pitchFamily="66" charset="0"/>
              </a:rPr>
              <a:t>Подготовила: Воспитатель первой квалификационной категории Шмырева Е.А.</a:t>
            </a:r>
            <a:endParaRPr lang="ru-RU" sz="24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33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Театрализованная среда </a:t>
            </a:r>
            <a:endParaRPr lang="ru-RU" sz="4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2844" y="1071546"/>
            <a:ext cx="578647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  Наглядные пособия (видеоматериал, репродукции картин, иллюстрации, плакаты, фотографии, альбомы по теме «Театр»);</a:t>
            </a:r>
          </a:p>
          <a:p>
            <a:pPr algn="just">
              <a:buFont typeface="Courier New" pitchFamily="49" charset="0"/>
              <a:buChar char="o"/>
            </a:pPr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  Детская художественная, познавательная и методическая литература;</a:t>
            </a:r>
          </a:p>
          <a:p>
            <a:pPr algn="just">
              <a:buFont typeface="Courier New" pitchFamily="49" charset="0"/>
              <a:buChar char="o"/>
            </a:pPr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  Атрибуты  для  организации  театрализованных  игр  (фланелеграф , ширмы,   костюмы, шапочки, маски, разнообразные виды театров: би-ба-бо, настольный,</a:t>
            </a:r>
          </a:p>
          <a:p>
            <a:pPr algn="just"/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пальчиковый,   резиновой игрушки,   на  банках,   на  прищепках,  на дисках , варежковый театр , на стаканчиках, театр на ложках, топотушки, и др.);</a:t>
            </a:r>
          </a:p>
          <a:p>
            <a:pPr algn="just">
              <a:buFont typeface="Courier New" pitchFamily="49" charset="0"/>
              <a:buChar char="o"/>
            </a:pPr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   Дидактические игры («Из какого театра куклы», «Назови одним  словом», «Настроение Антошки» и др.);</a:t>
            </a:r>
          </a:p>
          <a:p>
            <a:pPr algn="just">
              <a:buFont typeface="Courier New" pitchFamily="49" charset="0"/>
              <a:buChar char="o"/>
            </a:pPr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   Подборки тематических презентаций;</a:t>
            </a:r>
          </a:p>
          <a:p>
            <a:pPr algn="just">
              <a:buFont typeface="Courier New" pitchFamily="49" charset="0"/>
              <a:buChar char="o"/>
            </a:pPr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   ТСО (магнитофон, ноутбук, аудиозаписи классической и релаксационной музыки, «звуков природы», детские произведения).</a:t>
            </a:r>
            <a:endParaRPr lang="ru-RU" b="1" dirty="0">
              <a:latin typeface="Monotype Corsiva" pitchFamily="66" charset="0"/>
            </a:endParaRPr>
          </a:p>
        </p:txBody>
      </p:sp>
      <p:pic>
        <p:nvPicPr>
          <p:cNvPr id="2051" name="Picture 3" descr="C:\Documents and Settings\Admin\Рабочий стол\Шмырева\фото к конкурсу\104SSCAM\SDC129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642918"/>
            <a:ext cx="2109583" cy="1582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Documents and Settings\Admin\Рабочий стол\Шмырева\фото к конкурсу\SDC128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071678"/>
            <a:ext cx="2000264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C:\Documents and Settings\Admin\Рабочий стол\Шмырева\фото к конкурсу\SDC128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2928934"/>
            <a:ext cx="1847646" cy="1385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C:\Documents and Settings\Admin\Рабочий стол\Шмырева\фото к конкурсу\SDC1286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4214818"/>
            <a:ext cx="1919115" cy="1439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C:\Documents and Settings\Admin\Рабочий стол\Шмырева\фото к конкурсу\фото Лена\SDC1302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5206" y="4429132"/>
            <a:ext cx="1714512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339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Виды театров</a:t>
            </a:r>
            <a:endParaRPr lang="ru-RU" sz="4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7" name="Содержимое 8" descr="IMG_18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029498">
            <a:off x="214282" y="571480"/>
            <a:ext cx="2250296" cy="15001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Содержимое 9" descr="IMG_18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936813">
            <a:off x="2770287" y="769267"/>
            <a:ext cx="2786082" cy="1857388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9" name="Содержимое 6" descr="SDC128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1868">
            <a:off x="5882615" y="683782"/>
            <a:ext cx="2794200" cy="1846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Содержимое 7" descr="SDC128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222955">
            <a:off x="105520" y="2422988"/>
            <a:ext cx="2616887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Содержимое 8" descr="SDC1285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85200">
            <a:off x="2850770" y="2663567"/>
            <a:ext cx="2929302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Содержимое 9" descr="IMG_189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1219542">
            <a:off x="6185029" y="2723439"/>
            <a:ext cx="2857520" cy="1995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Содержимое 13" descr="SDC1285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610468">
            <a:off x="1891024" y="4440533"/>
            <a:ext cx="2458794" cy="2217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Содержимое 6" descr="IMG_190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20494843">
            <a:off x="4723140" y="4461398"/>
            <a:ext cx="2766307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одержимое 16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500066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Чтение сказок;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Артикуляционная гимнастика;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Подвижные игры с элементами </a:t>
            </a:r>
          </a:p>
          <a:p>
            <a:pPr>
              <a:buNone/>
            </a:pPr>
            <a:r>
              <a:rPr lang="ru-RU" b="1" dirty="0" smtClean="0">
                <a:latin typeface="Monotype Corsiva" pitchFamily="66" charset="0"/>
              </a:rPr>
              <a:t>драматизации;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Игры на развитие интонационной </a:t>
            </a:r>
          </a:p>
          <a:p>
            <a:pPr>
              <a:buNone/>
            </a:pPr>
            <a:r>
              <a:rPr lang="ru-RU" b="1" dirty="0" smtClean="0">
                <a:latin typeface="Monotype Corsiva" pitchFamily="66" charset="0"/>
              </a:rPr>
              <a:t>выразительности;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Музыкальные этюды;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Театральная игра;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Дидактические игры;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Дыхательная гимнастика;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Ритмопластика;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Сочинение сказок;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latin typeface="Monotype Corsiva" pitchFamily="66" charset="0"/>
              </a:rPr>
              <a:t>Изготовление и ремонт атрибутов</a:t>
            </a:r>
          </a:p>
          <a:p>
            <a:pPr>
              <a:buNone/>
            </a:pPr>
            <a:r>
              <a:rPr lang="ru-RU" b="1" dirty="0" smtClean="0">
                <a:latin typeface="Monotype Corsiva" pitchFamily="66" charset="0"/>
              </a:rPr>
              <a:t>к  спектаклям</a:t>
            </a:r>
            <a:endParaRPr lang="ru-RU" b="1" dirty="0">
              <a:latin typeface="Monotype Corsiva" pitchFamily="66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477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Impact" pitchFamily="34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Impact" pitchFamily="34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Impact" pitchFamily="34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Impact" pitchFamily="34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Impact" pitchFamily="34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Impact" pitchFamily="34" charset="0"/>
              </a:rPr>
            </a:br>
            <a:endParaRPr lang="ru-RU" sz="4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57224" y="214290"/>
            <a:ext cx="72866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Monotype Corsiva" pitchFamily="66" charset="0"/>
              </a:rPr>
              <a:t>Основные направления работы с детьми</a:t>
            </a:r>
            <a:r>
              <a:rPr lang="ru-RU" b="1" dirty="0" smtClean="0">
                <a:solidFill>
                  <a:srgbClr val="FF0000"/>
                </a:solidFill>
                <a:latin typeface="Impact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Impact" pitchFamily="34" charset="0"/>
              </a:rPr>
            </a:br>
            <a:endParaRPr lang="ru-RU" dirty="0"/>
          </a:p>
        </p:txBody>
      </p:sp>
      <p:pic>
        <p:nvPicPr>
          <p:cNvPr id="6146" name="Picture 2" descr="C:\Documents and Settings\Admin\Рабочий стол\Шмырева\фото к конкурсу\104SSCAM\SDC129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785794"/>
            <a:ext cx="2357422" cy="1768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3" descr="C:\Documents and Settings\Admin\Рабочий стол\Шмырева\фото к конкурсу\104SSCAM\SDC129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214422"/>
            <a:ext cx="2190766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Documents and Settings\Admin\Рабочий стол\Шмырева\фото к конкурсу\DSC082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2714620"/>
            <a:ext cx="2162017" cy="1621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3071810"/>
            <a:ext cx="2214578" cy="1660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18716732"/>
            <a:ext cx="3352651" cy="25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4572008"/>
            <a:ext cx="2286016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3438" y="4857760"/>
            <a:ext cx="2214578" cy="1660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0483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Monotype Corsiva" pitchFamily="66" charset="0"/>
              </a:rPr>
              <a:t>Элементы педагогических  технологий</a:t>
            </a:r>
            <a:endParaRPr lang="ru-RU" sz="36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341438"/>
            <a:ext cx="8229600" cy="4445016"/>
          </a:xfrm>
          <a:prstGeom prst="rect">
            <a:avLst/>
          </a:prstGeom>
        </p:spPr>
        <p:txBody>
          <a:bodyPr/>
          <a:lstStyle/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здоровьесберегающие  технологии;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личностно-ориентированного взаимодействия педагога и детей, 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индивидуально-дифференцированное обучение, основанное на индивидуальных возможностях;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игровые технологии;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интегрированное обучение;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взаимодействие с семьёй;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lang="ru-RU" sz="2800" b="1" dirty="0" smtClean="0">
                <a:latin typeface="Monotype Corsiva" pitchFamily="66" charset="0"/>
              </a:rPr>
              <a:t>использование ИКТ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;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групповые;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проблемное обучение.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3366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6" name="Picture 2" descr="C:\Documents and Settings\Admin\Рабочий стол\Шмырева\фото к конкурсу\фото Лена\SDC13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3000372"/>
            <a:ext cx="2286016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C:\Documents and Settings\Admin\Рабочий стол\Шмырева\фото к конкурсу\фото Лена\SDC130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071942"/>
            <a:ext cx="1928826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4" descr="SDC13037.JPG"/>
          <p:cNvPicPr>
            <a:picLocks noGrp="1"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572264" y="4714884"/>
            <a:ext cx="1643074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142844" y="214290"/>
            <a:ext cx="8532440" cy="72008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Monotype Corsiva" pitchFamily="66" charset="0"/>
              </a:rPr>
              <a:t>Формы организации театрализованной деятельности</a:t>
            </a:r>
            <a:endParaRPr lang="ru-RU" sz="32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3214678" y="2571744"/>
            <a:ext cx="2798622" cy="1791650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театрализованная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деятельность</a:t>
            </a:r>
            <a:endParaRPr lang="ru-RU" sz="2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571472" y="2500306"/>
            <a:ext cx="2343774" cy="1224136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</a:rPr>
              <a:t>Мини-игры на других занятиях</a:t>
            </a:r>
            <a:endParaRPr lang="ru-RU" sz="2000" b="1" dirty="0">
              <a:solidFill>
                <a:srgbClr val="0000FF"/>
              </a:solidFill>
              <a:latin typeface="Monotype Corsiva" pitchFamily="66" charset="0"/>
            </a:endParaRPr>
          </a:p>
        </p:txBody>
      </p:sp>
      <p:sp>
        <p:nvSpPr>
          <p:cNvPr id="7" name="Блок-схема: перфолента 6"/>
          <p:cNvSpPr/>
          <p:nvPr/>
        </p:nvSpPr>
        <p:spPr>
          <a:xfrm>
            <a:off x="428596" y="3933056"/>
            <a:ext cx="2428892" cy="1224136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</a:rPr>
              <a:t>Театрализованные занятия</a:t>
            </a:r>
            <a:endParaRPr lang="ru-RU" sz="2000" b="1" dirty="0">
              <a:solidFill>
                <a:srgbClr val="0000FF"/>
              </a:solidFill>
              <a:latin typeface="Monotype Corsiva" pitchFamily="66" charset="0"/>
            </a:endParaRPr>
          </a:p>
        </p:txBody>
      </p:sp>
      <p:sp>
        <p:nvSpPr>
          <p:cNvPr id="8" name="Блок-схема: перфолента 7"/>
          <p:cNvSpPr/>
          <p:nvPr/>
        </p:nvSpPr>
        <p:spPr>
          <a:xfrm>
            <a:off x="571472" y="5286388"/>
            <a:ext cx="2500330" cy="1200766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</a:rPr>
              <a:t>Создание мультипликационного проекта</a:t>
            </a:r>
            <a:endParaRPr lang="ru-RU" sz="2000" b="1" dirty="0">
              <a:solidFill>
                <a:srgbClr val="0000FF"/>
              </a:solidFill>
              <a:latin typeface="Monotype Corsiva" pitchFamily="66" charset="0"/>
            </a:endParaRPr>
          </a:p>
        </p:txBody>
      </p:sp>
      <p:sp>
        <p:nvSpPr>
          <p:cNvPr id="30" name="Блок-схема: перфолента 29"/>
          <p:cNvSpPr/>
          <p:nvPr/>
        </p:nvSpPr>
        <p:spPr>
          <a:xfrm>
            <a:off x="642910" y="1000108"/>
            <a:ext cx="3096344" cy="1296144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</a:rPr>
              <a:t>Совместная деятельность взрослых и детей</a:t>
            </a:r>
            <a:endParaRPr lang="ru-RU" sz="2000" b="1" dirty="0">
              <a:solidFill>
                <a:srgbClr val="0000FF"/>
              </a:solidFill>
              <a:latin typeface="Monotype Corsiva" pitchFamily="66" charset="0"/>
            </a:endParaRPr>
          </a:p>
        </p:txBody>
      </p:sp>
      <p:sp>
        <p:nvSpPr>
          <p:cNvPr id="31" name="Блок-схема: перфолента 30"/>
          <p:cNvSpPr/>
          <p:nvPr/>
        </p:nvSpPr>
        <p:spPr>
          <a:xfrm>
            <a:off x="4929190" y="928670"/>
            <a:ext cx="3429024" cy="1214446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</a:rPr>
              <a:t>Самостоятельная театрализованно-художественная деятельность</a:t>
            </a:r>
            <a:endParaRPr lang="ru-RU" sz="2000" b="1" dirty="0">
              <a:solidFill>
                <a:srgbClr val="0000FF"/>
              </a:solidFill>
              <a:latin typeface="Monotype Corsiva" pitchFamily="66" charset="0"/>
            </a:endParaRPr>
          </a:p>
        </p:txBody>
      </p:sp>
      <p:sp>
        <p:nvSpPr>
          <p:cNvPr id="32" name="Блок-схема: перфолента 31"/>
          <p:cNvSpPr/>
          <p:nvPr/>
        </p:nvSpPr>
        <p:spPr>
          <a:xfrm>
            <a:off x="6300192" y="2348880"/>
            <a:ext cx="2664296" cy="1440160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</a:rPr>
              <a:t>Чтение  художественной литературы</a:t>
            </a:r>
            <a:endParaRPr lang="ru-RU" sz="2000" b="1" dirty="0">
              <a:solidFill>
                <a:srgbClr val="0000FF"/>
              </a:solidFill>
              <a:latin typeface="Monotype Corsiva" pitchFamily="66" charset="0"/>
            </a:endParaRPr>
          </a:p>
        </p:txBody>
      </p:sp>
      <p:sp>
        <p:nvSpPr>
          <p:cNvPr id="33" name="Блок-схема: перфолента 32"/>
          <p:cNvSpPr/>
          <p:nvPr/>
        </p:nvSpPr>
        <p:spPr>
          <a:xfrm>
            <a:off x="6156176" y="3786190"/>
            <a:ext cx="2736304" cy="1298994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</a:rPr>
              <a:t>Театрализованные</a:t>
            </a:r>
          </a:p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</a:rPr>
              <a:t>Игры-спектакли</a:t>
            </a:r>
            <a:endParaRPr lang="ru-RU" sz="2000" b="1" dirty="0">
              <a:solidFill>
                <a:srgbClr val="0000FF"/>
              </a:solidFill>
              <a:latin typeface="Monotype Corsiva" pitchFamily="66" charset="0"/>
            </a:endParaRPr>
          </a:p>
        </p:txBody>
      </p:sp>
      <p:sp>
        <p:nvSpPr>
          <p:cNvPr id="36" name="Блок-схема: перфолента 35"/>
          <p:cNvSpPr/>
          <p:nvPr/>
        </p:nvSpPr>
        <p:spPr>
          <a:xfrm>
            <a:off x="4357686" y="5214950"/>
            <a:ext cx="3168352" cy="1440160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</a:rPr>
              <a:t>Хороводные и подвижные игры</a:t>
            </a:r>
            <a:endParaRPr lang="ru-RU" sz="2000" b="1" dirty="0">
              <a:solidFill>
                <a:srgbClr val="0000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85720" y="0"/>
            <a:ext cx="3714776" cy="1071546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66"/>
                </a:solidFill>
                <a:latin typeface="Monotype Corsiva" pitchFamily="66" charset="0"/>
              </a:rPr>
              <a:t>Мини-игры на других занятиях</a:t>
            </a:r>
            <a:endParaRPr lang="ru-RU" sz="2400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4714876" y="0"/>
            <a:ext cx="3643338" cy="1000132"/>
          </a:xfrm>
          <a:prstGeom prst="flowChartPunchedTape">
            <a:avLst/>
          </a:prstGeom>
          <a:solidFill>
            <a:srgbClr val="00B0F0"/>
          </a:solidFill>
          <a:ln w="38100" cap="flat" cmpd="sng" algn="ctr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 anchorCtr="0">
            <a:normAutofit fontScale="6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66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  <a:t>Театрализованные занятия</a:t>
            </a:r>
            <a:endParaRPr kumimoji="0" lang="ru-RU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66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4" name="Содержимое 9" descr="SDC128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90" y="1357297"/>
            <a:ext cx="2357454" cy="19053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Содержимое 8" descr="SDC128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2" y="3571876"/>
            <a:ext cx="2438400" cy="1828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Содержимое 6" descr="DSC012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9" y="1285860"/>
            <a:ext cx="2190766" cy="16430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6600CC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0" name="Picture 2" descr="C:\Documents and Settings\Admin\Рабочий стол\Шмырева\фото к конкурсу\DSC083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3214686"/>
            <a:ext cx="2257268" cy="16929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6600CC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Documents and Settings\Admin\Рабочий стол\Шмырева\фото к конкурсу\фото Лена\SDC130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4572008"/>
            <a:ext cx="2214578" cy="16609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6600CC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214290"/>
            <a:ext cx="3500462" cy="1214446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66"/>
                </a:solidFill>
                <a:latin typeface="Monotype Corsiva" pitchFamily="66" charset="0"/>
              </a:rPr>
              <a:t>Самостоятельная театрализованная деятельность</a:t>
            </a:r>
            <a:endParaRPr lang="ru-RU" sz="2800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9" descr="SDC128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165058">
            <a:off x="214282" y="1571612"/>
            <a:ext cx="2500330" cy="1875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Содержимое 6" descr="SDC128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69484">
            <a:off x="2857488" y="1928802"/>
            <a:ext cx="2190766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8" descr="SDC128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83498">
            <a:off x="214282" y="4143380"/>
            <a:ext cx="2438398" cy="1828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Содержимое 7" descr="SDC128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297395">
            <a:off x="2564585" y="3731369"/>
            <a:ext cx="2071702" cy="1553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7"/>
          <p:cNvSpPr txBox="1">
            <a:spLocks/>
          </p:cNvSpPr>
          <p:nvPr/>
        </p:nvSpPr>
        <p:spPr>
          <a:xfrm>
            <a:off x="5572132" y="214290"/>
            <a:ext cx="3071834" cy="1357322"/>
          </a:xfrm>
          <a:prstGeom prst="flowChartPunchedTape">
            <a:avLst/>
          </a:prstGeom>
          <a:solidFill>
            <a:srgbClr val="00B0F0"/>
          </a:solidFill>
          <a:ln w="38100" cap="flat" cmpd="sng" algn="ctr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-100" normalizeH="0" baseline="0" noProof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66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  <a:t>Индивидуальная  работа</a:t>
            </a:r>
            <a:endParaRPr kumimoji="0" lang="ru-RU" sz="28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66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9" name="Содержимое 6" descr="SDC1296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86380" y="1643050"/>
            <a:ext cx="2361647" cy="1685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Содержимое 7" descr="SDC1297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682966">
            <a:off x="5924074" y="3352199"/>
            <a:ext cx="3046634" cy="205969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098" name="Picture 2" descr="C:\Documents and Settings\Admin\Рабочий стол\Шмырева\фото к конкурсу\104SSCAM\SDC1297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6248" y="4714884"/>
            <a:ext cx="2428892" cy="1821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4282" y="285728"/>
            <a:ext cx="3714776" cy="785818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66"/>
                </a:solidFill>
                <a:latin typeface="Monotype Corsiva" pitchFamily="66" charset="0"/>
              </a:rPr>
              <a:t>Театрализованные</a:t>
            </a:r>
          </a:p>
          <a:p>
            <a:pPr algn="ctr"/>
            <a:r>
              <a:rPr lang="ru-RU" sz="3200" b="1" dirty="0" smtClean="0">
                <a:solidFill>
                  <a:srgbClr val="FF0066"/>
                </a:solidFill>
                <a:latin typeface="Monotype Corsiva" pitchFamily="66" charset="0"/>
              </a:rPr>
              <a:t>игры-спектакли</a:t>
            </a:r>
            <a:endParaRPr lang="ru-RU" sz="3200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5214942" y="142852"/>
            <a:ext cx="3429024" cy="1143008"/>
          </a:xfrm>
          <a:prstGeom prst="flowChartPunchedTape">
            <a:avLst/>
          </a:prstGeom>
          <a:solidFill>
            <a:srgbClr val="00B0F0"/>
          </a:solidFill>
          <a:ln w="38100" cap="flat" cmpd="sng" algn="ctr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66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  <a:t>Создание мультипликационного проекта</a:t>
            </a:r>
            <a:endParaRPr kumimoji="0" lang="ru-RU" sz="28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66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3074" name="Picture 2" descr="C:\Documents and Settings\Admin\Рабочий стол\Шмырева\фото к конкурсу\104SSCAM\SDC129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85861"/>
            <a:ext cx="2381267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Documents and Settings\Admin\Рабочий стол\Шмырева\фото к конкурсу\104SSCAM\SDC128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071678"/>
            <a:ext cx="2381266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C:\Documents and Settings\Admin\Рабочий стол\Шмырева\фото к конкурсу\104SSCAM\SDC129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500437"/>
            <a:ext cx="2357454" cy="1768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4214818"/>
            <a:ext cx="2190765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573321" y="7786719"/>
            <a:ext cx="295277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 descr="D:\Мои документы\АЛЬБИНА\КАРТИНКИ\Театрализованная сказка Репка\DSC0823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5072074"/>
            <a:ext cx="2190733" cy="1643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2" name="Picture 10" descr="D:\Мои документы\АЛЬБИНА\КАРТИНКИ\создание сказки\DSCN545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86380" y="1500174"/>
            <a:ext cx="2333556" cy="17501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3" name="Picture 11" descr="D:\Мои документы\АЛЬБИНА\КАРТИНКИ\создание сказки\DSCN545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15140" y="2928934"/>
            <a:ext cx="2286016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C:\Documents and Settings\Admin\Рабочий стол\Шмырева\фото к конкурсу\DSC0832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57752" y="4572008"/>
            <a:ext cx="1928826" cy="1446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Documents and Settings\Admin\Рабочий стол\Шмырева\фото к конкурсу\DSC0832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43702" y="4929198"/>
            <a:ext cx="2214578" cy="1660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728" y="214290"/>
            <a:ext cx="6072230" cy="928670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66"/>
                </a:solidFill>
                <a:latin typeface="Monotype Corsiva" pitchFamily="66" charset="0"/>
              </a:rPr>
              <a:t>Хороводные и подвижные игры</a:t>
            </a:r>
            <a:endParaRPr lang="ru-RU" sz="4000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6" descr="SDC129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357298"/>
            <a:ext cx="3219477" cy="24003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7" descr="SDC129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214818"/>
            <a:ext cx="3649163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Содержимое 9" descr="SDC129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14942" y="4214818"/>
            <a:ext cx="3220536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Documents and Settings\Admin\Рабочий стол\Шмырева\фото к конкурсу\104SSCAM\SDC129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285860"/>
            <a:ext cx="3333774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142852"/>
            <a:ext cx="3071834" cy="1000132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2000" b="1" dirty="0" smtClean="0">
                <a:solidFill>
                  <a:srgbClr val="FF0066"/>
                </a:solidFill>
                <a:latin typeface="Monotype Corsiva" pitchFamily="66" charset="0"/>
              </a:rPr>
              <a:t>Использование  ИКТ</a:t>
            </a:r>
            <a:endParaRPr lang="ru-RU" sz="2000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5286380" y="142852"/>
            <a:ext cx="3286148" cy="1071570"/>
          </a:xfrm>
          <a:prstGeom prst="flowChartPunchedTape">
            <a:avLst/>
          </a:prstGeom>
          <a:solidFill>
            <a:srgbClr val="00B0F0"/>
          </a:solidFill>
          <a:ln w="38100" cap="flat" cmpd="sng" algn="ctr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 anchorCtr="0">
            <a:normAutofit fontScale="5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-100" normalizeH="0" baseline="0" noProof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66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  <a:t>Совместная деятельность взрослых  и детей</a:t>
            </a:r>
            <a:endParaRPr kumimoji="0" lang="ru-RU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66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5124" name="Picture 4" descr="C:\Documents and Settings\Admin\Рабочий стол\Шмырева\фото к конкурсу\DSCF72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1214422"/>
            <a:ext cx="2428892" cy="1821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 descr="C:\Documents and Settings\Admin\Рабочий стол\Шмырева\фото к конкурсу\фото Лена\SDC13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14422"/>
            <a:ext cx="1857388" cy="24765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 descr="C:\Documents and Settings\Admin\Рабочий стол\Шмырева\фото к конкурсу\фото Лена\SDC130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1357298"/>
            <a:ext cx="1714512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C:\Documents and Settings\Admin\Рабочий стол\Шмырева\фото к конкурсу\фото Лена\SDC130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285752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C:\Documents and Settings\Admin\Мои документы\фото к презентации театр родители\SDC1915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1357298"/>
            <a:ext cx="1528757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C:\Documents and Settings\Admin\Мои документы\фото к презентации театр родители\SDC19113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16" y="3000372"/>
            <a:ext cx="2143140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C:\Documents and Settings\Admin\Мои документы\mini_2.jp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43372" y="3571876"/>
            <a:ext cx="2357486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E:\фото детсад\группа № 8\141CDPFQ\S1410029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38900" y="4572008"/>
            <a:ext cx="2705100" cy="1521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C:\Documents and Settings\Admin\Мои документы\фото к презентации театр родители\SDC19117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14810" y="5286388"/>
            <a:ext cx="2000264" cy="1571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лнце 7"/>
          <p:cNvSpPr/>
          <p:nvPr/>
        </p:nvSpPr>
        <p:spPr>
          <a:xfrm>
            <a:off x="2786050" y="1500174"/>
            <a:ext cx="4000528" cy="300039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Monotype Corsiva" pitchFamily="66" charset="0"/>
              </a:rPr>
              <a:t>Результат 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Monotype Corsiva" pitchFamily="66" charset="0"/>
              </a:rPr>
              <a:t>работы</a:t>
            </a:r>
            <a:endParaRPr lang="ru-RU" sz="20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9" name="Облако 8"/>
          <p:cNvSpPr/>
          <p:nvPr/>
        </p:nvSpPr>
        <p:spPr>
          <a:xfrm>
            <a:off x="4000496" y="4572008"/>
            <a:ext cx="3429024" cy="1785950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Совершенствование координации речи и движения</a:t>
            </a:r>
            <a:endParaRPr lang="ru-RU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12" name="Облако 11"/>
          <p:cNvSpPr/>
          <p:nvPr/>
        </p:nvSpPr>
        <p:spPr>
          <a:xfrm>
            <a:off x="5357818" y="285728"/>
            <a:ext cx="3071834" cy="135732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Развитие монологической и диалогической речи</a:t>
            </a:r>
            <a:endParaRPr lang="ru-RU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13" name="Облако 12"/>
          <p:cNvSpPr/>
          <p:nvPr/>
        </p:nvSpPr>
        <p:spPr>
          <a:xfrm>
            <a:off x="0" y="4143380"/>
            <a:ext cx="3143272" cy="1571636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Средний и высокий уровень речевого развития</a:t>
            </a:r>
            <a:endParaRPr lang="ru-RU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0" y="2143116"/>
            <a:ext cx="2857488" cy="1214446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Расширение словарного запаса</a:t>
            </a:r>
            <a:endParaRPr lang="ru-RU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15" name="Облако 14"/>
          <p:cNvSpPr/>
          <p:nvPr/>
        </p:nvSpPr>
        <p:spPr>
          <a:xfrm>
            <a:off x="6072166" y="3071810"/>
            <a:ext cx="3071834" cy="135732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Усвоение элементов речевого общения</a:t>
            </a:r>
            <a:endParaRPr lang="ru-RU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16" name="Облако 15"/>
          <p:cNvSpPr/>
          <p:nvPr/>
        </p:nvSpPr>
        <p:spPr>
          <a:xfrm>
            <a:off x="642910" y="285728"/>
            <a:ext cx="3071834" cy="135732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Эмоциональная выразительность</a:t>
            </a:r>
            <a:endParaRPr lang="ru-RU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048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 smtClean="0">
                <a:solidFill>
                  <a:srgbClr val="FF00FF"/>
                </a:solidFill>
                <a:latin typeface="Monotype Corsiva" pitchFamily="66" charset="0"/>
              </a:rPr>
              <a:t>Вывод</a:t>
            </a:r>
            <a:endParaRPr lang="ru-RU" sz="4800" dirty="0">
              <a:solidFill>
                <a:srgbClr val="FF00FF"/>
              </a:solidFill>
              <a:latin typeface="Monotype Corsiva" pitchFamily="66" charset="0"/>
            </a:endParaRPr>
          </a:p>
        </p:txBody>
      </p:sp>
      <p:sp>
        <p:nvSpPr>
          <p:cNvPr id="3" name="Rectangle 7"/>
          <p:cNvSpPr txBox="1">
            <a:spLocks noChangeArrowheads="1"/>
          </p:cNvSpPr>
          <p:nvPr/>
        </p:nvSpPr>
        <p:spPr>
          <a:xfrm>
            <a:off x="457200" y="1142984"/>
            <a:ext cx="8229600" cy="5526104"/>
          </a:xfrm>
          <a:prstGeom prst="rect">
            <a:avLst/>
          </a:prstGeom>
        </p:spPr>
        <p:txBody>
          <a:bodyPr/>
          <a:lstStyle/>
          <a:p>
            <a:pPr marL="274320" marR="0" lvl="0" indent="-274320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Благодаря проделанной работе дети  стали более сознательно пользоваться языковыми средствами при передаче своих мыслей и в различных ситуациях речевого общения, повысилась речевая активность, пополнился словарный запас, появился живой интерес к самостоятельному познанию и размышлению. 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Кроме этого в любых видах деятельности дети получают эмоциональный подъём, проявляют позитивные качества характера такие как: находчивость, взаимопомощь, смелость, умение сопереживать, умение работать в коллективе, силу воли, целеустремленность, эстетические потребности личности, излучают энергию, бодрость, любят творческие задания, с удовольствием участвуют в театральных постановках, кукольных спектаклях, играх - драматизациях.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С помощью театрализованных занятий можно решать практически все задачи программы развития речи. И наряду с основными методами и приемами речевого развития детей можно и нужно использовать  богатейший материал словесного творчества народа. 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onotype Corsiva" pitchFamily="66" charset="0"/>
              </a:rPr>
              <a:t>Увлеченный привлекательным замыслом театральной постановки ребенок учится многому, учится тому, как навыки, полученные в театральной игре можно использовать в повседневной жизни.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1228</TotalTime>
  <Words>386</Words>
  <Application>Microsoft Office PowerPoint</Application>
  <PresentationFormat>Экран (4:3)</PresentationFormat>
  <Paragraphs>74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Бумажная</vt:lpstr>
      <vt:lpstr>Творческий проект по театрализованной деятельности для детей старшего дошкольного возраста </vt:lpstr>
      <vt:lpstr>Театрализованная среда </vt:lpstr>
      <vt:lpstr>Виды театров</vt:lpstr>
      <vt:lpstr>   </vt:lpstr>
      <vt:lpstr>Элементы педагогических  технологий</vt:lpstr>
      <vt:lpstr>Формы организации театрализованной деятельности</vt:lpstr>
      <vt:lpstr>Мини-игры на других занятиях</vt:lpstr>
      <vt:lpstr>Самостоятельная театрализованная деятельность</vt:lpstr>
      <vt:lpstr>Театрализованные игры-спектакли</vt:lpstr>
      <vt:lpstr>Хороводные и подвижные игры</vt:lpstr>
      <vt:lpstr>Использование  ИКТ</vt:lpstr>
      <vt:lpstr>Слайд 12</vt:lpstr>
      <vt:lpstr>Вывод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122</cp:revision>
  <dcterms:modified xsi:type="dcterms:W3CDTF">2017-12-26T17:06:10Z</dcterms:modified>
</cp:coreProperties>
</file>