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90"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2957381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2469671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3487548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2705757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3720863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3265992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980307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1475154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1638414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1898236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F280EF5-FFF3-429C-A970-048581B5C117}"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494471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4112813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F280EF5-FFF3-429C-A970-048581B5C117}"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53117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40063582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2441227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790C2A4-D67A-4CB4-9AAF-D001E80B51F9}" type="datetimeFigureOut">
              <a:rPr lang="ru-RU" smtClean="0"/>
              <a:pPr/>
              <a:t>27.10.2021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F280EF5-FFF3-429C-A970-048581B5C117}" type="slidenum">
              <a:rPr lang="ru-RU" smtClean="0"/>
              <a:pPr/>
              <a:t>‹#›</a:t>
            </a:fld>
            <a:endParaRPr lang="ru-RU"/>
          </a:p>
        </p:txBody>
      </p:sp>
    </p:spTree>
    <p:extLst>
      <p:ext uri="{BB962C8B-B14F-4D97-AF65-F5344CB8AC3E}">
        <p14:creationId xmlns:p14="http://schemas.microsoft.com/office/powerpoint/2010/main" val="348286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790C2A4-D67A-4CB4-9AAF-D001E80B51F9}" type="datetimeFigureOut">
              <a:rPr lang="ru-RU" smtClean="0"/>
              <a:pPr/>
              <a:t>27.10.2021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F280EF5-FFF3-429C-A970-048581B5C117}" type="slidenum">
              <a:rPr lang="ru-RU" smtClean="0"/>
              <a:pPr/>
              <a:t>‹#›</a:t>
            </a:fld>
            <a:endParaRPr lang="ru-RU"/>
          </a:p>
        </p:txBody>
      </p:sp>
    </p:spTree>
    <p:extLst>
      <p:ext uri="{BB962C8B-B14F-4D97-AF65-F5344CB8AC3E}">
        <p14:creationId xmlns:p14="http://schemas.microsoft.com/office/powerpoint/2010/main" val="2080147097"/>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280063" y="712520"/>
            <a:ext cx="9224550" cy="4064862"/>
          </a:xfrm>
        </p:spPr>
        <p:txBody>
          <a:bodyPr>
            <a:normAutofit fontScale="90000"/>
          </a:bodyPr>
          <a:lstStyle/>
          <a:p>
            <a:r>
              <a:rPr lang="ru-RU" dirty="0">
                <a:solidFill>
                  <a:schemeClr val="accent6">
                    <a:lumMod val="75000"/>
                  </a:schemeClr>
                </a:solidFill>
                <a:latin typeface="Arial Black" panose="020B0A04020102020204" pitchFamily="34" charset="0"/>
              </a:rPr>
              <a:t>« Развитие креативного </a:t>
            </a:r>
            <a:r>
              <a:rPr lang="ru-RU" dirty="0" smtClean="0">
                <a:solidFill>
                  <a:schemeClr val="accent6">
                    <a:lumMod val="75000"/>
                  </a:schemeClr>
                </a:solidFill>
                <a:latin typeface="Arial Black" panose="020B0A04020102020204" pitchFamily="34" charset="0"/>
              </a:rPr>
              <a:t>мышления у учащихся </a:t>
            </a:r>
            <a:r>
              <a:rPr lang="ru-RU" dirty="0">
                <a:solidFill>
                  <a:schemeClr val="accent6">
                    <a:lumMod val="75000"/>
                  </a:schemeClr>
                </a:solidFill>
                <a:latin typeface="Arial Black" panose="020B0A04020102020204" pitchFamily="34" charset="0"/>
              </a:rPr>
              <a:t>на уроках английского языка».</a:t>
            </a:r>
            <a:br>
              <a:rPr lang="ru-RU" dirty="0">
                <a:solidFill>
                  <a:schemeClr val="accent6">
                    <a:lumMod val="75000"/>
                  </a:schemeClr>
                </a:solidFill>
                <a:latin typeface="Arial Black" panose="020B0A04020102020204" pitchFamily="34" charset="0"/>
              </a:rPr>
            </a:br>
            <a:endParaRPr lang="ru-RU" dirty="0">
              <a:solidFill>
                <a:schemeClr val="accent6">
                  <a:lumMod val="75000"/>
                </a:schemeClr>
              </a:solidFill>
              <a:latin typeface="Arial Black" panose="020B0A04020102020204" pitchFamily="34" charset="0"/>
            </a:endParaRPr>
          </a:p>
        </p:txBody>
      </p:sp>
      <p:sp>
        <p:nvSpPr>
          <p:cNvPr id="3" name="Подзаголовок 2"/>
          <p:cNvSpPr>
            <a:spLocks noGrp="1"/>
          </p:cNvSpPr>
          <p:nvPr>
            <p:ph type="subTitle" idx="1"/>
          </p:nvPr>
        </p:nvSpPr>
        <p:spPr>
          <a:xfrm flipV="1">
            <a:off x="5914901" y="5903662"/>
            <a:ext cx="5589711" cy="691240"/>
          </a:xfrm>
        </p:spPr>
        <p:txBody>
          <a:bodyPr/>
          <a:lstStyle/>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4901" y="3421934"/>
            <a:ext cx="5943600" cy="3172968"/>
          </a:xfrm>
          <a:prstGeom prst="rect">
            <a:avLst/>
          </a:prstGeom>
        </p:spPr>
      </p:pic>
      <p:sp>
        <p:nvSpPr>
          <p:cNvPr id="5" name="TextBox 4"/>
          <p:cNvSpPr txBox="1"/>
          <p:nvPr/>
        </p:nvSpPr>
        <p:spPr>
          <a:xfrm>
            <a:off x="768626" y="5008419"/>
            <a:ext cx="3127513" cy="1200329"/>
          </a:xfrm>
          <a:prstGeom prst="rect">
            <a:avLst/>
          </a:prstGeom>
          <a:noFill/>
        </p:spPr>
        <p:txBody>
          <a:bodyPr wrap="square" rtlCol="0">
            <a:spAutoFit/>
          </a:bodyPr>
          <a:lstStyle/>
          <a:p>
            <a:r>
              <a:rPr lang="ru-RU" b="1" dirty="0" smtClean="0">
                <a:solidFill>
                  <a:srgbClr val="C00000"/>
                </a:solidFill>
                <a:latin typeface="+mj-lt"/>
              </a:rPr>
              <a:t>Березовская М.М</a:t>
            </a:r>
            <a:r>
              <a:rPr lang="ru-RU" b="1" dirty="0" smtClean="0">
                <a:solidFill>
                  <a:srgbClr val="C00000"/>
                </a:solidFill>
                <a:latin typeface="+mj-lt"/>
              </a:rPr>
              <a:t>. учитель английского языка, МОУ «Гимназия №1 </a:t>
            </a:r>
            <a:r>
              <a:rPr lang="ru-RU" b="1" dirty="0" err="1" smtClean="0">
                <a:solidFill>
                  <a:srgbClr val="C00000"/>
                </a:solidFill>
                <a:latin typeface="+mj-lt"/>
              </a:rPr>
              <a:t>г.Нерюнгри</a:t>
            </a:r>
            <a:r>
              <a:rPr lang="ru-RU" b="1" dirty="0" smtClean="0">
                <a:solidFill>
                  <a:srgbClr val="C00000"/>
                </a:solidFill>
                <a:latin typeface="+mj-lt"/>
              </a:rPr>
              <a:t> </a:t>
            </a:r>
            <a:r>
              <a:rPr lang="ru-RU" b="1" dirty="0" err="1" smtClean="0">
                <a:solidFill>
                  <a:srgbClr val="C00000"/>
                </a:solidFill>
                <a:latin typeface="+mj-lt"/>
              </a:rPr>
              <a:t>им.С.С</a:t>
            </a:r>
            <a:r>
              <a:rPr lang="ru-RU" b="1" dirty="0" smtClean="0">
                <a:solidFill>
                  <a:srgbClr val="C00000"/>
                </a:solidFill>
                <a:latin typeface="+mj-lt"/>
              </a:rPr>
              <a:t>. Каримовой»</a:t>
            </a:r>
            <a:endParaRPr lang="ru-RU" b="1" dirty="0">
              <a:solidFill>
                <a:srgbClr val="C00000"/>
              </a:solidFill>
              <a:latin typeface="+mj-lt"/>
            </a:endParaRPr>
          </a:p>
        </p:txBody>
      </p:sp>
    </p:spTree>
    <p:extLst>
      <p:ext uri="{BB962C8B-B14F-4D97-AF65-F5344CB8AC3E}">
        <p14:creationId xmlns:p14="http://schemas.microsoft.com/office/powerpoint/2010/main" val="31214406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7552" y="581891"/>
            <a:ext cx="9557060" cy="1045028"/>
          </a:xfrm>
        </p:spPr>
        <p:txBody>
          <a:bodyPr>
            <a:noAutofit/>
          </a:bodyPr>
          <a:lstStyle/>
          <a:p>
            <a:pPr lvl="3" algn="l" defTabSz="457200" rtl="0">
              <a:spcBef>
                <a:spcPct val="0"/>
              </a:spcBef>
            </a:pPr>
            <a:r>
              <a:rPr lang="ru-RU" i="1" dirty="0">
                <a:solidFill>
                  <a:srgbClr val="92D050"/>
                </a:solidFill>
                <a:latin typeface="Arial Black" panose="020B0A04020102020204" pitchFamily="34" charset="0"/>
              </a:rPr>
              <a:t>Цель обучения иностранным языкам – это приобретение знаний, формирование у обучающихся навыков и умений, а так же усвоение ими сведений страноведческого, лингвострановедческого и культурно-эстетического характера.</a:t>
            </a:r>
            <a:br>
              <a:rPr lang="ru-RU" i="1" dirty="0">
                <a:solidFill>
                  <a:srgbClr val="92D050"/>
                </a:solidFill>
                <a:latin typeface="Arial Black" panose="020B0A04020102020204" pitchFamily="34" charset="0"/>
              </a:rPr>
            </a:br>
            <a:endParaRPr lang="ru-RU" i="1" dirty="0">
              <a:solidFill>
                <a:srgbClr val="92D050"/>
              </a:solidFill>
              <a:latin typeface="Arial Black" panose="020B0A04020102020204" pitchFamily="34" charset="0"/>
            </a:endParaRPr>
          </a:p>
        </p:txBody>
      </p:sp>
      <p:sp>
        <p:nvSpPr>
          <p:cNvPr id="3" name="Объект 2"/>
          <p:cNvSpPr>
            <a:spLocks noGrp="1"/>
          </p:cNvSpPr>
          <p:nvPr>
            <p:ph idx="1"/>
          </p:nvPr>
        </p:nvSpPr>
        <p:spPr>
          <a:xfrm>
            <a:off x="1852551" y="1721922"/>
            <a:ext cx="9652061" cy="2600696"/>
          </a:xfrm>
        </p:spPr>
        <p:txBody>
          <a:bodyPr>
            <a:normAutofit fontScale="92500" lnSpcReduction="10000"/>
          </a:bodyPr>
          <a:lstStyle/>
          <a:p>
            <a:pPr marL="0" lvl="3" indent="0">
              <a:buNone/>
            </a:pPr>
            <a:endParaRPr lang="ru-RU" dirty="0"/>
          </a:p>
          <a:p>
            <a:pPr marL="0" indent="0">
              <a:buNone/>
            </a:pPr>
            <a:r>
              <a:rPr lang="ru-RU" sz="2800" dirty="0">
                <a:solidFill>
                  <a:schemeClr val="accent6">
                    <a:lumMod val="75000"/>
                  </a:schemeClr>
                </a:solidFill>
                <a:latin typeface="Arial Black" panose="020B0A04020102020204" pitchFamily="34" charset="0"/>
              </a:rPr>
              <a:t>«Креативное мышление» (от англ. «</a:t>
            </a:r>
            <a:r>
              <a:rPr lang="ru-RU" sz="2800" dirty="0" err="1">
                <a:solidFill>
                  <a:schemeClr val="accent6">
                    <a:lumMod val="75000"/>
                  </a:schemeClr>
                </a:solidFill>
                <a:latin typeface="Arial Black" panose="020B0A04020102020204" pitchFamily="34" charset="0"/>
              </a:rPr>
              <a:t>create</a:t>
            </a:r>
            <a:r>
              <a:rPr lang="ru-RU" sz="2800" dirty="0">
                <a:solidFill>
                  <a:schemeClr val="accent6">
                    <a:lumMod val="75000"/>
                  </a:schemeClr>
                </a:solidFill>
                <a:latin typeface="Arial Black" panose="020B0A04020102020204" pitchFamily="34" charset="0"/>
              </a:rPr>
              <a:t>» - создавать, творить) означает способность человека находить нестандартные решения различных проблем и при этом более эффективно их преодолевать.</a:t>
            </a:r>
            <a:br>
              <a:rPr lang="ru-RU" sz="2800" dirty="0">
                <a:solidFill>
                  <a:schemeClr val="accent6">
                    <a:lumMod val="75000"/>
                  </a:schemeClr>
                </a:solidFill>
                <a:latin typeface="Arial Black" panose="020B0A04020102020204" pitchFamily="34" charset="0"/>
              </a:rPr>
            </a:br>
            <a:endParaRPr lang="ru-RU" sz="2800" dirty="0">
              <a:solidFill>
                <a:schemeClr val="accent6">
                  <a:lumMod val="75000"/>
                </a:schemeClr>
              </a:solidFill>
              <a:latin typeface="Arial Black" panose="020B0A04020102020204" pitchFamily="34" charset="0"/>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698" t="198" r="-598" b="4950"/>
          <a:stretch/>
        </p:blipFill>
        <p:spPr>
          <a:xfrm>
            <a:off x="4697381" y="4013859"/>
            <a:ext cx="4220988" cy="284414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9788276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59186" y="690371"/>
            <a:ext cx="8911687" cy="1280890"/>
          </a:xfrm>
        </p:spPr>
        <p:txBody>
          <a:bodyPr/>
          <a:lstStyle/>
          <a:p>
            <a:r>
              <a:rPr lang="ru-RU" dirty="0">
                <a:solidFill>
                  <a:schemeClr val="accent6">
                    <a:lumMod val="75000"/>
                  </a:schemeClr>
                </a:solidFill>
                <a:latin typeface="Arial Black" panose="020B0A04020102020204" pitchFamily="34" charset="0"/>
              </a:rPr>
              <a:t>СПОСОБЫ СТИМУЛИРОВАНИЯ ТВОРЧЕСКИХ СПОСОБНОСТЕЙ:</a:t>
            </a:r>
          </a:p>
        </p:txBody>
      </p:sp>
      <p:sp>
        <p:nvSpPr>
          <p:cNvPr id="3" name="Объект 2"/>
          <p:cNvSpPr>
            <a:spLocks noGrp="1"/>
          </p:cNvSpPr>
          <p:nvPr>
            <p:ph idx="1"/>
          </p:nvPr>
        </p:nvSpPr>
        <p:spPr>
          <a:xfrm>
            <a:off x="2090057" y="2133599"/>
            <a:ext cx="9414555" cy="4599709"/>
          </a:xfrm>
        </p:spPr>
        <p:txBody>
          <a:bodyPr>
            <a:normAutofit lnSpcReduction="10000"/>
          </a:bodyPr>
          <a:lstStyle/>
          <a:p>
            <a:r>
              <a:rPr lang="ru-RU" sz="2200" dirty="0">
                <a:solidFill>
                  <a:schemeClr val="accent6">
                    <a:lumMod val="75000"/>
                  </a:schemeClr>
                </a:solidFill>
                <a:latin typeface="Arial Black" panose="020B0A04020102020204" pitchFamily="34" charset="0"/>
              </a:rPr>
              <a:t>- обеспечение благоприятной атмосферы;</a:t>
            </a:r>
          </a:p>
          <a:p>
            <a:r>
              <a:rPr lang="ru-RU" sz="2200" dirty="0">
                <a:solidFill>
                  <a:schemeClr val="accent6">
                    <a:lumMod val="75000"/>
                  </a:schemeClr>
                </a:solidFill>
                <a:latin typeface="Arial Black" panose="020B0A04020102020204" pitchFamily="34" charset="0"/>
              </a:rPr>
              <a:t>- доброжелательность со стороны учителя, его отказ от критики в адрес ребенка;</a:t>
            </a:r>
          </a:p>
          <a:p>
            <a:r>
              <a:rPr lang="ru-RU" sz="2200" dirty="0">
                <a:solidFill>
                  <a:schemeClr val="accent6">
                    <a:lumMod val="75000"/>
                  </a:schemeClr>
                </a:solidFill>
                <a:latin typeface="Arial Black" panose="020B0A04020102020204" pitchFamily="34" charset="0"/>
              </a:rPr>
              <a:t>- обогащение окружающей ребенка среды самыми разнообразными новыми для него предметами и стимулами с целью развития его любознательности;</a:t>
            </a:r>
          </a:p>
          <a:p>
            <a:r>
              <a:rPr lang="ru-RU" sz="2200" dirty="0">
                <a:solidFill>
                  <a:schemeClr val="accent6">
                    <a:lumMod val="75000"/>
                  </a:schemeClr>
                </a:solidFill>
                <a:latin typeface="Arial Black" panose="020B0A04020102020204" pitchFamily="34" charset="0"/>
              </a:rPr>
              <a:t>- обеспечение возможностей для практики;</a:t>
            </a:r>
          </a:p>
          <a:p>
            <a:r>
              <a:rPr lang="ru-RU" sz="2200" dirty="0">
                <a:solidFill>
                  <a:schemeClr val="accent6">
                    <a:lumMod val="75000"/>
                  </a:schemeClr>
                </a:solidFill>
                <a:latin typeface="Arial Black" panose="020B0A04020102020204" pitchFamily="34" charset="0"/>
              </a:rPr>
              <a:t>- поощрения высказывания оригинальных идей;</a:t>
            </a:r>
          </a:p>
          <a:p>
            <a:r>
              <a:rPr lang="ru-RU" sz="2200" dirty="0">
                <a:solidFill>
                  <a:schemeClr val="accent6">
                    <a:lumMod val="75000"/>
                  </a:schemeClr>
                </a:solidFill>
                <a:latin typeface="Arial Black" panose="020B0A04020102020204" pitchFamily="34" charset="0"/>
              </a:rPr>
              <a:t>- использование личного примера творческого подхода решения проблем;</a:t>
            </a:r>
          </a:p>
          <a:p>
            <a:r>
              <a:rPr lang="ru-RU" sz="2200" dirty="0">
                <a:solidFill>
                  <a:schemeClr val="accent6">
                    <a:lumMod val="75000"/>
                  </a:schemeClr>
                </a:solidFill>
                <a:latin typeface="Arial Black" panose="020B0A04020102020204" pitchFamily="34" charset="0"/>
              </a:rPr>
              <a:t>- предоставление детям возможности активно задавать вопросы.</a:t>
            </a:r>
          </a:p>
          <a:p>
            <a:endParaRPr lang="ru-RU" dirty="0"/>
          </a:p>
        </p:txBody>
      </p:sp>
    </p:spTree>
    <p:extLst>
      <p:ext uri="{BB962C8B-B14F-4D97-AF65-F5344CB8AC3E}">
        <p14:creationId xmlns:p14="http://schemas.microsoft.com/office/powerpoint/2010/main" val="27076723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29444" y="362853"/>
            <a:ext cx="8654534" cy="1596576"/>
          </a:xfrm>
        </p:spPr>
        <p:txBody>
          <a:bodyPr>
            <a:noAutofit/>
          </a:bodyPr>
          <a:lstStyle/>
          <a:p>
            <a:r>
              <a:rPr lang="ru-RU" dirty="0">
                <a:solidFill>
                  <a:schemeClr val="accent6">
                    <a:lumMod val="75000"/>
                  </a:schemeClr>
                </a:solidFill>
                <a:latin typeface="Arial Black" panose="020B0A04020102020204" pitchFamily="34" charset="0"/>
              </a:rPr>
              <a:t>А есть ли польза креативного мышления для изучающих английский язык?</a:t>
            </a:r>
            <a:br>
              <a:rPr lang="ru-RU" dirty="0">
                <a:solidFill>
                  <a:schemeClr val="accent6">
                    <a:lumMod val="75000"/>
                  </a:schemeClr>
                </a:solidFill>
                <a:latin typeface="Arial Black" panose="020B0A04020102020204" pitchFamily="34" charset="0"/>
              </a:rPr>
            </a:br>
            <a:endParaRPr lang="ru-RU" dirty="0">
              <a:solidFill>
                <a:schemeClr val="accent6">
                  <a:lumMod val="75000"/>
                </a:schemeClr>
              </a:solidFill>
              <a:latin typeface="Arial Black" panose="020B0A04020102020204" pitchFamily="34" charset="0"/>
            </a:endParaRPr>
          </a:p>
        </p:txBody>
      </p:sp>
      <p:sp>
        <p:nvSpPr>
          <p:cNvPr id="5" name="Объект 4"/>
          <p:cNvSpPr>
            <a:spLocks noGrp="1"/>
          </p:cNvSpPr>
          <p:nvPr>
            <p:ph idx="1"/>
          </p:nvPr>
        </p:nvSpPr>
        <p:spPr>
          <a:xfrm>
            <a:off x="1900052" y="2133600"/>
            <a:ext cx="9604560" cy="4445330"/>
          </a:xfrm>
        </p:spPr>
        <p:txBody>
          <a:bodyPr>
            <a:normAutofit/>
          </a:bodyPr>
          <a:lstStyle/>
          <a:p>
            <a:pPr fontAlgn="base"/>
            <a:r>
              <a:rPr lang="ru-RU" dirty="0">
                <a:solidFill>
                  <a:schemeClr val="accent6">
                    <a:lumMod val="75000"/>
                  </a:schemeClr>
                </a:solidFill>
                <a:latin typeface="Arial Black" panose="020B0A04020102020204" pitchFamily="34" charset="0"/>
              </a:rPr>
              <a:t>Использование языка – уже творческое действие, так как это создание чего-то нового (текста, высказывания, и т.д.) Мы трансформируем мысли и чувства в слова и знаки, которые можно увидеть и услышать. Из уже существующих слов мы каждый раз строим новые предложения, по-новому используя словосочетания, добавляя им новые смыслы и оттенки значений.</a:t>
            </a:r>
          </a:p>
          <a:p>
            <a:pPr fontAlgn="base"/>
            <a:r>
              <a:rPr lang="ru-RU" dirty="0">
                <a:solidFill>
                  <a:schemeClr val="accent6">
                    <a:lumMod val="75000"/>
                  </a:schemeClr>
                </a:solidFill>
                <a:latin typeface="Arial Black" panose="020B0A04020102020204" pitchFamily="34" charset="0"/>
              </a:rPr>
              <a:t>Не секрет, что некоторые люди от природы более креативны, чем другие, но творческое мышление можно развить. Это хорошая новость как для учителей, так и для учеников. Задания на развитие творческого мышления всегда очень интересные и доставляют массу положительных эмоций педагогам и учащимся. Они повышают мотивацию детей к изучению английского языка. Учащиеся используют язык для выполнения креативного задания в качестве инструмента, то есть в его первоначальной функции. Это готовит их к использованию иностранного языка и вне класса.</a:t>
            </a:r>
          </a:p>
          <a:p>
            <a:endParaRPr lang="ru-RU" dirty="0"/>
          </a:p>
        </p:txBody>
      </p:sp>
    </p:spTree>
    <p:extLst>
      <p:ext uri="{BB962C8B-B14F-4D97-AF65-F5344CB8AC3E}">
        <p14:creationId xmlns:p14="http://schemas.microsoft.com/office/powerpoint/2010/main" val="5554880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16676" y="249382"/>
            <a:ext cx="8911687" cy="1655618"/>
          </a:xfrm>
        </p:spPr>
        <p:txBody>
          <a:bodyPr>
            <a:normAutofit fontScale="90000"/>
          </a:bodyPr>
          <a:lstStyle/>
          <a:p>
            <a:r>
              <a:rPr lang="ru-RU" b="1" dirty="0">
                <a:solidFill>
                  <a:schemeClr val="accent6">
                    <a:lumMod val="75000"/>
                  </a:schemeClr>
                </a:solidFill>
                <a:latin typeface="Arial Black" panose="020B0A04020102020204" pitchFamily="34" charset="0"/>
              </a:rPr>
              <a:t>Какие же задания можно предложить для развития творческого мышления?</a:t>
            </a:r>
            <a:r>
              <a:rPr lang="ru-RU" dirty="0">
                <a:solidFill>
                  <a:schemeClr val="accent6">
                    <a:lumMod val="75000"/>
                  </a:schemeClr>
                </a:solidFill>
                <a:latin typeface="Arial Black" panose="020B0A04020102020204" pitchFamily="34" charset="0"/>
              </a:rPr>
              <a:t/>
            </a:r>
            <a:br>
              <a:rPr lang="ru-RU" dirty="0">
                <a:solidFill>
                  <a:schemeClr val="accent6">
                    <a:lumMod val="75000"/>
                  </a:schemeClr>
                </a:solidFill>
                <a:latin typeface="Arial Black" panose="020B0A04020102020204" pitchFamily="34" charset="0"/>
              </a:rPr>
            </a:br>
            <a:endParaRPr lang="ru-RU" dirty="0">
              <a:solidFill>
                <a:schemeClr val="accent6">
                  <a:lumMod val="75000"/>
                </a:schemeClr>
              </a:solidFill>
              <a:latin typeface="Arial Black" panose="020B0A04020102020204" pitchFamily="34" charset="0"/>
            </a:endParaRPr>
          </a:p>
        </p:txBody>
      </p:sp>
      <p:sp>
        <p:nvSpPr>
          <p:cNvPr id="3" name="Объект 2"/>
          <p:cNvSpPr>
            <a:spLocks noGrp="1"/>
          </p:cNvSpPr>
          <p:nvPr>
            <p:ph idx="1"/>
          </p:nvPr>
        </p:nvSpPr>
        <p:spPr>
          <a:xfrm>
            <a:off x="1805049" y="1904999"/>
            <a:ext cx="9939647" cy="4650179"/>
          </a:xfrm>
        </p:spPr>
        <p:txBody>
          <a:bodyPr>
            <a:normAutofit fontScale="85000" lnSpcReduction="20000"/>
          </a:bodyPr>
          <a:lstStyle/>
          <a:p>
            <a:pPr fontAlgn="base"/>
            <a:r>
              <a:rPr lang="ru-RU" b="1" dirty="0" smtClean="0">
                <a:solidFill>
                  <a:srgbClr val="C00000"/>
                </a:solidFill>
                <a:latin typeface="Arial Black" panose="020B0A04020102020204" pitchFamily="34" charset="0"/>
              </a:rPr>
              <a:t> </a:t>
            </a:r>
            <a:r>
              <a:rPr lang="ru-RU" b="1" u="sng" dirty="0">
                <a:solidFill>
                  <a:srgbClr val="C00000"/>
                </a:solidFill>
                <a:latin typeface="Arial Black" panose="020B0A04020102020204" pitchFamily="34" charset="0"/>
              </a:rPr>
              <a:t>Необычное использование</a:t>
            </a:r>
            <a:endParaRPr lang="ru-RU" u="sng" dirty="0">
              <a:solidFill>
                <a:srgbClr val="C00000"/>
              </a:solidFill>
              <a:latin typeface="Arial Black" panose="020B0A04020102020204" pitchFamily="34" charset="0"/>
            </a:endParaRPr>
          </a:p>
          <a:p>
            <a:pPr fontAlgn="base"/>
            <a:r>
              <a:rPr lang="ru-RU" dirty="0" smtClean="0">
                <a:solidFill>
                  <a:schemeClr val="accent6">
                    <a:lumMod val="75000"/>
                  </a:schemeClr>
                </a:solidFill>
                <a:latin typeface="Arial Black" panose="020B0A04020102020204" pitchFamily="34" charset="0"/>
              </a:rPr>
              <a:t>Предлагаю </a:t>
            </a:r>
            <a:r>
              <a:rPr lang="ru-RU" dirty="0">
                <a:solidFill>
                  <a:schemeClr val="accent6">
                    <a:lumMod val="75000"/>
                  </a:schemeClr>
                </a:solidFill>
                <a:latin typeface="Arial Black" panose="020B0A04020102020204" pitchFamily="34" charset="0"/>
              </a:rPr>
              <a:t>ученикам придумать как можно больше способов использовать любой обычный предмет и рассказать об этом на английском языке. Например, стул, чашку или </a:t>
            </a:r>
            <a:r>
              <a:rPr lang="ru-RU" dirty="0" smtClean="0">
                <a:solidFill>
                  <a:schemeClr val="accent6">
                    <a:lumMod val="75000"/>
                  </a:schemeClr>
                </a:solidFill>
                <a:latin typeface="Arial Black" panose="020B0A04020102020204" pitchFamily="34" charset="0"/>
              </a:rPr>
              <a:t>карандаш…</a:t>
            </a:r>
            <a:endParaRPr lang="ru-RU" dirty="0">
              <a:solidFill>
                <a:schemeClr val="accent6">
                  <a:lumMod val="75000"/>
                </a:schemeClr>
              </a:solidFill>
              <a:latin typeface="Arial Black" panose="020B0A04020102020204" pitchFamily="34" charset="0"/>
            </a:endParaRPr>
          </a:p>
          <a:p>
            <a:pPr fontAlgn="base"/>
            <a:r>
              <a:rPr lang="ru-RU" b="1" u="sng" dirty="0" smtClean="0">
                <a:solidFill>
                  <a:schemeClr val="accent6">
                    <a:lumMod val="75000"/>
                  </a:schemeClr>
                </a:solidFill>
                <a:latin typeface="Arial Black" panose="020B0A04020102020204" pitchFamily="34" charset="0"/>
              </a:rPr>
              <a:t> </a:t>
            </a:r>
            <a:r>
              <a:rPr lang="ru-RU" b="1" u="sng" dirty="0">
                <a:solidFill>
                  <a:srgbClr val="92D050"/>
                </a:solidFill>
                <a:latin typeface="Arial Black" panose="020B0A04020102020204" pitchFamily="34" charset="0"/>
              </a:rPr>
              <a:t>Вторая половинка фото</a:t>
            </a:r>
            <a:endParaRPr lang="ru-RU" u="sng" dirty="0">
              <a:solidFill>
                <a:srgbClr val="92D050"/>
              </a:solidFill>
              <a:latin typeface="Arial Black" panose="020B0A04020102020204" pitchFamily="34" charset="0"/>
            </a:endParaRPr>
          </a:p>
          <a:p>
            <a:pPr fontAlgn="base"/>
            <a:r>
              <a:rPr lang="ru-RU" dirty="0" smtClean="0">
                <a:solidFill>
                  <a:schemeClr val="accent6">
                    <a:lumMod val="75000"/>
                  </a:schemeClr>
                </a:solidFill>
                <a:latin typeface="Arial Black" panose="020B0A04020102020204" pitchFamily="34" charset="0"/>
              </a:rPr>
              <a:t>Показываю </a:t>
            </a:r>
            <a:r>
              <a:rPr lang="ru-RU" dirty="0">
                <a:solidFill>
                  <a:schemeClr val="accent6">
                    <a:lumMod val="75000"/>
                  </a:schemeClr>
                </a:solidFill>
                <a:latin typeface="Arial Black" panose="020B0A04020102020204" pitchFamily="34" charset="0"/>
              </a:rPr>
              <a:t>детям половину фотографии. </a:t>
            </a:r>
            <a:r>
              <a:rPr lang="ru-RU" dirty="0" smtClean="0">
                <a:solidFill>
                  <a:schemeClr val="accent6">
                    <a:lumMod val="75000"/>
                  </a:schemeClr>
                </a:solidFill>
                <a:latin typeface="Arial Black" panose="020B0A04020102020204" pitchFamily="34" charset="0"/>
              </a:rPr>
              <a:t> </a:t>
            </a:r>
            <a:r>
              <a:rPr lang="ru-RU" dirty="0">
                <a:solidFill>
                  <a:schemeClr val="accent6">
                    <a:lumMod val="75000"/>
                  </a:schemeClr>
                </a:solidFill>
                <a:latin typeface="Arial Black" panose="020B0A04020102020204" pitchFamily="34" charset="0"/>
              </a:rPr>
              <a:t>О</a:t>
            </a:r>
            <a:r>
              <a:rPr lang="ru-RU" dirty="0" smtClean="0">
                <a:solidFill>
                  <a:schemeClr val="accent6">
                    <a:lumMod val="75000"/>
                  </a:schemeClr>
                </a:solidFill>
                <a:latin typeface="Arial Black" panose="020B0A04020102020204" pitchFamily="34" charset="0"/>
              </a:rPr>
              <a:t>ни пробуют </a:t>
            </a:r>
            <a:r>
              <a:rPr lang="ru-RU" dirty="0">
                <a:solidFill>
                  <a:schemeClr val="accent6">
                    <a:lumMod val="75000"/>
                  </a:schemeClr>
                </a:solidFill>
                <a:latin typeface="Arial Black" panose="020B0A04020102020204" pitchFamily="34" charset="0"/>
              </a:rPr>
              <a:t>догадаться, что изображено на второй части. Интересно, если изображение необычное или неожиданное</a:t>
            </a:r>
            <a:r>
              <a:rPr lang="ru-RU" dirty="0" smtClean="0">
                <a:solidFill>
                  <a:schemeClr val="accent6">
                    <a:lumMod val="75000"/>
                  </a:schemeClr>
                </a:solidFill>
                <a:latin typeface="Arial Black" panose="020B0A04020102020204" pitchFamily="34" charset="0"/>
              </a:rPr>
              <a:t>.</a:t>
            </a:r>
            <a:endParaRPr lang="ru-RU" dirty="0">
              <a:solidFill>
                <a:schemeClr val="accent6">
                  <a:lumMod val="75000"/>
                </a:schemeClr>
              </a:solidFill>
              <a:latin typeface="Arial Black" panose="020B0A04020102020204" pitchFamily="34" charset="0"/>
            </a:endParaRPr>
          </a:p>
          <a:p>
            <a:pPr fontAlgn="base"/>
            <a:r>
              <a:rPr lang="ru-RU" b="1" u="sng" dirty="0" smtClean="0">
                <a:solidFill>
                  <a:srgbClr val="7030A0"/>
                </a:solidFill>
                <a:latin typeface="Arial Black" panose="020B0A04020102020204" pitchFamily="34" charset="0"/>
              </a:rPr>
              <a:t> </a:t>
            </a:r>
            <a:r>
              <a:rPr lang="ru-RU" b="1" u="sng" dirty="0">
                <a:solidFill>
                  <a:srgbClr val="7030A0"/>
                </a:solidFill>
                <a:latin typeface="Arial Black" panose="020B0A04020102020204" pitchFamily="34" charset="0"/>
              </a:rPr>
              <a:t>Заголовок</a:t>
            </a:r>
            <a:endParaRPr lang="ru-RU" u="sng" dirty="0">
              <a:solidFill>
                <a:srgbClr val="7030A0"/>
              </a:solidFill>
              <a:latin typeface="Arial Black" panose="020B0A04020102020204" pitchFamily="34" charset="0"/>
            </a:endParaRPr>
          </a:p>
          <a:p>
            <a:pPr fontAlgn="base"/>
            <a:r>
              <a:rPr lang="ru-RU" dirty="0" smtClean="0">
                <a:solidFill>
                  <a:schemeClr val="accent6">
                    <a:lumMod val="75000"/>
                  </a:schemeClr>
                </a:solidFill>
                <a:latin typeface="Arial Black" panose="020B0A04020102020204" pitchFamily="34" charset="0"/>
              </a:rPr>
              <a:t>Рассматриваю </a:t>
            </a:r>
            <a:r>
              <a:rPr lang="ru-RU" dirty="0">
                <a:solidFill>
                  <a:schemeClr val="accent6">
                    <a:lumMod val="75000"/>
                  </a:schemeClr>
                </a:solidFill>
                <a:latin typeface="Arial Black" panose="020B0A04020102020204" pitchFamily="34" charset="0"/>
              </a:rPr>
              <a:t>с учениками фотографию и </a:t>
            </a:r>
            <a:r>
              <a:rPr lang="ru-RU" dirty="0" smtClean="0">
                <a:solidFill>
                  <a:schemeClr val="accent6">
                    <a:lumMod val="75000"/>
                  </a:schemeClr>
                </a:solidFill>
                <a:latin typeface="Arial Black" panose="020B0A04020102020204" pitchFamily="34" charset="0"/>
              </a:rPr>
              <a:t>прошу </a:t>
            </a:r>
            <a:r>
              <a:rPr lang="ru-RU" dirty="0">
                <a:solidFill>
                  <a:schemeClr val="accent6">
                    <a:lumMod val="75000"/>
                  </a:schemeClr>
                </a:solidFill>
                <a:latin typeface="Arial Black" panose="020B0A04020102020204" pitchFamily="34" charset="0"/>
              </a:rPr>
              <a:t>их придумать странный/смешной/злобный/страшный заголовок к нему на английском языке.</a:t>
            </a:r>
          </a:p>
          <a:p>
            <a:pPr lvl="0" fontAlgn="base"/>
            <a:r>
              <a:rPr lang="ru-RU" b="1" u="sng" dirty="0">
                <a:solidFill>
                  <a:srgbClr val="FFC000"/>
                </a:solidFill>
                <a:latin typeface="Arial Black" panose="020B0A04020102020204" pitchFamily="34" charset="0"/>
              </a:rPr>
              <a:t>Мозговой штурм</a:t>
            </a:r>
            <a:endParaRPr lang="ru-RU" u="sng" dirty="0">
              <a:solidFill>
                <a:srgbClr val="FFC000"/>
              </a:solidFill>
              <a:latin typeface="Arial Black" panose="020B0A04020102020204" pitchFamily="34" charset="0"/>
            </a:endParaRPr>
          </a:p>
          <a:p>
            <a:pPr fontAlgn="base"/>
            <a:r>
              <a:rPr lang="ru-RU" dirty="0">
                <a:solidFill>
                  <a:schemeClr val="accent6">
                    <a:lumMod val="75000"/>
                  </a:schemeClr>
                </a:solidFill>
                <a:latin typeface="Arial Black" panose="020B0A04020102020204" pitchFamily="34" charset="0"/>
              </a:rPr>
              <a:t>Задача ребят в этом упражнении – записать как можно больше слов и выражений относящихся к заданной теме. </a:t>
            </a:r>
            <a:r>
              <a:rPr lang="ru-RU" dirty="0" smtClean="0">
                <a:solidFill>
                  <a:schemeClr val="accent6">
                    <a:lumMod val="75000"/>
                  </a:schemeClr>
                </a:solidFill>
                <a:latin typeface="Arial Black" panose="020B0A04020102020204" pitchFamily="34" charset="0"/>
              </a:rPr>
              <a:t>Тему лучше выбрать относящуюся к уроку.</a:t>
            </a:r>
            <a:endParaRPr lang="ru-RU" dirty="0">
              <a:solidFill>
                <a:schemeClr val="accent6">
                  <a:lumMod val="75000"/>
                </a:schemeClr>
              </a:solidFill>
              <a:latin typeface="Arial Black" panose="020B0A04020102020204" pitchFamily="34" charset="0"/>
            </a:endParaRPr>
          </a:p>
          <a:p>
            <a:pPr lvl="0" fontAlgn="base"/>
            <a:r>
              <a:rPr lang="ru-RU" b="1" u="sng" dirty="0">
                <a:solidFill>
                  <a:srgbClr val="00B0F0"/>
                </a:solidFill>
                <a:latin typeface="Arial Black" panose="020B0A04020102020204" pitchFamily="34" charset="0"/>
              </a:rPr>
              <a:t>Инсценировки</a:t>
            </a:r>
            <a:endParaRPr lang="ru-RU" u="sng" dirty="0">
              <a:solidFill>
                <a:srgbClr val="00B0F0"/>
              </a:solidFill>
              <a:latin typeface="Arial Black" panose="020B0A04020102020204" pitchFamily="34" charset="0"/>
            </a:endParaRPr>
          </a:p>
          <a:p>
            <a:r>
              <a:rPr lang="ru-RU" dirty="0">
                <a:solidFill>
                  <a:schemeClr val="accent6">
                    <a:lumMod val="75000"/>
                  </a:schemeClr>
                </a:solidFill>
                <a:latin typeface="Arial Black" panose="020B0A04020102020204" pitchFamily="34" charset="0"/>
              </a:rPr>
              <a:t>Классическое задание по разыгрыванию сценок-диалогов. Ученики играют роли и </a:t>
            </a:r>
            <a:r>
              <a:rPr lang="ru-RU" dirty="0" smtClean="0">
                <a:solidFill>
                  <a:schemeClr val="accent6">
                    <a:lumMod val="75000"/>
                  </a:schemeClr>
                </a:solidFill>
                <a:latin typeface="Arial Black" panose="020B0A04020102020204" pitchFamily="34" charset="0"/>
              </a:rPr>
              <a:t>говорят от лица своего персонажа. Чем необычнее герои, тем увлекательнее игра. Почему </a:t>
            </a:r>
            <a:r>
              <a:rPr lang="ru-RU" dirty="0">
                <a:solidFill>
                  <a:schemeClr val="accent6">
                    <a:lumMod val="75000"/>
                  </a:schemeClr>
                </a:solidFill>
                <a:latin typeface="Arial Black" panose="020B0A04020102020204" pitchFamily="34" charset="0"/>
              </a:rPr>
              <a:t>бы ни побывать на месте работника зоопарка, полицейского, мамы 10 детей, директора </a:t>
            </a:r>
            <a:r>
              <a:rPr lang="ru-RU" dirty="0" smtClean="0">
                <a:solidFill>
                  <a:schemeClr val="accent6">
                    <a:lumMod val="75000"/>
                  </a:schemeClr>
                </a:solidFill>
                <a:latin typeface="Arial Black" panose="020B0A04020102020204" pitchFamily="34" charset="0"/>
              </a:rPr>
              <a:t>школы </a:t>
            </a:r>
            <a:r>
              <a:rPr lang="ru-RU" dirty="0">
                <a:solidFill>
                  <a:schemeClr val="accent6">
                    <a:lumMod val="75000"/>
                  </a:schemeClr>
                </a:solidFill>
                <a:latin typeface="Arial Black" panose="020B0A04020102020204" pitchFamily="34" charset="0"/>
              </a:rPr>
              <a:t>и т.д.</a:t>
            </a:r>
          </a:p>
          <a:p>
            <a:endParaRPr lang="ru-RU" dirty="0" smtClean="0">
              <a:solidFill>
                <a:schemeClr val="accent6">
                  <a:lumMod val="75000"/>
                </a:schemeClr>
              </a:solidFill>
              <a:latin typeface="Arial Black" panose="020B0A04020102020204" pitchFamily="34" charset="0"/>
            </a:endParaRPr>
          </a:p>
          <a:p>
            <a:endParaRPr lang="ru-RU" dirty="0">
              <a:solidFill>
                <a:schemeClr val="accent6">
                  <a:lumMod val="75000"/>
                </a:schemeClr>
              </a:solidFill>
              <a:latin typeface="Arial Black" panose="020B0A04020102020204" pitchFamily="34" charset="0"/>
            </a:endParaRPr>
          </a:p>
        </p:txBody>
      </p:sp>
    </p:spTree>
    <p:extLst>
      <p:ext uri="{BB962C8B-B14F-4D97-AF65-F5344CB8AC3E}">
        <p14:creationId xmlns:p14="http://schemas.microsoft.com/office/powerpoint/2010/main" val="1281453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90057" y="2100529"/>
            <a:ext cx="9414555" cy="4217143"/>
          </a:xfrm>
        </p:spPr>
        <p:txBody>
          <a:bodyPr>
            <a:normAutofit/>
          </a:bodyPr>
          <a:lstStyle/>
          <a:p>
            <a:pPr fontAlgn="base"/>
            <a:r>
              <a:rPr lang="ru-RU" b="1" u="sng" dirty="0">
                <a:solidFill>
                  <a:srgbClr val="FF0000"/>
                </a:solidFill>
                <a:latin typeface="Arial Black" panose="020B0A04020102020204" pitchFamily="34" charset="0"/>
              </a:rPr>
              <a:t>Любопытство</a:t>
            </a:r>
            <a:endParaRPr lang="ru-RU" u="sng" dirty="0">
              <a:solidFill>
                <a:srgbClr val="FF0000"/>
              </a:solidFill>
              <a:latin typeface="Arial Black" panose="020B0A04020102020204" pitchFamily="34" charset="0"/>
            </a:endParaRPr>
          </a:p>
          <a:p>
            <a:pPr fontAlgn="base"/>
            <a:r>
              <a:rPr lang="ru-RU" dirty="0">
                <a:solidFill>
                  <a:schemeClr val="accent6">
                    <a:lumMod val="75000"/>
                  </a:schemeClr>
                </a:solidFill>
                <a:latin typeface="Arial Black" panose="020B0A04020102020204" pitchFamily="34" charset="0"/>
              </a:rPr>
              <a:t>Для выполнения этого задания </a:t>
            </a:r>
            <a:r>
              <a:rPr lang="ru-RU" dirty="0" smtClean="0">
                <a:solidFill>
                  <a:schemeClr val="accent6">
                    <a:lumMod val="75000"/>
                  </a:schemeClr>
                </a:solidFill>
                <a:latin typeface="Arial Black" panose="020B0A04020102020204" pitchFamily="34" charset="0"/>
              </a:rPr>
              <a:t> класс делится на 2  команды. Одна группа </a:t>
            </a:r>
            <a:r>
              <a:rPr lang="ru-RU" dirty="0">
                <a:solidFill>
                  <a:schemeClr val="accent6">
                    <a:lumMod val="75000"/>
                  </a:schemeClr>
                </a:solidFill>
                <a:latin typeface="Arial Black" panose="020B0A04020102020204" pitchFamily="34" charset="0"/>
              </a:rPr>
              <a:t>учеников </a:t>
            </a:r>
            <a:r>
              <a:rPr lang="ru-RU" dirty="0" smtClean="0">
                <a:solidFill>
                  <a:schemeClr val="accent6">
                    <a:lumMod val="75000"/>
                  </a:schemeClr>
                </a:solidFill>
                <a:latin typeface="Arial Black" panose="020B0A04020102020204" pitchFamily="34" charset="0"/>
              </a:rPr>
              <a:t>задает </a:t>
            </a:r>
            <a:r>
              <a:rPr lang="ru-RU" dirty="0">
                <a:solidFill>
                  <a:schemeClr val="accent6">
                    <a:lumMod val="75000"/>
                  </a:schemeClr>
                </a:solidFill>
                <a:latin typeface="Arial Black" panose="020B0A04020102020204" pitchFamily="34" charset="0"/>
              </a:rPr>
              <a:t>как минимум </a:t>
            </a:r>
            <a:r>
              <a:rPr lang="ru-RU" dirty="0" smtClean="0">
                <a:solidFill>
                  <a:schemeClr val="accent6">
                    <a:lumMod val="75000"/>
                  </a:schemeClr>
                </a:solidFill>
                <a:latin typeface="Arial Black" panose="020B0A04020102020204" pitchFamily="34" charset="0"/>
              </a:rPr>
              <a:t>5 </a:t>
            </a:r>
            <a:r>
              <a:rPr lang="ru-RU" dirty="0">
                <a:solidFill>
                  <a:schemeClr val="accent6">
                    <a:lumMod val="75000"/>
                  </a:schemeClr>
                </a:solidFill>
                <a:latin typeface="Arial Black" panose="020B0A04020102020204" pitchFamily="34" charset="0"/>
              </a:rPr>
              <a:t>вопросов к простой картинке. Вторая команда </a:t>
            </a:r>
            <a:r>
              <a:rPr lang="ru-RU" dirty="0" smtClean="0">
                <a:solidFill>
                  <a:schemeClr val="accent6">
                    <a:lumMod val="75000"/>
                  </a:schemeClr>
                </a:solidFill>
                <a:latin typeface="Arial Black" panose="020B0A04020102020204" pitchFamily="34" charset="0"/>
              </a:rPr>
              <a:t> </a:t>
            </a:r>
            <a:r>
              <a:rPr lang="ru-RU" dirty="0">
                <a:solidFill>
                  <a:schemeClr val="accent6">
                    <a:lumMod val="75000"/>
                  </a:schemeClr>
                </a:solidFill>
                <a:latin typeface="Arial Black" panose="020B0A04020102020204" pitchFamily="34" charset="0"/>
              </a:rPr>
              <a:t>придумывает ответы. </a:t>
            </a:r>
          </a:p>
          <a:p>
            <a:pPr lvl="0" fontAlgn="base"/>
            <a:r>
              <a:rPr lang="ru-RU" b="1" u="sng" dirty="0" err="1">
                <a:solidFill>
                  <a:srgbClr val="7030A0"/>
                </a:solidFill>
                <a:latin typeface="Arial Black" panose="020B0A04020102020204" pitchFamily="34" charset="0"/>
              </a:rPr>
              <a:t>Оправдашки</a:t>
            </a:r>
            <a:endParaRPr lang="ru-RU" u="sng" dirty="0">
              <a:solidFill>
                <a:srgbClr val="7030A0"/>
              </a:solidFill>
              <a:latin typeface="Arial Black" panose="020B0A04020102020204" pitchFamily="34" charset="0"/>
            </a:endParaRPr>
          </a:p>
          <a:p>
            <a:pPr fontAlgn="base"/>
            <a:r>
              <a:rPr lang="ru-RU" dirty="0">
                <a:solidFill>
                  <a:schemeClr val="accent6">
                    <a:lumMod val="75000"/>
                  </a:schemeClr>
                </a:solidFill>
                <a:latin typeface="Arial Black" panose="020B0A04020102020204" pitchFamily="34" charset="0"/>
              </a:rPr>
              <a:t>Ребятам предлагаются достаточно абсурдные ситуации. Их задача оправдаться.</a:t>
            </a:r>
          </a:p>
          <a:p>
            <a:pPr fontAlgn="base"/>
            <a:r>
              <a:rPr lang="ru-RU" dirty="0">
                <a:solidFill>
                  <a:schemeClr val="accent6">
                    <a:lumMod val="75000"/>
                  </a:schemeClr>
                </a:solidFill>
                <a:latin typeface="Arial Black" panose="020B0A04020102020204" pitchFamily="34" charset="0"/>
              </a:rPr>
              <a:t>Например:</a:t>
            </a:r>
          </a:p>
          <a:p>
            <a:pPr lvl="0" fontAlgn="base"/>
            <a:r>
              <a:rPr lang="en-US" dirty="0">
                <a:solidFill>
                  <a:schemeClr val="accent6">
                    <a:lumMod val="75000"/>
                  </a:schemeClr>
                </a:solidFill>
                <a:latin typeface="Arial Black" panose="020B0A04020102020204" pitchFamily="34" charset="0"/>
              </a:rPr>
              <a:t>You were seen gluing apples to the tree in the garden. Why did you do that?</a:t>
            </a:r>
            <a:endParaRPr lang="ru-RU" dirty="0">
              <a:solidFill>
                <a:schemeClr val="accent6">
                  <a:lumMod val="75000"/>
                </a:schemeClr>
              </a:solidFill>
              <a:latin typeface="Arial Black" panose="020B0A04020102020204" pitchFamily="34" charset="0"/>
            </a:endParaRPr>
          </a:p>
          <a:p>
            <a:pPr lvl="0" fontAlgn="base"/>
            <a:r>
              <a:rPr lang="en-US" dirty="0">
                <a:solidFill>
                  <a:schemeClr val="accent6">
                    <a:lumMod val="75000"/>
                  </a:schemeClr>
                </a:solidFill>
                <a:latin typeface="Arial Black" panose="020B0A04020102020204" pitchFamily="34" charset="0"/>
              </a:rPr>
              <a:t>You were seen in the zoo at midnight. What were you doing there?</a:t>
            </a:r>
            <a:endParaRPr lang="ru-RU" dirty="0">
              <a:solidFill>
                <a:schemeClr val="accent6">
                  <a:lumMod val="75000"/>
                </a:schemeClr>
              </a:solidFill>
              <a:latin typeface="Arial Black" panose="020B0A04020102020204" pitchFamily="34" charset="0"/>
            </a:endParaRPr>
          </a:p>
          <a:p>
            <a:endParaRPr lang="ru-RU" dirty="0"/>
          </a:p>
        </p:txBody>
      </p:sp>
      <p:sp>
        <p:nvSpPr>
          <p:cNvPr id="10" name="Прямоугольник 9"/>
          <p:cNvSpPr/>
          <p:nvPr/>
        </p:nvSpPr>
        <p:spPr>
          <a:xfrm>
            <a:off x="2905496" y="346203"/>
            <a:ext cx="6096000" cy="1754326"/>
          </a:xfrm>
          <a:prstGeom prst="rect">
            <a:avLst/>
          </a:prstGeom>
        </p:spPr>
        <p:txBody>
          <a:bodyPr>
            <a:spAutoFit/>
          </a:bodyPr>
          <a:lstStyle/>
          <a:p>
            <a:r>
              <a:rPr lang="ru-RU" dirty="0"/>
              <a:t>	</a:t>
            </a:r>
            <a:r>
              <a:rPr lang="ru-RU" u="sng" dirty="0">
                <a:solidFill>
                  <a:srgbClr val="0070C0"/>
                </a:solidFill>
                <a:latin typeface="Arial Black" panose="020B0A04020102020204" pitchFamily="34" charset="0"/>
              </a:rPr>
              <a:t>Споры</a:t>
            </a:r>
          </a:p>
          <a:p>
            <a:r>
              <a:rPr lang="ru-RU" dirty="0">
                <a:solidFill>
                  <a:srgbClr val="92D050"/>
                </a:solidFill>
                <a:latin typeface="Arial Black" panose="020B0A04020102020204" pitchFamily="34" charset="0"/>
              </a:rPr>
              <a:t>Отлично </a:t>
            </a:r>
            <a:r>
              <a:rPr lang="ru-RU" dirty="0" smtClean="0">
                <a:solidFill>
                  <a:srgbClr val="92D050"/>
                </a:solidFill>
                <a:latin typeface="Arial Black" panose="020B0A04020102020204" pitchFamily="34" charset="0"/>
              </a:rPr>
              <a:t>развивают </a:t>
            </a:r>
            <a:r>
              <a:rPr lang="ru-RU" dirty="0">
                <a:solidFill>
                  <a:srgbClr val="92D050"/>
                </a:solidFill>
                <a:latin typeface="Arial Black" panose="020B0A04020102020204" pitchFamily="34" charset="0"/>
              </a:rPr>
              <a:t>креатив обсуждения противоречивых ситуаций, когда </a:t>
            </a:r>
            <a:r>
              <a:rPr lang="ru-RU" dirty="0" smtClean="0">
                <a:solidFill>
                  <a:srgbClr val="92D050"/>
                </a:solidFill>
                <a:latin typeface="Arial Black" panose="020B0A04020102020204" pitchFamily="34" charset="0"/>
              </a:rPr>
              <a:t>ученикам нужно </a:t>
            </a:r>
            <a:r>
              <a:rPr lang="ru-RU" dirty="0">
                <a:solidFill>
                  <a:srgbClr val="92D050"/>
                </a:solidFill>
                <a:latin typeface="Arial Black" panose="020B0A04020102020204" pitchFamily="34" charset="0"/>
              </a:rPr>
              <a:t>принять прямо противоположные точки зрения: за и против поедания мороженого, например.</a:t>
            </a:r>
          </a:p>
        </p:txBody>
      </p:sp>
    </p:spTree>
    <p:extLst>
      <p:ext uri="{BB962C8B-B14F-4D97-AF65-F5344CB8AC3E}">
        <p14:creationId xmlns:p14="http://schemas.microsoft.com/office/powerpoint/2010/main" val="3832790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852551" y="273131"/>
            <a:ext cx="9628310" cy="6317673"/>
          </a:xfrm>
        </p:spPr>
        <p:txBody>
          <a:bodyPr>
            <a:normAutofit fontScale="92500"/>
          </a:bodyPr>
          <a:lstStyle/>
          <a:p>
            <a:r>
              <a:rPr lang="ru-RU" sz="2400" dirty="0">
                <a:solidFill>
                  <a:schemeClr val="accent6">
                    <a:lumMod val="75000"/>
                  </a:schemeClr>
                </a:solidFill>
                <a:latin typeface="Arial Black" panose="020B0A04020102020204" pitchFamily="34" charset="0"/>
              </a:rPr>
              <a:t>Для выучивания и закрепления песен можно использовать следующие упражнения:</a:t>
            </a:r>
          </a:p>
          <a:p>
            <a:r>
              <a:rPr lang="ru-RU" sz="2400" dirty="0">
                <a:solidFill>
                  <a:srgbClr val="FF0000"/>
                </a:solidFill>
                <a:latin typeface="Arial Black" panose="020B0A04020102020204" pitchFamily="34" charset="0"/>
              </a:rPr>
              <a:t>«Цепочка» (</a:t>
            </a:r>
            <a:r>
              <a:rPr lang="en-US" sz="2400" dirty="0">
                <a:solidFill>
                  <a:srgbClr val="FF0000"/>
                </a:solidFill>
                <a:latin typeface="Arial Black" panose="020B0A04020102020204" pitchFamily="34" charset="0"/>
              </a:rPr>
              <a:t>Chain</a:t>
            </a:r>
            <a:r>
              <a:rPr lang="ru-RU" sz="2400" dirty="0">
                <a:solidFill>
                  <a:srgbClr val="FF0000"/>
                </a:solidFill>
                <a:latin typeface="Arial Black" panose="020B0A04020102020204" pitchFamily="34" charset="0"/>
              </a:rPr>
              <a:t>). </a:t>
            </a:r>
            <a:r>
              <a:rPr lang="ru-RU" sz="2400" dirty="0">
                <a:solidFill>
                  <a:schemeClr val="accent6">
                    <a:lumMod val="75000"/>
                  </a:schemeClr>
                </a:solidFill>
                <a:latin typeface="Arial Black" panose="020B0A04020102020204" pitchFamily="34" charset="0"/>
              </a:rPr>
              <a:t>Обучающиеся по очереди проговаривают одну строчку куплета и так до конца.</a:t>
            </a:r>
          </a:p>
          <a:p>
            <a:r>
              <a:rPr lang="ru-RU" sz="2400" dirty="0">
                <a:solidFill>
                  <a:schemeClr val="accent6">
                    <a:lumMod val="75000"/>
                  </a:schemeClr>
                </a:solidFill>
                <a:latin typeface="Arial Black" panose="020B0A04020102020204" pitchFamily="34" charset="0"/>
              </a:rPr>
              <a:t>«Снежный ком» (</a:t>
            </a:r>
            <a:r>
              <a:rPr lang="en-US" sz="2400" dirty="0">
                <a:solidFill>
                  <a:schemeClr val="accent6">
                    <a:lumMod val="75000"/>
                  </a:schemeClr>
                </a:solidFill>
                <a:latin typeface="Arial Black" panose="020B0A04020102020204" pitchFamily="34" charset="0"/>
              </a:rPr>
              <a:t>Snowball</a:t>
            </a:r>
            <a:r>
              <a:rPr lang="ru-RU" sz="2400" dirty="0">
                <a:solidFill>
                  <a:schemeClr val="accent6">
                    <a:lumMod val="75000"/>
                  </a:schemeClr>
                </a:solidFill>
                <a:latin typeface="Arial Black" panose="020B0A04020102020204" pitchFamily="34" charset="0"/>
              </a:rPr>
              <a:t>). Каждый последующий обучающийся повторяет фразу предыдущего и добавляет свою.</a:t>
            </a:r>
          </a:p>
          <a:p>
            <a:r>
              <a:rPr lang="en-US" sz="2400" dirty="0">
                <a:solidFill>
                  <a:srgbClr val="FFC000"/>
                </a:solidFill>
                <a:latin typeface="Arial Black" panose="020B0A04020102020204" pitchFamily="34" charset="0"/>
              </a:rPr>
              <a:t>«</a:t>
            </a:r>
            <a:r>
              <a:rPr lang="en-US" sz="2400" dirty="0" err="1">
                <a:solidFill>
                  <a:srgbClr val="FFC000"/>
                </a:solidFill>
                <a:latin typeface="Arial Black" panose="020B0A04020102020204" pitchFamily="34" charset="0"/>
              </a:rPr>
              <a:t>Закончи</a:t>
            </a:r>
            <a:r>
              <a:rPr lang="en-US" sz="2400" dirty="0">
                <a:solidFill>
                  <a:srgbClr val="FFC000"/>
                </a:solidFill>
                <a:latin typeface="Arial Black" panose="020B0A04020102020204" pitchFamily="34" charset="0"/>
              </a:rPr>
              <a:t> </a:t>
            </a:r>
            <a:r>
              <a:rPr lang="en-US" sz="2400" dirty="0" err="1">
                <a:solidFill>
                  <a:srgbClr val="FFC000"/>
                </a:solidFill>
                <a:latin typeface="Arial Black" panose="020B0A04020102020204" pitchFamily="34" charset="0"/>
              </a:rPr>
              <a:t>фразу</a:t>
            </a:r>
            <a:r>
              <a:rPr lang="en-US" sz="2400" dirty="0">
                <a:solidFill>
                  <a:srgbClr val="FFC000"/>
                </a:solidFill>
                <a:latin typeface="Arial Black" panose="020B0A04020102020204" pitchFamily="34" charset="0"/>
              </a:rPr>
              <a:t>» </a:t>
            </a:r>
            <a:r>
              <a:rPr lang="en-US" sz="2400" dirty="0">
                <a:solidFill>
                  <a:schemeClr val="accent6">
                    <a:lumMod val="75000"/>
                  </a:schemeClr>
                </a:solidFill>
                <a:latin typeface="Arial Black" panose="020B0A04020102020204" pitchFamily="34" charset="0"/>
              </a:rPr>
              <a:t>(Complete the phrase). </a:t>
            </a:r>
            <a:r>
              <a:rPr lang="ru-RU" sz="2400" dirty="0">
                <a:solidFill>
                  <a:schemeClr val="accent6">
                    <a:lumMod val="75000"/>
                  </a:schemeClr>
                </a:solidFill>
                <a:latin typeface="Arial Black" panose="020B0A04020102020204" pitchFamily="34" charset="0"/>
              </a:rPr>
              <a:t>Учитель произносит начало фразы, обучающиеся заканчивают.</a:t>
            </a:r>
          </a:p>
          <a:p>
            <a:r>
              <a:rPr lang="en-US" sz="2400" dirty="0">
                <a:solidFill>
                  <a:srgbClr val="0070C0"/>
                </a:solidFill>
                <a:latin typeface="Arial Black" panose="020B0A04020102020204" pitchFamily="34" charset="0"/>
              </a:rPr>
              <a:t>«</a:t>
            </a:r>
            <a:r>
              <a:rPr lang="en-US" sz="2400" dirty="0" err="1">
                <a:solidFill>
                  <a:srgbClr val="0070C0"/>
                </a:solidFill>
                <a:latin typeface="Arial Black" panose="020B0A04020102020204" pitchFamily="34" charset="0"/>
              </a:rPr>
              <a:t>Вставь</a:t>
            </a:r>
            <a:r>
              <a:rPr lang="en-US" sz="2400" dirty="0">
                <a:solidFill>
                  <a:srgbClr val="0070C0"/>
                </a:solidFill>
                <a:latin typeface="Arial Black" panose="020B0A04020102020204" pitchFamily="34" charset="0"/>
              </a:rPr>
              <a:t> </a:t>
            </a:r>
            <a:r>
              <a:rPr lang="en-US" sz="2400" dirty="0" err="1">
                <a:solidFill>
                  <a:srgbClr val="0070C0"/>
                </a:solidFill>
                <a:latin typeface="Arial Black" panose="020B0A04020102020204" pitchFamily="34" charset="0"/>
              </a:rPr>
              <a:t>пропущенные</a:t>
            </a:r>
            <a:r>
              <a:rPr lang="en-US" sz="2400" dirty="0">
                <a:solidFill>
                  <a:srgbClr val="0070C0"/>
                </a:solidFill>
                <a:latin typeface="Arial Black" panose="020B0A04020102020204" pitchFamily="34" charset="0"/>
              </a:rPr>
              <a:t> </a:t>
            </a:r>
            <a:r>
              <a:rPr lang="en-US" sz="2400" dirty="0" err="1">
                <a:solidFill>
                  <a:srgbClr val="0070C0"/>
                </a:solidFill>
                <a:latin typeface="Arial Black" panose="020B0A04020102020204" pitchFamily="34" charset="0"/>
              </a:rPr>
              <a:t>слова</a:t>
            </a:r>
            <a:r>
              <a:rPr lang="en-US" sz="2400" dirty="0">
                <a:solidFill>
                  <a:srgbClr val="0070C0"/>
                </a:solidFill>
                <a:latin typeface="Arial Black" panose="020B0A04020102020204" pitchFamily="34" charset="0"/>
              </a:rPr>
              <a:t>» </a:t>
            </a:r>
            <a:r>
              <a:rPr lang="en-US" sz="2400" dirty="0">
                <a:solidFill>
                  <a:schemeClr val="accent6">
                    <a:lumMod val="75000"/>
                  </a:schemeClr>
                </a:solidFill>
                <a:latin typeface="Arial Black" panose="020B0A04020102020204" pitchFamily="34" charset="0"/>
              </a:rPr>
              <a:t>(</a:t>
            </a:r>
            <a:r>
              <a:rPr lang="en-US" sz="2400" dirty="0" err="1">
                <a:solidFill>
                  <a:schemeClr val="accent6">
                    <a:lumMod val="75000"/>
                  </a:schemeClr>
                </a:solidFill>
                <a:latin typeface="Arial Black" panose="020B0A04020102020204" pitchFamily="34" charset="0"/>
              </a:rPr>
              <a:t>Сomplete</a:t>
            </a:r>
            <a:r>
              <a:rPr lang="en-US" sz="2400" dirty="0">
                <a:solidFill>
                  <a:schemeClr val="accent6">
                    <a:lumMod val="75000"/>
                  </a:schemeClr>
                </a:solidFill>
                <a:latin typeface="Arial Black" panose="020B0A04020102020204" pitchFamily="34" charset="0"/>
              </a:rPr>
              <a:t> the missing words). </a:t>
            </a:r>
            <a:r>
              <a:rPr lang="ru-RU" sz="2400" dirty="0">
                <a:solidFill>
                  <a:schemeClr val="accent6">
                    <a:lumMod val="75000"/>
                  </a:schemeClr>
                </a:solidFill>
                <a:latin typeface="Arial Black" panose="020B0A04020102020204" pitchFamily="34" charset="0"/>
              </a:rPr>
              <a:t>Обучающиеся слушают песню и заполняют пропуски.</a:t>
            </a:r>
          </a:p>
          <a:p>
            <a:r>
              <a:rPr lang="en-US" sz="2400" dirty="0">
                <a:solidFill>
                  <a:srgbClr val="00B050"/>
                </a:solidFill>
                <a:latin typeface="Arial Black" panose="020B0A04020102020204" pitchFamily="34" charset="0"/>
              </a:rPr>
              <a:t>«</a:t>
            </a:r>
            <a:r>
              <a:rPr lang="en-US" sz="2400" dirty="0" err="1">
                <a:solidFill>
                  <a:srgbClr val="00B050"/>
                </a:solidFill>
                <a:latin typeface="Arial Black" panose="020B0A04020102020204" pitchFamily="34" charset="0"/>
              </a:rPr>
              <a:t>Расставить</a:t>
            </a:r>
            <a:r>
              <a:rPr lang="en-US" sz="2400" dirty="0">
                <a:solidFill>
                  <a:srgbClr val="00B050"/>
                </a:solidFill>
                <a:latin typeface="Arial Black" panose="020B0A04020102020204" pitchFamily="34" charset="0"/>
              </a:rPr>
              <a:t> </a:t>
            </a:r>
            <a:r>
              <a:rPr lang="en-US" sz="2400" dirty="0" err="1">
                <a:solidFill>
                  <a:srgbClr val="00B050"/>
                </a:solidFill>
                <a:latin typeface="Arial Black" panose="020B0A04020102020204" pitchFamily="34" charset="0"/>
              </a:rPr>
              <a:t>строчки</a:t>
            </a:r>
            <a:r>
              <a:rPr lang="en-US" sz="2400" dirty="0">
                <a:solidFill>
                  <a:srgbClr val="00B050"/>
                </a:solidFill>
                <a:latin typeface="Arial Black" panose="020B0A04020102020204" pitchFamily="34" charset="0"/>
              </a:rPr>
              <a:t>» </a:t>
            </a:r>
            <a:r>
              <a:rPr lang="en-US" sz="2400" dirty="0">
                <a:solidFill>
                  <a:schemeClr val="accent6">
                    <a:lumMod val="75000"/>
                  </a:schemeClr>
                </a:solidFill>
                <a:latin typeface="Arial Black" panose="020B0A04020102020204" pitchFamily="34" charset="0"/>
              </a:rPr>
              <a:t>(Put the lines in the correct order). </a:t>
            </a:r>
            <a:r>
              <a:rPr lang="ru-RU" sz="2400" dirty="0">
                <a:solidFill>
                  <a:schemeClr val="accent6">
                    <a:lumMod val="75000"/>
                  </a:schemeClr>
                </a:solidFill>
                <a:latin typeface="Arial Black" panose="020B0A04020102020204" pitchFamily="34" charset="0"/>
              </a:rPr>
              <a:t>Обучающиеся слушают песню и расставляют строчки в правильном порядке.                                                                                       </a:t>
            </a:r>
          </a:p>
          <a:p>
            <a:endParaRPr lang="ru-RU" dirty="0"/>
          </a:p>
        </p:txBody>
      </p:sp>
    </p:spTree>
    <p:extLst>
      <p:ext uri="{BB962C8B-B14F-4D97-AF65-F5344CB8AC3E}">
        <p14:creationId xmlns:p14="http://schemas.microsoft.com/office/powerpoint/2010/main" val="4050363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18805" y="1175657"/>
            <a:ext cx="9485807" cy="5415148"/>
          </a:xfrm>
        </p:spPr>
        <p:txBody>
          <a:bodyPr>
            <a:normAutofit fontScale="92500" lnSpcReduction="20000"/>
          </a:bodyPr>
          <a:lstStyle/>
          <a:p>
            <a:r>
              <a:rPr lang="en-US" sz="2000" b="1" dirty="0">
                <a:solidFill>
                  <a:schemeClr val="accent6">
                    <a:lumMod val="75000"/>
                  </a:schemeClr>
                </a:solidFill>
                <a:latin typeface="Arial Black" panose="020B0A04020102020204" pitchFamily="34" charset="0"/>
              </a:rPr>
              <a:t>Spring is____</a:t>
            </a:r>
            <a:endParaRPr lang="ru-RU" sz="2000" b="1" dirty="0">
              <a:solidFill>
                <a:schemeClr val="accent6">
                  <a:lumMod val="75000"/>
                </a:schemeClr>
              </a:solidFill>
              <a:latin typeface="Arial Black" panose="020B0A04020102020204" pitchFamily="34" charset="0"/>
            </a:endParaRPr>
          </a:p>
          <a:p>
            <a:r>
              <a:rPr lang="en-US" sz="2000" dirty="0">
                <a:solidFill>
                  <a:schemeClr val="accent6">
                    <a:lumMod val="75000"/>
                  </a:schemeClr>
                </a:solidFill>
                <a:latin typeface="Arial Black" panose="020B0A04020102020204" pitchFamily="34" charset="0"/>
              </a:rPr>
              <a:t>Summer is____</a:t>
            </a:r>
            <a:endParaRPr lang="ru-RU" sz="2000" dirty="0">
              <a:solidFill>
                <a:schemeClr val="accent6">
                  <a:lumMod val="75000"/>
                </a:schemeClr>
              </a:solidFill>
              <a:latin typeface="Arial Black" panose="020B0A04020102020204" pitchFamily="34" charset="0"/>
            </a:endParaRPr>
          </a:p>
          <a:p>
            <a:r>
              <a:rPr lang="en-US" sz="2000" dirty="0">
                <a:solidFill>
                  <a:schemeClr val="accent6">
                    <a:lumMod val="75000"/>
                  </a:schemeClr>
                </a:solidFill>
                <a:latin typeface="Arial Black" panose="020B0A04020102020204" pitchFamily="34" charset="0"/>
              </a:rPr>
              <a:t>Autumn is____</a:t>
            </a:r>
            <a:endParaRPr lang="ru-RU" sz="2000" dirty="0">
              <a:solidFill>
                <a:schemeClr val="accent6">
                  <a:lumMod val="75000"/>
                </a:schemeClr>
              </a:solidFill>
              <a:latin typeface="Arial Black" panose="020B0A04020102020204" pitchFamily="34" charset="0"/>
            </a:endParaRPr>
          </a:p>
          <a:p>
            <a:r>
              <a:rPr lang="en-US" sz="2000" dirty="0">
                <a:solidFill>
                  <a:schemeClr val="accent6">
                    <a:lumMod val="75000"/>
                  </a:schemeClr>
                </a:solidFill>
                <a:latin typeface="Arial Black" panose="020B0A04020102020204" pitchFamily="34" charset="0"/>
              </a:rPr>
              <a:t>Winter is</a:t>
            </a:r>
            <a:r>
              <a:rPr lang="ru-RU" sz="2000" dirty="0" smtClean="0">
                <a:solidFill>
                  <a:schemeClr val="accent6">
                    <a:lumMod val="75000"/>
                  </a:schemeClr>
                </a:solidFill>
                <a:latin typeface="Arial Black" panose="020B0A04020102020204" pitchFamily="34" charset="0"/>
              </a:rPr>
              <a:t>____</a:t>
            </a:r>
          </a:p>
          <a:p>
            <a:endParaRPr lang="ru-RU" dirty="0"/>
          </a:p>
          <a:p>
            <a:r>
              <a:rPr lang="ru-RU" b="1" dirty="0">
                <a:solidFill>
                  <a:schemeClr val="accent6">
                    <a:lumMod val="75000"/>
                  </a:schemeClr>
                </a:solidFill>
                <a:latin typeface="Arial Black" panose="020B0A04020102020204" pitchFamily="34" charset="0"/>
              </a:rPr>
              <a:t> </a:t>
            </a:r>
            <a:r>
              <a:rPr lang="en-US" dirty="0">
                <a:solidFill>
                  <a:schemeClr val="accent6">
                    <a:lumMod val="75000"/>
                  </a:schemeClr>
                </a:solidFill>
                <a:latin typeface="Arial Black" panose="020B0A04020102020204" pitchFamily="34" charset="0"/>
              </a:rPr>
              <a:t>When the weather is _____</a:t>
            </a:r>
            <a:endParaRPr lang="ru-RU" dirty="0">
              <a:solidFill>
                <a:schemeClr val="accent6">
                  <a:lumMod val="75000"/>
                </a:schemeClr>
              </a:solidFill>
              <a:latin typeface="Arial Black" panose="020B0A04020102020204" pitchFamily="34" charset="0"/>
            </a:endParaRPr>
          </a:p>
          <a:p>
            <a:r>
              <a:rPr lang="en-US" dirty="0">
                <a:solidFill>
                  <a:schemeClr val="accent6">
                    <a:lumMod val="75000"/>
                  </a:schemeClr>
                </a:solidFill>
                <a:latin typeface="Arial Black" panose="020B0A04020102020204" pitchFamily="34" charset="0"/>
              </a:rPr>
              <a:t>We must not fret.</a:t>
            </a:r>
            <a:endParaRPr lang="ru-RU" dirty="0">
              <a:solidFill>
                <a:schemeClr val="accent6">
                  <a:lumMod val="75000"/>
                </a:schemeClr>
              </a:solidFill>
              <a:latin typeface="Arial Black" panose="020B0A04020102020204" pitchFamily="34" charset="0"/>
            </a:endParaRPr>
          </a:p>
          <a:p>
            <a:r>
              <a:rPr lang="en-US" dirty="0">
                <a:solidFill>
                  <a:schemeClr val="accent6">
                    <a:lumMod val="75000"/>
                  </a:schemeClr>
                </a:solidFill>
                <a:latin typeface="Arial Black" panose="020B0A04020102020204" pitchFamily="34" charset="0"/>
              </a:rPr>
              <a:t>When the weather is _____</a:t>
            </a:r>
            <a:endParaRPr lang="ru-RU" dirty="0">
              <a:solidFill>
                <a:schemeClr val="accent6">
                  <a:lumMod val="75000"/>
                </a:schemeClr>
              </a:solidFill>
              <a:latin typeface="Arial Black" panose="020B0A04020102020204" pitchFamily="34" charset="0"/>
            </a:endParaRPr>
          </a:p>
          <a:p>
            <a:r>
              <a:rPr lang="en-US" dirty="0">
                <a:solidFill>
                  <a:schemeClr val="accent6">
                    <a:lumMod val="75000"/>
                  </a:schemeClr>
                </a:solidFill>
                <a:latin typeface="Arial Black" panose="020B0A04020102020204" pitchFamily="34" charset="0"/>
              </a:rPr>
              <a:t>We must not scold.</a:t>
            </a:r>
            <a:endParaRPr lang="ru-RU" dirty="0">
              <a:solidFill>
                <a:schemeClr val="accent6">
                  <a:lumMod val="75000"/>
                </a:schemeClr>
              </a:solidFill>
              <a:latin typeface="Arial Black" panose="020B0A04020102020204" pitchFamily="34" charset="0"/>
            </a:endParaRPr>
          </a:p>
          <a:p>
            <a:r>
              <a:rPr lang="en-US" dirty="0">
                <a:solidFill>
                  <a:schemeClr val="accent6">
                    <a:lumMod val="75000"/>
                  </a:schemeClr>
                </a:solidFill>
                <a:latin typeface="Arial Black" panose="020B0A04020102020204" pitchFamily="34" charset="0"/>
              </a:rPr>
              <a:t>When the weather is _____</a:t>
            </a:r>
            <a:endParaRPr lang="ru-RU" dirty="0">
              <a:solidFill>
                <a:schemeClr val="accent6">
                  <a:lumMod val="75000"/>
                </a:schemeClr>
              </a:solidFill>
              <a:latin typeface="Arial Black" panose="020B0A04020102020204" pitchFamily="34" charset="0"/>
            </a:endParaRPr>
          </a:p>
          <a:p>
            <a:r>
              <a:rPr lang="en-US" dirty="0">
                <a:solidFill>
                  <a:schemeClr val="accent6">
                    <a:lumMod val="75000"/>
                  </a:schemeClr>
                </a:solidFill>
                <a:latin typeface="Arial Black" panose="020B0A04020102020204" pitchFamily="34" charset="0"/>
              </a:rPr>
              <a:t>We must not storm.</a:t>
            </a:r>
            <a:endParaRPr lang="ru-RU" dirty="0">
              <a:solidFill>
                <a:schemeClr val="accent6">
                  <a:lumMod val="75000"/>
                </a:schemeClr>
              </a:solidFill>
              <a:latin typeface="Arial Black" panose="020B0A04020102020204" pitchFamily="34" charset="0"/>
            </a:endParaRPr>
          </a:p>
          <a:p>
            <a:r>
              <a:rPr lang="en-US" dirty="0">
                <a:solidFill>
                  <a:schemeClr val="accent6">
                    <a:lumMod val="75000"/>
                  </a:schemeClr>
                </a:solidFill>
                <a:latin typeface="Arial Black" panose="020B0A04020102020204" pitchFamily="34" charset="0"/>
              </a:rPr>
              <a:t>But be thankful together</a:t>
            </a:r>
            <a:endParaRPr lang="ru-RU" dirty="0">
              <a:solidFill>
                <a:schemeClr val="accent6">
                  <a:lumMod val="75000"/>
                </a:schemeClr>
              </a:solidFill>
              <a:latin typeface="Arial Black" panose="020B0A04020102020204" pitchFamily="34" charset="0"/>
            </a:endParaRPr>
          </a:p>
          <a:p>
            <a:r>
              <a:rPr lang="en-US" dirty="0">
                <a:solidFill>
                  <a:schemeClr val="accent6">
                    <a:lumMod val="75000"/>
                  </a:schemeClr>
                </a:solidFill>
                <a:latin typeface="Arial Black" panose="020B0A04020102020204" pitchFamily="34" charset="0"/>
              </a:rPr>
              <a:t>Whatever the _____</a:t>
            </a:r>
            <a:endParaRPr lang="ru-RU" dirty="0">
              <a:solidFill>
                <a:schemeClr val="accent6">
                  <a:lumMod val="75000"/>
                </a:schemeClr>
              </a:solidFill>
              <a:latin typeface="Arial Black" panose="020B0A04020102020204" pitchFamily="34" charset="0"/>
            </a:endParaRPr>
          </a:p>
          <a:p>
            <a:pPr marL="0" indent="0">
              <a:buNone/>
            </a:pPr>
            <a:r>
              <a:rPr lang="en-US" dirty="0">
                <a:solidFill>
                  <a:schemeClr val="accent6">
                    <a:lumMod val="75000"/>
                  </a:schemeClr>
                </a:solidFill>
                <a:latin typeface="Arial Black" panose="020B0A04020102020204" pitchFamily="34" charset="0"/>
              </a:rPr>
              <a:t> </a:t>
            </a:r>
            <a:endParaRPr lang="ru-RU" dirty="0">
              <a:solidFill>
                <a:schemeClr val="accent6">
                  <a:lumMod val="75000"/>
                </a:schemeClr>
              </a:solidFill>
              <a:latin typeface="Arial Black" panose="020B0A04020102020204" pitchFamily="34" charset="0"/>
            </a:endParaRPr>
          </a:p>
          <a:p>
            <a:r>
              <a:rPr lang="ru-RU" sz="1500" dirty="0">
                <a:solidFill>
                  <a:schemeClr val="accent6">
                    <a:lumMod val="75000"/>
                  </a:schemeClr>
                </a:solidFill>
                <a:latin typeface="Arial Black" panose="020B0A04020102020204" pitchFamily="34" charset="0"/>
              </a:rPr>
              <a:t>(</a:t>
            </a:r>
            <a:r>
              <a:rPr lang="en-US" sz="1500" dirty="0">
                <a:solidFill>
                  <a:schemeClr val="accent6">
                    <a:lumMod val="75000"/>
                  </a:schemeClr>
                </a:solidFill>
                <a:latin typeface="Arial Black" panose="020B0A04020102020204" pitchFamily="34" charset="0"/>
              </a:rPr>
              <a:t>answer</a:t>
            </a:r>
            <a:r>
              <a:rPr lang="ru-RU" sz="1500" dirty="0">
                <a:solidFill>
                  <a:schemeClr val="accent6">
                    <a:lumMod val="75000"/>
                  </a:schemeClr>
                </a:solidFill>
                <a:latin typeface="Arial Black" panose="020B0A04020102020204" pitchFamily="34" charset="0"/>
              </a:rPr>
              <a:t>: </a:t>
            </a:r>
            <a:r>
              <a:rPr lang="en-US" sz="1500" dirty="0">
                <a:solidFill>
                  <a:schemeClr val="accent6">
                    <a:lumMod val="75000"/>
                  </a:schemeClr>
                </a:solidFill>
                <a:latin typeface="Arial Black" panose="020B0A04020102020204" pitchFamily="34" charset="0"/>
              </a:rPr>
              <a:t>wet</a:t>
            </a:r>
            <a:r>
              <a:rPr lang="ru-RU" sz="1500" dirty="0">
                <a:solidFill>
                  <a:schemeClr val="accent6">
                    <a:lumMod val="75000"/>
                  </a:schemeClr>
                </a:solidFill>
                <a:latin typeface="Arial Black" panose="020B0A04020102020204" pitchFamily="34" charset="0"/>
              </a:rPr>
              <a:t>, </a:t>
            </a:r>
            <a:r>
              <a:rPr lang="en-US" sz="1500" dirty="0">
                <a:solidFill>
                  <a:schemeClr val="accent6">
                    <a:lumMod val="75000"/>
                  </a:schemeClr>
                </a:solidFill>
                <a:latin typeface="Arial Black" panose="020B0A04020102020204" pitchFamily="34" charset="0"/>
              </a:rPr>
              <a:t>cold</a:t>
            </a:r>
            <a:r>
              <a:rPr lang="ru-RU" sz="1500" dirty="0">
                <a:solidFill>
                  <a:schemeClr val="accent6">
                    <a:lumMod val="75000"/>
                  </a:schemeClr>
                </a:solidFill>
                <a:latin typeface="Arial Black" panose="020B0A04020102020204" pitchFamily="34" charset="0"/>
              </a:rPr>
              <a:t>, </a:t>
            </a:r>
            <a:r>
              <a:rPr lang="en-US" sz="1500" dirty="0">
                <a:solidFill>
                  <a:schemeClr val="accent6">
                    <a:lumMod val="75000"/>
                  </a:schemeClr>
                </a:solidFill>
                <a:latin typeface="Arial Black" panose="020B0A04020102020204" pitchFamily="34" charset="0"/>
              </a:rPr>
              <a:t>warm</a:t>
            </a:r>
            <a:r>
              <a:rPr lang="ru-RU" sz="1500" dirty="0">
                <a:solidFill>
                  <a:schemeClr val="accent6">
                    <a:lumMod val="75000"/>
                  </a:schemeClr>
                </a:solidFill>
                <a:latin typeface="Arial Black" panose="020B0A04020102020204" pitchFamily="34" charset="0"/>
              </a:rPr>
              <a:t>, </a:t>
            </a:r>
            <a:r>
              <a:rPr lang="en-US" sz="1500" dirty="0">
                <a:solidFill>
                  <a:schemeClr val="accent6">
                    <a:lumMod val="75000"/>
                  </a:schemeClr>
                </a:solidFill>
                <a:latin typeface="Arial Black" panose="020B0A04020102020204" pitchFamily="34" charset="0"/>
              </a:rPr>
              <a:t>weather</a:t>
            </a:r>
            <a:r>
              <a:rPr lang="ru-RU" sz="1500" dirty="0">
                <a:solidFill>
                  <a:schemeClr val="accent6">
                    <a:lumMod val="75000"/>
                  </a:schemeClr>
                </a:solidFill>
                <a:latin typeface="Arial Black" panose="020B0A04020102020204" pitchFamily="34" charset="0"/>
              </a:rPr>
              <a:t>)</a:t>
            </a:r>
          </a:p>
          <a:p>
            <a:pPr marL="0" indent="0">
              <a:buNone/>
            </a:pPr>
            <a:r>
              <a:rPr lang="ru-RU" dirty="0"/>
              <a:t>       </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25786" y="1175657"/>
            <a:ext cx="6152946" cy="5682343"/>
          </a:xfrm>
          <a:prstGeom prst="rect">
            <a:avLst/>
          </a:prstGeom>
        </p:spPr>
      </p:pic>
      <p:sp>
        <p:nvSpPr>
          <p:cNvPr id="5" name="Заголовок 4"/>
          <p:cNvSpPr>
            <a:spLocks noGrp="1"/>
          </p:cNvSpPr>
          <p:nvPr>
            <p:ph type="title"/>
          </p:nvPr>
        </p:nvSpPr>
        <p:spPr>
          <a:xfrm>
            <a:off x="2592925" y="391886"/>
            <a:ext cx="8911687" cy="1104405"/>
          </a:xfrm>
        </p:spPr>
        <p:txBody>
          <a:bodyPr/>
          <a:lstStyle/>
          <a:p>
            <a:r>
              <a:rPr lang="ru-RU" dirty="0" smtClean="0">
                <a:solidFill>
                  <a:schemeClr val="accent6">
                    <a:lumMod val="75000"/>
                  </a:schemeClr>
                </a:solidFill>
                <a:latin typeface="Arial Black" panose="020B0A04020102020204" pitchFamily="34" charset="0"/>
              </a:rPr>
              <a:t>Приемы работы:</a:t>
            </a:r>
            <a:endParaRPr lang="ru-RU" dirty="0">
              <a:solidFill>
                <a:schemeClr val="accent6">
                  <a:lumMod val="75000"/>
                </a:schemeClr>
              </a:solidFill>
              <a:latin typeface="Arial Black" panose="020B0A04020102020204" pitchFamily="34" charset="0"/>
            </a:endParaRPr>
          </a:p>
        </p:txBody>
      </p:sp>
    </p:spTree>
    <p:extLst>
      <p:ext uri="{BB962C8B-B14F-4D97-AF65-F5344CB8AC3E}">
        <p14:creationId xmlns:p14="http://schemas.microsoft.com/office/powerpoint/2010/main" val="2745147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674421" y="486887"/>
            <a:ext cx="10141527" cy="5961413"/>
          </a:xfrm>
        </p:spPr>
        <p:txBody>
          <a:bodyPr>
            <a:noAutofit/>
          </a:bodyPr>
          <a:lstStyle/>
          <a:p>
            <a:r>
              <a:rPr lang="ru-RU" sz="2400" i="1" dirty="0">
                <a:solidFill>
                  <a:schemeClr val="accent6">
                    <a:lumMod val="75000"/>
                  </a:schemeClr>
                </a:solidFill>
                <a:latin typeface="Arial Black" panose="020B0A04020102020204" pitchFamily="34" charset="0"/>
              </a:rPr>
              <a:t>Заполни пропуски</a:t>
            </a:r>
            <a:endParaRPr lang="ru-RU" sz="2400" b="1" dirty="0">
              <a:solidFill>
                <a:schemeClr val="accent6">
                  <a:lumMod val="75000"/>
                </a:schemeClr>
              </a:solidFill>
              <a:latin typeface="Arial Black" panose="020B0A04020102020204" pitchFamily="34" charset="0"/>
            </a:endParaRPr>
          </a:p>
          <a:p>
            <a:pPr marL="0" indent="0">
              <a:buNone/>
            </a:pPr>
            <a:r>
              <a:rPr lang="ru-RU" sz="2400" b="1" dirty="0" smtClean="0">
                <a:solidFill>
                  <a:schemeClr val="accent6">
                    <a:lumMod val="75000"/>
                  </a:schemeClr>
                </a:solidFill>
                <a:latin typeface="Arial Black" panose="020B0A04020102020204" pitchFamily="34" charset="0"/>
              </a:rPr>
              <a:t>    </a:t>
            </a:r>
            <a:r>
              <a:rPr lang="ru-RU" sz="2400" dirty="0">
                <a:solidFill>
                  <a:schemeClr val="accent6">
                    <a:lumMod val="75000"/>
                  </a:schemeClr>
                </a:solidFill>
                <a:latin typeface="Arial Black" panose="020B0A04020102020204" pitchFamily="34" charset="0"/>
              </a:rPr>
              <a:t>На доске или на карточках:</a:t>
            </a:r>
          </a:p>
          <a:p>
            <a:r>
              <a:rPr lang="en-US" sz="2400" dirty="0">
                <a:solidFill>
                  <a:schemeClr val="accent6">
                    <a:lumMod val="75000"/>
                  </a:schemeClr>
                </a:solidFill>
                <a:latin typeface="Arial Black" panose="020B0A04020102020204" pitchFamily="34" charset="0"/>
              </a:rPr>
              <a:t>_____in the morning,</a:t>
            </a:r>
            <a:endParaRPr lang="ru-RU" sz="2400" dirty="0">
              <a:solidFill>
                <a:schemeClr val="accent6">
                  <a:lumMod val="75000"/>
                </a:schemeClr>
              </a:solidFill>
              <a:latin typeface="Arial Black" panose="020B0A04020102020204" pitchFamily="34" charset="0"/>
            </a:endParaRPr>
          </a:p>
          <a:p>
            <a:r>
              <a:rPr lang="en-US" sz="2400" dirty="0">
                <a:solidFill>
                  <a:schemeClr val="accent6">
                    <a:lumMod val="75000"/>
                  </a:schemeClr>
                </a:solidFill>
                <a:latin typeface="Arial Black" panose="020B0A04020102020204" pitchFamily="34" charset="0"/>
              </a:rPr>
              <a:t>_____in the day,</a:t>
            </a:r>
            <a:endParaRPr lang="ru-RU" sz="2400" dirty="0">
              <a:solidFill>
                <a:schemeClr val="accent6">
                  <a:lumMod val="75000"/>
                </a:schemeClr>
              </a:solidFill>
              <a:latin typeface="Arial Black" panose="020B0A04020102020204" pitchFamily="34" charset="0"/>
            </a:endParaRPr>
          </a:p>
          <a:p>
            <a:r>
              <a:rPr lang="en-US" sz="2400" dirty="0">
                <a:solidFill>
                  <a:schemeClr val="accent6">
                    <a:lumMod val="75000"/>
                  </a:schemeClr>
                </a:solidFill>
                <a:latin typeface="Arial Black" panose="020B0A04020102020204" pitchFamily="34" charset="0"/>
              </a:rPr>
              <a:t>_____comes after dinner,</a:t>
            </a:r>
            <a:endParaRPr lang="ru-RU" sz="2400" dirty="0">
              <a:solidFill>
                <a:schemeClr val="accent6">
                  <a:lumMod val="75000"/>
                </a:schemeClr>
              </a:solidFill>
              <a:latin typeface="Arial Black" panose="020B0A04020102020204" pitchFamily="34" charset="0"/>
            </a:endParaRPr>
          </a:p>
          <a:p>
            <a:r>
              <a:rPr lang="en-US" sz="2400" dirty="0">
                <a:solidFill>
                  <a:schemeClr val="accent6">
                    <a:lumMod val="75000"/>
                  </a:schemeClr>
                </a:solidFill>
                <a:latin typeface="Arial Black" panose="020B0A04020102020204" pitchFamily="34" charset="0"/>
              </a:rPr>
              <a:t>Then comes _____ to play.</a:t>
            </a:r>
            <a:endParaRPr lang="ru-RU" sz="2400" dirty="0">
              <a:solidFill>
                <a:schemeClr val="accent6">
                  <a:lumMod val="75000"/>
                </a:schemeClr>
              </a:solidFill>
              <a:latin typeface="Arial Black" panose="020B0A04020102020204" pitchFamily="34" charset="0"/>
            </a:endParaRPr>
          </a:p>
          <a:p>
            <a:r>
              <a:rPr lang="en-US" sz="2400" dirty="0">
                <a:solidFill>
                  <a:schemeClr val="accent6">
                    <a:lumMod val="75000"/>
                  </a:schemeClr>
                </a:solidFill>
                <a:latin typeface="Arial Black" panose="020B0A04020102020204" pitchFamily="34" charset="0"/>
              </a:rPr>
              <a:t>_____in the evening,</a:t>
            </a:r>
            <a:endParaRPr lang="ru-RU" sz="2400" dirty="0">
              <a:solidFill>
                <a:schemeClr val="accent6">
                  <a:lumMod val="75000"/>
                </a:schemeClr>
              </a:solidFill>
              <a:latin typeface="Arial Black" panose="020B0A04020102020204" pitchFamily="34" charset="0"/>
            </a:endParaRPr>
          </a:p>
          <a:p>
            <a:r>
              <a:rPr lang="en-US" sz="2400" dirty="0">
                <a:solidFill>
                  <a:schemeClr val="accent6">
                    <a:lumMod val="75000"/>
                  </a:schemeClr>
                </a:solidFill>
                <a:latin typeface="Arial Black" panose="020B0A04020102020204" pitchFamily="34" charset="0"/>
              </a:rPr>
              <a:t>When the _____is red.</a:t>
            </a:r>
            <a:endParaRPr lang="ru-RU" sz="2400" dirty="0">
              <a:solidFill>
                <a:schemeClr val="accent6">
                  <a:lumMod val="75000"/>
                </a:schemeClr>
              </a:solidFill>
              <a:latin typeface="Arial Black" panose="020B0A04020102020204" pitchFamily="34" charset="0"/>
            </a:endParaRPr>
          </a:p>
          <a:p>
            <a:r>
              <a:rPr lang="en-US" sz="2400" dirty="0">
                <a:solidFill>
                  <a:schemeClr val="accent6">
                    <a:lumMod val="75000"/>
                  </a:schemeClr>
                </a:solidFill>
                <a:latin typeface="Arial Black" panose="020B0A04020102020204" pitchFamily="34" charset="0"/>
              </a:rPr>
              <a:t>Then the _____ is over</a:t>
            </a:r>
            <a:endParaRPr lang="ru-RU" sz="2400" dirty="0">
              <a:solidFill>
                <a:schemeClr val="accent6">
                  <a:lumMod val="75000"/>
                </a:schemeClr>
              </a:solidFill>
              <a:latin typeface="Arial Black" panose="020B0A04020102020204" pitchFamily="34" charset="0"/>
            </a:endParaRPr>
          </a:p>
          <a:p>
            <a:r>
              <a:rPr lang="en-US" sz="2400" dirty="0">
                <a:solidFill>
                  <a:schemeClr val="accent6">
                    <a:lumMod val="75000"/>
                  </a:schemeClr>
                </a:solidFill>
                <a:latin typeface="Arial Black" panose="020B0A04020102020204" pitchFamily="34" charset="0"/>
              </a:rPr>
              <a:t>And we go to _____</a:t>
            </a:r>
            <a:endParaRPr lang="ru-RU" sz="2400" dirty="0">
              <a:solidFill>
                <a:schemeClr val="accent6">
                  <a:lumMod val="75000"/>
                </a:schemeClr>
              </a:solidFill>
              <a:latin typeface="Arial Black" panose="020B0A04020102020204" pitchFamily="34" charset="0"/>
            </a:endParaRPr>
          </a:p>
          <a:p>
            <a:r>
              <a:rPr lang="en-US" sz="2400" dirty="0">
                <a:solidFill>
                  <a:schemeClr val="accent6">
                    <a:lumMod val="75000"/>
                  </a:schemeClr>
                </a:solidFill>
                <a:latin typeface="Arial Black" panose="020B0A04020102020204" pitchFamily="34" charset="0"/>
              </a:rPr>
              <a:t>(day, dinner, time, sky, breakfast, tea, supper, bed)</a:t>
            </a:r>
            <a:endParaRPr lang="ru-RU" sz="2400" dirty="0">
              <a:solidFill>
                <a:schemeClr val="accent6">
                  <a:lumMod val="75000"/>
                </a:schemeClr>
              </a:solidFill>
              <a:latin typeface="Arial Black" panose="020B0A04020102020204" pitchFamily="34" charset="0"/>
            </a:endParaRPr>
          </a:p>
          <a:p>
            <a:endParaRPr lang="ru-RU" sz="2400" dirty="0">
              <a:solidFill>
                <a:schemeClr val="accent6">
                  <a:lumMod val="75000"/>
                </a:schemeClr>
              </a:solidFill>
              <a:latin typeface="Arial Black" panose="020B0A04020102020204" pitchFamily="34"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2674" y="1425039"/>
            <a:ext cx="5056769" cy="3990110"/>
          </a:xfrm>
          <a:prstGeom prst="rect">
            <a:avLst/>
          </a:prstGeom>
        </p:spPr>
      </p:pic>
    </p:spTree>
    <p:extLst>
      <p:ext uri="{BB962C8B-B14F-4D97-AF65-F5344CB8AC3E}">
        <p14:creationId xmlns:p14="http://schemas.microsoft.com/office/powerpoint/2010/main" val="1088294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81299" y="261257"/>
            <a:ext cx="9927771" cy="6222670"/>
          </a:xfrm>
        </p:spPr>
        <p:txBody>
          <a:bodyPr>
            <a:normAutofit fontScale="92500"/>
          </a:bodyPr>
          <a:lstStyle/>
          <a:p>
            <a:r>
              <a:rPr lang="ru-RU" dirty="0"/>
              <a:t>   </a:t>
            </a:r>
            <a:r>
              <a:rPr lang="ru-RU" dirty="0">
                <a:solidFill>
                  <a:schemeClr val="accent6">
                    <a:lumMod val="75000"/>
                  </a:schemeClr>
                </a:solidFill>
              </a:rPr>
              <a:t> </a:t>
            </a:r>
            <a:r>
              <a:rPr lang="ru-RU" sz="2200" dirty="0">
                <a:solidFill>
                  <a:schemeClr val="accent6">
                    <a:lumMod val="75000"/>
                  </a:schemeClr>
                </a:solidFill>
                <a:latin typeface="Arial Black" panose="020B0A04020102020204" pitchFamily="34" charset="0"/>
              </a:rPr>
              <a:t>   Проявление творческих способностей личности учащихся можно пронаблюдать на уроках английского языка в организации работы на примере работы с текстом. Любая работа с текстом или маленьким его фрагментом начинается с того, что художественное высказывание воспринимается детьми на слух или зрительно. И на этом этапе важно создание таких проблемных ситуаций, которые бы помогли ввести учащихся в систему художественных образов этого текста. Процесс восприятия текста (отрывка) и работа по прочитанному организуется с помощью разных заданий-вопросов типа:</a:t>
            </a:r>
          </a:p>
          <a:p>
            <a:pPr lvl="0"/>
            <a:r>
              <a:rPr lang="ru-RU" sz="2200" i="1" dirty="0">
                <a:solidFill>
                  <a:srgbClr val="00B0F0"/>
                </a:solidFill>
                <a:latin typeface="Arial Black" panose="020B0A04020102020204" pitchFamily="34" charset="0"/>
              </a:rPr>
              <a:t>Как вы полагаете, какое время года описывает поэт в этом отрывке? По каким признакам вы догадались об этом?</a:t>
            </a:r>
            <a:endParaRPr lang="ru-RU" sz="2200" dirty="0">
              <a:solidFill>
                <a:srgbClr val="00B0F0"/>
              </a:solidFill>
              <a:latin typeface="Arial Black" panose="020B0A04020102020204" pitchFamily="34" charset="0"/>
            </a:endParaRPr>
          </a:p>
          <a:p>
            <a:pPr lvl="0"/>
            <a:r>
              <a:rPr lang="ru-RU" sz="2200" i="1" dirty="0">
                <a:solidFill>
                  <a:srgbClr val="FFC000"/>
                </a:solidFill>
                <a:latin typeface="Arial Black" panose="020B0A04020102020204" pitchFamily="34" charset="0"/>
              </a:rPr>
              <a:t>Посмотрите на иллюстрации и догадайтесь, о чём будет текст?</a:t>
            </a:r>
            <a:endParaRPr lang="ru-RU" sz="2200" dirty="0">
              <a:solidFill>
                <a:srgbClr val="FFC000"/>
              </a:solidFill>
              <a:latin typeface="Arial Black" panose="020B0A04020102020204" pitchFamily="34" charset="0"/>
            </a:endParaRPr>
          </a:p>
          <a:p>
            <a:pPr lvl="0"/>
            <a:r>
              <a:rPr lang="ru-RU" sz="2200" i="1" dirty="0">
                <a:solidFill>
                  <a:srgbClr val="C00000"/>
                </a:solidFill>
                <a:latin typeface="Arial Black" panose="020B0A04020102020204" pitchFamily="34" charset="0"/>
              </a:rPr>
              <a:t>Как вы понимаете название текста? О чём может быть рассказ</a:t>
            </a:r>
            <a:endParaRPr lang="ru-RU" sz="2200" dirty="0">
              <a:solidFill>
                <a:srgbClr val="C00000"/>
              </a:solidFill>
              <a:latin typeface="Arial Black" panose="020B0A04020102020204" pitchFamily="34" charset="0"/>
            </a:endParaRPr>
          </a:p>
          <a:p>
            <a:pPr lvl="0"/>
            <a:r>
              <a:rPr lang="ru-RU" sz="2200" i="1" dirty="0">
                <a:solidFill>
                  <a:srgbClr val="00B050"/>
                </a:solidFill>
                <a:latin typeface="Arial Black" panose="020B0A04020102020204" pitchFamily="34" charset="0"/>
              </a:rPr>
              <a:t>Нарисуйте иллюстрацию к прочитанному тексту.</a:t>
            </a:r>
            <a:endParaRPr lang="ru-RU" sz="2200" dirty="0">
              <a:solidFill>
                <a:srgbClr val="00B050"/>
              </a:solidFill>
              <a:latin typeface="Arial Black" panose="020B0A04020102020204" pitchFamily="34" charset="0"/>
            </a:endParaRPr>
          </a:p>
          <a:p>
            <a:endParaRPr lang="ru-RU" sz="2200" dirty="0">
              <a:latin typeface="Arial Black" panose="020B0A04020102020204" pitchFamily="34" charset="0"/>
            </a:endParaRPr>
          </a:p>
        </p:txBody>
      </p:sp>
    </p:spTree>
    <p:extLst>
      <p:ext uri="{BB962C8B-B14F-4D97-AF65-F5344CB8AC3E}">
        <p14:creationId xmlns:p14="http://schemas.microsoft.com/office/powerpoint/2010/main" val="2938435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2589212" y="368135"/>
            <a:ext cx="8915400" cy="6258296"/>
          </a:xfrm>
        </p:spPr>
        <p:txBody>
          <a:bodyPr>
            <a:normAutofit/>
          </a:bodyPr>
          <a:lstStyle/>
          <a:p>
            <a:r>
              <a:rPr lang="ru-RU" dirty="0"/>
              <a:t>     </a:t>
            </a:r>
            <a:r>
              <a:rPr lang="ru-RU" dirty="0">
                <a:solidFill>
                  <a:schemeClr val="accent6">
                    <a:lumMod val="75000"/>
                  </a:schemeClr>
                </a:solidFill>
                <a:latin typeface="Arial Black" panose="020B0A04020102020204" pitchFamily="34" charset="0"/>
              </a:rPr>
              <a:t>  При осмыслении лингвистических средств создания образности художественного текста ученики должны осознать изобразительно-выразительные возможности тех явлений, которые изучаются на уроках. </a:t>
            </a:r>
            <a:r>
              <a:rPr lang="ru-RU" dirty="0" smtClean="0">
                <a:solidFill>
                  <a:schemeClr val="accent6">
                    <a:lumMod val="75000"/>
                  </a:schemeClr>
                </a:solidFill>
                <a:latin typeface="Arial Black" panose="020B0A04020102020204" pitchFamily="34" charset="0"/>
              </a:rPr>
              <a:t>К</a:t>
            </a:r>
            <a:r>
              <a:rPr lang="ru-RU" dirty="0">
                <a:solidFill>
                  <a:schemeClr val="accent6">
                    <a:lumMod val="75000"/>
                  </a:schemeClr>
                </a:solidFill>
                <a:latin typeface="Arial Black" panose="020B0A04020102020204" pitchFamily="34" charset="0"/>
              </a:rPr>
              <a:t>р</a:t>
            </a:r>
            <a:r>
              <a:rPr lang="ru-RU" dirty="0" smtClean="0">
                <a:solidFill>
                  <a:schemeClr val="accent6">
                    <a:lumMod val="75000"/>
                  </a:schemeClr>
                </a:solidFill>
                <a:latin typeface="Arial Black" panose="020B0A04020102020204" pitchFamily="34" charset="0"/>
              </a:rPr>
              <a:t>асота </a:t>
            </a:r>
            <a:r>
              <a:rPr lang="ru-RU" dirty="0">
                <a:solidFill>
                  <a:schemeClr val="accent6">
                    <a:lumMod val="75000"/>
                  </a:schemeClr>
                </a:solidFill>
                <a:latin typeface="Arial Black" panose="020B0A04020102020204" pitchFamily="34" charset="0"/>
              </a:rPr>
              <a:t>иностранного языка открывается детям в процессе такой работы. Например, такие типы заданий-вопросов:</a:t>
            </a:r>
          </a:p>
          <a:p>
            <a:pPr lvl="0"/>
            <a:r>
              <a:rPr lang="ru-RU" i="1" dirty="0">
                <a:solidFill>
                  <a:srgbClr val="00B050"/>
                </a:solidFill>
                <a:latin typeface="Arial Black" panose="020B0A04020102020204" pitchFamily="34" charset="0"/>
              </a:rPr>
              <a:t>Выпишите из текста слова, с помощью которых передаются краски осени, зимы и т.д. Только ли прилагательные вам придется выписать, почему?</a:t>
            </a:r>
            <a:endParaRPr lang="ru-RU" dirty="0">
              <a:solidFill>
                <a:srgbClr val="00B050"/>
              </a:solidFill>
              <a:latin typeface="Arial Black" panose="020B0A04020102020204" pitchFamily="34" charset="0"/>
            </a:endParaRPr>
          </a:p>
          <a:p>
            <a:pPr lvl="0"/>
            <a:r>
              <a:rPr lang="ru-RU" i="1" dirty="0">
                <a:solidFill>
                  <a:srgbClr val="FF0000"/>
                </a:solidFill>
                <a:latin typeface="Arial Black" panose="020B0A04020102020204" pitchFamily="34" charset="0"/>
              </a:rPr>
              <a:t>Назовите слова, которые помогают описать пейзаж?</a:t>
            </a:r>
            <a:endParaRPr lang="ru-RU" dirty="0">
              <a:solidFill>
                <a:srgbClr val="FF0000"/>
              </a:solidFill>
              <a:latin typeface="Arial Black" panose="020B0A04020102020204" pitchFamily="34" charset="0"/>
            </a:endParaRPr>
          </a:p>
          <a:p>
            <a:pPr lvl="0"/>
            <a:r>
              <a:rPr lang="ru-RU" i="1" dirty="0">
                <a:solidFill>
                  <a:srgbClr val="00B0F0"/>
                </a:solidFill>
                <a:latin typeface="Arial Black" panose="020B0A04020102020204" pitchFamily="34" charset="0"/>
              </a:rPr>
              <a:t>Укажите синонимы, антонимы. Почему именно это слово употреблено?</a:t>
            </a:r>
            <a:endParaRPr lang="ru-RU" dirty="0">
              <a:solidFill>
                <a:srgbClr val="00B0F0"/>
              </a:solidFill>
              <a:latin typeface="Arial Black" panose="020B0A04020102020204" pitchFamily="34" charset="0"/>
            </a:endParaRPr>
          </a:p>
          <a:p>
            <a:pPr lvl="0"/>
            <a:r>
              <a:rPr lang="ru-RU" i="1" dirty="0">
                <a:solidFill>
                  <a:srgbClr val="7030A0"/>
                </a:solidFill>
                <a:latin typeface="Arial Black" panose="020B0A04020102020204" pitchFamily="34" charset="0"/>
              </a:rPr>
              <a:t>Какие звуки преобладают и почему? и т.д.</a:t>
            </a:r>
            <a:endParaRPr lang="ru-RU" dirty="0">
              <a:solidFill>
                <a:srgbClr val="7030A0"/>
              </a:solidFill>
              <a:latin typeface="Arial Black" panose="020B0A04020102020204" pitchFamily="34" charset="0"/>
            </a:endParaRPr>
          </a:p>
          <a:p>
            <a:r>
              <a:rPr lang="ru-RU" dirty="0">
                <a:solidFill>
                  <a:schemeClr val="accent6">
                    <a:lumMod val="75000"/>
                  </a:schemeClr>
                </a:solidFill>
                <a:latin typeface="Arial Black" panose="020B0A04020102020204" pitchFamily="34" charset="0"/>
              </a:rPr>
              <a:t>        Применение таких проблемных ситуаций в учебном процессе дает возможность формировать у учащихся определенную познавательную потребность, но и обеспечивают необходимую направленность мысли на самостоятельное решение возникшей проблемы.</a:t>
            </a:r>
          </a:p>
          <a:p>
            <a:endParaRPr lang="ru-RU" dirty="0"/>
          </a:p>
        </p:txBody>
      </p:sp>
    </p:spTree>
    <p:extLst>
      <p:ext uri="{BB962C8B-B14F-4D97-AF65-F5344CB8AC3E}">
        <p14:creationId xmlns:p14="http://schemas.microsoft.com/office/powerpoint/2010/main" val="1852146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06930" y="391886"/>
            <a:ext cx="9497682" cy="6163293"/>
          </a:xfrm>
        </p:spPr>
        <p:txBody>
          <a:bodyPr>
            <a:noAutofit/>
          </a:bodyPr>
          <a:lstStyle/>
          <a:p>
            <a:r>
              <a:rPr lang="ru-RU" dirty="0">
                <a:solidFill>
                  <a:schemeClr val="accent6">
                    <a:lumMod val="75000"/>
                  </a:schemeClr>
                </a:solidFill>
                <a:latin typeface="Arial Black" panose="020B0A04020102020204" pitchFamily="34" charset="0"/>
              </a:rPr>
              <a:t>И</a:t>
            </a:r>
            <a:r>
              <a:rPr lang="ru-RU" dirty="0" smtClean="0">
                <a:solidFill>
                  <a:schemeClr val="accent6">
                    <a:lumMod val="75000"/>
                  </a:schemeClr>
                </a:solidFill>
                <a:latin typeface="Arial Black" panose="020B0A04020102020204" pitchFamily="34" charset="0"/>
              </a:rPr>
              <a:t>ностранный </a:t>
            </a:r>
            <a:r>
              <a:rPr lang="ru-RU" dirty="0">
                <a:solidFill>
                  <a:schemeClr val="accent6">
                    <a:lumMod val="75000"/>
                  </a:schemeClr>
                </a:solidFill>
                <a:latin typeface="Arial Black" panose="020B0A04020102020204" pitchFamily="34" charset="0"/>
              </a:rPr>
              <a:t>язык обладает большим потенциалом для развития творческих способностей учащихся. Воздействуя на личность, формирование творческих способностей обогащает эмоциональный и практический опыт, развивает психику, формирует интеллектуальный потенциал, способствует воспитанию эстетических и умственных способностей, ведет к накоплению профессиональных навыков и умений, развитию природных задатков детей, их нравственных качеств. Оно настраивает на дальнейшую, активную творчески-осознанную самодеятельность школьников, что отвечает их духовным потребностям, удовлетворяет их стремление к самореализации, и проявлению личностных качеств. Все это является эффективным средством комплексного развития личности, выявления формирования ее творческого потенциала. Одним из средств, которые способствуют творческому развитию личности школьника является применение нетрадиционных форм урока иностранного языка. Нетрадиционные формы урока английского языка реализуются, как правило, после изучения какой-либо темы или несколько тем, выполняя функции обучающего </a:t>
            </a:r>
            <a:r>
              <a:rPr lang="ru-RU" dirty="0" smtClean="0">
                <a:solidFill>
                  <a:schemeClr val="accent6">
                    <a:lumMod val="75000"/>
                  </a:schemeClr>
                </a:solidFill>
                <a:latin typeface="Arial Black" panose="020B0A04020102020204" pitchFamily="34" charset="0"/>
              </a:rPr>
              <a:t>контроля</a:t>
            </a:r>
            <a:r>
              <a:rPr lang="en-US" dirty="0" smtClean="0">
                <a:solidFill>
                  <a:schemeClr val="accent6">
                    <a:lumMod val="75000"/>
                  </a:schemeClr>
                </a:solidFill>
                <a:latin typeface="Arial Black" panose="020B0A04020102020204" pitchFamily="34" charset="0"/>
              </a:rPr>
              <a:t>.</a:t>
            </a:r>
            <a:endParaRPr lang="ru-RU" dirty="0" smtClean="0">
              <a:solidFill>
                <a:schemeClr val="accent6">
                  <a:lumMod val="75000"/>
                </a:schemeClr>
              </a:solidFill>
              <a:latin typeface="Arial Black" panose="020B0A04020102020204" pitchFamily="34" charset="0"/>
            </a:endParaRPr>
          </a:p>
          <a:p>
            <a:pPr marL="0" indent="0">
              <a:buNone/>
            </a:pPr>
            <a:endParaRPr lang="ru-RU" dirty="0">
              <a:solidFill>
                <a:schemeClr val="accent6">
                  <a:lumMod val="75000"/>
                </a:schemeClr>
              </a:solidFill>
              <a:latin typeface="Arial Black" panose="020B0A04020102020204" pitchFamily="34" charset="0"/>
            </a:endParaRPr>
          </a:p>
        </p:txBody>
      </p:sp>
    </p:spTree>
    <p:extLst>
      <p:ext uri="{BB962C8B-B14F-4D97-AF65-F5344CB8AC3E}">
        <p14:creationId xmlns:p14="http://schemas.microsoft.com/office/powerpoint/2010/main" val="41592327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415635"/>
            <a:ext cx="8915400" cy="6246421"/>
          </a:xfrm>
        </p:spPr>
        <p:txBody>
          <a:bodyPr/>
          <a:lstStyle/>
          <a:p>
            <a:r>
              <a:rPr lang="ru-RU" dirty="0" smtClean="0">
                <a:solidFill>
                  <a:srgbClr val="FF0000"/>
                </a:solidFill>
                <a:latin typeface="Arial Black" panose="020B0A04020102020204" pitchFamily="34" charset="0"/>
              </a:rPr>
              <a:t>Урок-проект</a:t>
            </a:r>
          </a:p>
          <a:p>
            <a:r>
              <a:rPr lang="ru-RU" dirty="0" smtClean="0">
                <a:solidFill>
                  <a:srgbClr val="FFC000"/>
                </a:solidFill>
                <a:latin typeface="Arial Black" panose="020B0A04020102020204" pitchFamily="34" charset="0"/>
              </a:rPr>
              <a:t>Урок-творчества</a:t>
            </a:r>
          </a:p>
          <a:p>
            <a:r>
              <a:rPr lang="ru-RU" dirty="0" smtClean="0">
                <a:solidFill>
                  <a:srgbClr val="7030A0"/>
                </a:solidFill>
                <a:latin typeface="Arial Black" panose="020B0A04020102020204" pitchFamily="34" charset="0"/>
              </a:rPr>
              <a:t>Урок-экскурсия</a:t>
            </a:r>
          </a:p>
          <a:p>
            <a:r>
              <a:rPr lang="ru-RU" dirty="0" smtClean="0">
                <a:solidFill>
                  <a:srgbClr val="00B050"/>
                </a:solidFill>
                <a:latin typeface="Arial Black" panose="020B0A04020102020204" pitchFamily="34" charset="0"/>
              </a:rPr>
              <a:t>Урок-интервью и т.д.</a:t>
            </a:r>
          </a:p>
          <a:p>
            <a:pPr marL="0" indent="0">
              <a:buNone/>
            </a:pPr>
            <a:r>
              <a:rPr lang="ru-RU" dirty="0" smtClean="0">
                <a:solidFill>
                  <a:schemeClr val="accent6">
                    <a:lumMod val="75000"/>
                  </a:schemeClr>
                </a:solidFill>
                <a:latin typeface="Arial Black" panose="020B0A04020102020204" pitchFamily="34" charset="0"/>
              </a:rPr>
              <a:t>Даже элемент из подобных уроков в процессе обучения, будет уместным для развития креативного мышления учеников.</a:t>
            </a:r>
          </a:p>
          <a:p>
            <a:pPr marL="0" indent="0">
              <a:buNone/>
            </a:pPr>
            <a:r>
              <a:rPr lang="ru-RU" sz="2000" dirty="0">
                <a:solidFill>
                  <a:schemeClr val="accent6">
                    <a:lumMod val="75000"/>
                  </a:schemeClr>
                </a:solidFill>
                <a:latin typeface="Arial Black" panose="020B0A04020102020204" pitchFamily="34" charset="0"/>
              </a:rPr>
              <a:t>М</a:t>
            </a:r>
            <a:r>
              <a:rPr lang="ru-RU" sz="2000" dirty="0" smtClean="0">
                <a:solidFill>
                  <a:schemeClr val="accent6">
                    <a:lumMod val="75000"/>
                  </a:schemeClr>
                </a:solidFill>
                <a:latin typeface="Arial Black" panose="020B0A04020102020204" pitchFamily="34" charset="0"/>
              </a:rPr>
              <a:t>ожно  сделать заключение, </a:t>
            </a:r>
            <a:r>
              <a:rPr lang="ru-RU" sz="2000" dirty="0">
                <a:solidFill>
                  <a:schemeClr val="accent6">
                    <a:lumMod val="75000"/>
                  </a:schemeClr>
                </a:solidFill>
                <a:latin typeface="Arial Black" panose="020B0A04020102020204" pitchFamily="34" charset="0"/>
              </a:rPr>
              <a:t>что творческие способности есть у каждого ребёнка. Это индивидуально-психологические особенности, отличающие одного человека от другого. От того насколько они будут развиты, зависит творческий потенциал нашего общества, так как формирование творческой личности приобретает сегодня не только теоретический смысл, но и практический смысл.</a:t>
            </a:r>
            <a:br>
              <a:rPr lang="ru-RU" sz="2000" dirty="0">
                <a:solidFill>
                  <a:schemeClr val="accent6">
                    <a:lumMod val="75000"/>
                  </a:schemeClr>
                </a:solidFill>
                <a:latin typeface="Arial Black" panose="020B0A04020102020204" pitchFamily="34" charset="0"/>
              </a:rPr>
            </a:br>
            <a:r>
              <a:rPr lang="ru-RU" sz="2000" dirty="0" smtClean="0">
                <a:solidFill>
                  <a:schemeClr val="accent6">
                    <a:lumMod val="75000"/>
                  </a:schemeClr>
                </a:solidFill>
                <a:latin typeface="Arial Black" panose="020B0A04020102020204" pitchFamily="34" charset="0"/>
              </a:rPr>
              <a:t>И какую бы профессию не выбрал себе в будущем бывший ученик, те креативные навыки, что он получил в процессе обучения иностранному языку, обязательно ему пригодятся в любой деятельности и просто, в жизни.</a:t>
            </a:r>
            <a:r>
              <a:rPr lang="ru-RU" sz="2000" dirty="0"/>
              <a:t/>
            </a:r>
            <a:br>
              <a:rPr lang="ru-RU" sz="2000" dirty="0"/>
            </a:br>
            <a:endParaRPr lang="ru-RU" sz="2000" dirty="0">
              <a:solidFill>
                <a:schemeClr val="accent6">
                  <a:lumMod val="75000"/>
                </a:schemeClr>
              </a:solidFill>
              <a:latin typeface="Arial Black" panose="020B0A04020102020204" pitchFamily="34" charset="0"/>
            </a:endParaRPr>
          </a:p>
        </p:txBody>
      </p:sp>
    </p:spTree>
    <p:extLst>
      <p:ext uri="{BB962C8B-B14F-4D97-AF65-F5344CB8AC3E}">
        <p14:creationId xmlns:p14="http://schemas.microsoft.com/office/powerpoint/2010/main" val="166430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normAutofit fontScale="90000"/>
          </a:bodyPr>
          <a:lstStyle/>
          <a:p>
            <a:r>
              <a:rPr lang="en-US" sz="4900" dirty="0" smtClean="0">
                <a:solidFill>
                  <a:srgbClr val="92D050"/>
                </a:solidFill>
              </a:rPr>
              <a:t>“</a:t>
            </a:r>
            <a:r>
              <a:rPr lang="ru-RU" sz="4900" dirty="0" smtClean="0">
                <a:solidFill>
                  <a:srgbClr val="92D050"/>
                </a:solidFill>
              </a:rPr>
              <a:t>Творчество заразительно. Передай другому!</a:t>
            </a:r>
            <a:r>
              <a:rPr lang="en-US" sz="4900" dirty="0" smtClean="0">
                <a:solidFill>
                  <a:srgbClr val="92D050"/>
                </a:solidFill>
              </a:rPr>
              <a:t>” – </a:t>
            </a:r>
            <a:r>
              <a:rPr lang="ru-RU" i="1" dirty="0" smtClean="0">
                <a:solidFill>
                  <a:srgbClr val="92D050"/>
                </a:solidFill>
                <a:cs typeface="David" panose="020E0502060401010101" pitchFamily="34" charset="-79"/>
              </a:rPr>
              <a:t>Альберт Эйнштейн</a:t>
            </a:r>
            <a:endParaRPr lang="ru-RU" i="1" dirty="0">
              <a:solidFill>
                <a:srgbClr val="92D050"/>
              </a:solidFill>
              <a:cs typeface="David" panose="020E0502060401010101" pitchFamily="34" charset="-79"/>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13216" y="2351314"/>
            <a:ext cx="6495802" cy="4118676"/>
          </a:xfrm>
        </p:spPr>
      </p:pic>
    </p:spTree>
    <p:extLst>
      <p:ext uri="{BB962C8B-B14F-4D97-AF65-F5344CB8AC3E}">
        <p14:creationId xmlns:p14="http://schemas.microsoft.com/office/powerpoint/2010/main" val="487419457"/>
      </p:ext>
    </p:extLst>
  </p:cSld>
  <p:clrMapOvr>
    <a:masterClrMapping/>
  </p:clrMapOvr>
</p:sld>
</file>

<file path=ppt/theme/theme1.xml><?xml version="1.0" encoding="utf-8"?>
<a:theme xmlns:a="http://schemas.openxmlformats.org/drawingml/2006/main" name="Легкий дым">
  <a:themeElements>
    <a:clrScheme name="Желтый и оранжевый">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nklin Gothic">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343</TotalTime>
  <Words>999</Words>
  <Application>Microsoft Office PowerPoint</Application>
  <PresentationFormat>Произвольный</PresentationFormat>
  <Paragraphs>89</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Легкий дым</vt:lpstr>
      <vt:lpstr>« Развитие креативного мышления у учащихся на уроках английского языка». </vt:lpstr>
      <vt:lpstr>Цель обучения иностранным языкам – это приобретение знаний, формирование у обучающихся навыков и умений, а так же усвоение ими сведений страноведческого, лингвострановедческого и культурно-эстетического характера. </vt:lpstr>
      <vt:lpstr>СПОСОБЫ СТИМУЛИРОВАНИЯ ТВОРЧЕСКИХ СПОСОБНОСТЕЙ:</vt:lpstr>
      <vt:lpstr>А есть ли польза креативного мышления для изучающих английский язык? </vt:lpstr>
      <vt:lpstr>Какие же задания можно предложить для развития творческого мышления? </vt:lpstr>
      <vt:lpstr>Презентация PowerPoint</vt:lpstr>
      <vt:lpstr>Презентация PowerPoint</vt:lpstr>
      <vt:lpstr>Приемы работы:</vt:lpstr>
      <vt:lpstr>Презентация PowerPoint</vt:lpstr>
      <vt:lpstr>Презентация PowerPoint</vt:lpstr>
      <vt:lpstr>Презентация PowerPoint</vt:lpstr>
      <vt:lpstr>Презентация PowerPoint</vt:lpstr>
      <vt:lpstr>Презентация PowerPoint</vt:lpstr>
      <vt:lpstr>“Творчество заразительно. Передай другому!” – Альберт Эйнштейн</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Развитие креативного мышления учащихся на уроках английского языка». </dc:title>
  <dc:creator>Sofia</dc:creator>
  <cp:lastModifiedBy>Учитель</cp:lastModifiedBy>
  <cp:revision>32</cp:revision>
  <dcterms:created xsi:type="dcterms:W3CDTF">2021-02-21T06:40:43Z</dcterms:created>
  <dcterms:modified xsi:type="dcterms:W3CDTF">2021-10-27T07:38:31Z</dcterms:modified>
</cp:coreProperties>
</file>