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48"/>
  </p:handoutMasterIdLst>
  <p:sldIdLst>
    <p:sldId id="256" r:id="rId2"/>
    <p:sldId id="300" r:id="rId3"/>
    <p:sldId id="261" r:id="rId4"/>
    <p:sldId id="301" r:id="rId5"/>
    <p:sldId id="263" r:id="rId6"/>
    <p:sldId id="272" r:id="rId7"/>
    <p:sldId id="264" r:id="rId8"/>
    <p:sldId id="268" r:id="rId9"/>
    <p:sldId id="297" r:id="rId10"/>
    <p:sldId id="266" r:id="rId11"/>
    <p:sldId id="269" r:id="rId12"/>
    <p:sldId id="270" r:id="rId13"/>
    <p:sldId id="273" r:id="rId14"/>
    <p:sldId id="274" r:id="rId15"/>
    <p:sldId id="302" r:id="rId16"/>
    <p:sldId id="303" r:id="rId17"/>
    <p:sldId id="304" r:id="rId18"/>
    <p:sldId id="271" r:id="rId19"/>
    <p:sldId id="275" r:id="rId20"/>
    <p:sldId id="276" r:id="rId21"/>
    <p:sldId id="277" r:id="rId22"/>
    <p:sldId id="278" r:id="rId23"/>
    <p:sldId id="305" r:id="rId24"/>
    <p:sldId id="306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307" r:id="rId33"/>
    <p:sldId id="310" r:id="rId34"/>
    <p:sldId id="286" r:id="rId35"/>
    <p:sldId id="287" r:id="rId36"/>
    <p:sldId id="288" r:id="rId37"/>
    <p:sldId id="289" r:id="rId38"/>
    <p:sldId id="290" r:id="rId39"/>
    <p:sldId id="291" r:id="rId40"/>
    <p:sldId id="311" r:id="rId41"/>
    <p:sldId id="292" r:id="rId42"/>
    <p:sldId id="293" r:id="rId43"/>
    <p:sldId id="294" r:id="rId44"/>
    <p:sldId id="295" r:id="rId45"/>
    <p:sldId id="296" r:id="rId46"/>
    <p:sldId id="267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74"/>
    <a:srgbClr val="3A5896"/>
    <a:srgbClr val="385592"/>
    <a:srgbClr val="FFFFFF"/>
    <a:srgbClr val="173A8D"/>
    <a:srgbClr val="D6DEEA"/>
    <a:srgbClr val="9F9289"/>
    <a:srgbClr val="E2DEDB"/>
    <a:srgbClr val="F1F1F1"/>
    <a:srgbClr val="1D3C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>
        <p:scale>
          <a:sx n="81" d="100"/>
          <a:sy n="81" d="100"/>
        </p:scale>
        <p:origin x="-1026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10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845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949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r="583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Rectangle 6"/>
          <p:cNvSpPr/>
          <p:nvPr userDrawn="1"/>
        </p:nvSpPr>
        <p:spPr>
          <a:xfrm>
            <a:off x="135467" y="133084"/>
            <a:ext cx="8873066" cy="6588394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70000"/>
            <a:ext cx="7886699" cy="4906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t>11/27/2023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33084"/>
            <a:ext cx="7886699" cy="10472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r="583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05507" y="201995"/>
            <a:ext cx="9038491" cy="26818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400" b="1" dirty="0" smtClean="0">
                <a:solidFill>
                  <a:schemeClr val="bg1"/>
                </a:solidFill>
              </a:rPr>
              <a:t>Развитие функциональной грамотности при обучении математики (при подготовке </a:t>
            </a:r>
            <a:r>
              <a:rPr lang="ru-RU" sz="4400" b="1" dirty="0">
                <a:solidFill>
                  <a:schemeClr val="bg1"/>
                </a:solidFill>
              </a:rPr>
              <a:t>к ВПР в 5-8 классах )</a:t>
            </a:r>
            <a:endParaRPr lang="ru-RU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r="5832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itle 1"/>
          <p:cNvSpPr txBox="1">
            <a:spLocks/>
          </p:cNvSpPr>
          <p:nvPr/>
        </p:nvSpPr>
        <p:spPr>
          <a:xfrm>
            <a:off x="105507" y="201995"/>
            <a:ext cx="9038491" cy="1544743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400" b="1" dirty="0" smtClean="0">
                <a:solidFill>
                  <a:schemeClr val="bg1"/>
                </a:solidFill>
              </a:rPr>
              <a:t>Зачем дети ходят в школу?</a:t>
            </a:r>
            <a:endParaRPr lang="ru-RU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78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46" y="367545"/>
            <a:ext cx="8804031" cy="4216178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</a:pPr>
            <a:r>
              <a:rPr lang="ru-RU" sz="3200" dirty="0" smtClean="0"/>
              <a:t>Термин </a:t>
            </a:r>
            <a:r>
              <a:rPr lang="ru-RU" sz="3200" b="1" dirty="0"/>
              <a:t>«функциональная </a:t>
            </a:r>
            <a:r>
              <a:rPr lang="ru-RU" sz="3200" b="1" dirty="0" smtClean="0"/>
              <a:t>грамотность</a:t>
            </a:r>
            <a:r>
              <a:rPr lang="ru-RU" sz="3200" b="1" dirty="0"/>
              <a:t>» </a:t>
            </a:r>
            <a:r>
              <a:rPr lang="ru-RU" sz="3200" dirty="0"/>
              <a:t>означает «способность учащегося использовать математические знания, приобретенные им за время обучения в школе, для решения разнообразных задач </a:t>
            </a:r>
            <a:r>
              <a:rPr lang="ru-RU" sz="3200" dirty="0" err="1"/>
              <a:t>межпредметного</a:t>
            </a:r>
            <a:r>
              <a:rPr lang="ru-RU" sz="3200" dirty="0"/>
              <a:t> и практико-ориентированного содержания, для дальнейшего обучения и успешной социализации в обществе».</a:t>
            </a:r>
          </a:p>
        </p:txBody>
      </p:sp>
    </p:spTree>
    <p:extLst>
      <p:ext uri="{BB962C8B-B14F-4D97-AF65-F5344CB8AC3E}">
        <p14:creationId xmlns:p14="http://schemas.microsoft.com/office/powerpoint/2010/main" val="405456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846" y="367545"/>
            <a:ext cx="8804031" cy="4216178"/>
          </a:xfrm>
        </p:spPr>
        <p:txBody>
          <a:bodyPr>
            <a:normAutofit/>
          </a:bodyPr>
          <a:lstStyle/>
          <a:p>
            <a:pPr>
              <a:lnSpc>
                <a:spcPct val="120000"/>
              </a:lnSpc>
            </a:pPr>
            <a:r>
              <a:rPr lang="ru-RU" sz="3200" dirty="0"/>
              <a:t>Математическая грамотность – это способность человека мыслить математически, формулировать, применять и интерпретировать математику для решения задач в разнообразных практических контекстах.</a:t>
            </a:r>
          </a:p>
        </p:txBody>
      </p:sp>
    </p:spTree>
    <p:extLst>
      <p:ext uri="{BB962C8B-B14F-4D97-AF65-F5344CB8AC3E}">
        <p14:creationId xmlns:p14="http://schemas.microsoft.com/office/powerpoint/2010/main" val="318131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33084"/>
            <a:ext cx="8421565" cy="104722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Понятие «функциональная грамотность» предполагает владение умениями: </a:t>
            </a:r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396839" y="1370291"/>
            <a:ext cx="8381203" cy="972185"/>
            <a:chOff x="1296" y="1200"/>
            <a:chExt cx="2928" cy="432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grpSp>
          <p:nvGrpSpPr>
            <p:cNvPr id="46" name="Group 84"/>
            <p:cNvGrpSpPr>
              <a:grpSpLocks/>
            </p:cNvGrpSpPr>
            <p:nvPr/>
          </p:nvGrpSpPr>
          <p:grpSpPr bwMode="auto">
            <a:xfrm>
              <a:off x="1296" y="1200"/>
              <a:ext cx="528" cy="432"/>
              <a:chOff x="1296" y="1200"/>
              <a:chExt cx="528" cy="432"/>
            </a:xfrm>
          </p:grpSpPr>
          <p:sp>
            <p:nvSpPr>
              <p:cNvPr id="48" name="Oval 6"/>
              <p:cNvSpPr>
                <a:spLocks noChangeArrowheads="1"/>
              </p:cNvSpPr>
              <p:nvPr/>
            </p:nvSpPr>
            <p:spPr bwMode="gray">
              <a:xfrm rot="1758052">
                <a:off x="1310" y="1215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Oval 7"/>
              <p:cNvSpPr>
                <a:spLocks noChangeArrowheads="1"/>
              </p:cNvSpPr>
              <p:nvPr/>
            </p:nvSpPr>
            <p:spPr bwMode="gray">
              <a:xfrm rot="1758052">
                <a:off x="1296" y="120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0" name="Picture 79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22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7" name="Text Box 11"/>
            <p:cNvSpPr txBox="1">
              <a:spLocks noChangeArrowheads="1"/>
            </p:cNvSpPr>
            <p:nvPr/>
          </p:nvSpPr>
          <p:spPr bwMode="gray">
            <a:xfrm>
              <a:off x="1440" y="1218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 dirty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51" name="Group 90"/>
          <p:cNvGrpSpPr>
            <a:grpSpLocks/>
          </p:cNvGrpSpPr>
          <p:nvPr/>
        </p:nvGrpSpPr>
        <p:grpSpPr bwMode="auto">
          <a:xfrm>
            <a:off x="364198" y="2441474"/>
            <a:ext cx="8381202" cy="941385"/>
            <a:chOff x="1296" y="1680"/>
            <a:chExt cx="2928" cy="432"/>
          </a:xfrm>
        </p:grpSpPr>
        <p:sp>
          <p:nvSpPr>
            <p:cNvPr id="52" name="AutoShape 39"/>
            <p:cNvSpPr>
              <a:spLocks noChangeArrowheads="1"/>
            </p:cNvSpPr>
            <p:nvPr/>
          </p:nvSpPr>
          <p:spPr bwMode="gray">
            <a:xfrm>
              <a:off x="1510" y="170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74A73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grpSp>
          <p:nvGrpSpPr>
            <p:cNvPr id="54" name="Group 85"/>
            <p:cNvGrpSpPr>
              <a:grpSpLocks/>
            </p:cNvGrpSpPr>
            <p:nvPr/>
          </p:nvGrpSpPr>
          <p:grpSpPr bwMode="auto">
            <a:xfrm>
              <a:off x="1296" y="1680"/>
              <a:ext cx="528" cy="432"/>
              <a:chOff x="1296" y="1680"/>
              <a:chExt cx="528" cy="432"/>
            </a:xfrm>
          </p:grpSpPr>
          <p:sp>
            <p:nvSpPr>
              <p:cNvPr id="56" name="Oval 41"/>
              <p:cNvSpPr>
                <a:spLocks noChangeArrowheads="1"/>
              </p:cNvSpPr>
              <p:nvPr/>
            </p:nvSpPr>
            <p:spPr bwMode="gray">
              <a:xfrm rot="1758052">
                <a:off x="1310" y="1695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006600"/>
                  </a:gs>
                  <a:gs pos="100000">
                    <a:srgbClr val="0066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" name="Oval 42"/>
              <p:cNvSpPr>
                <a:spLocks noChangeArrowheads="1"/>
              </p:cNvSpPr>
              <p:nvPr/>
            </p:nvSpPr>
            <p:spPr bwMode="gray">
              <a:xfrm rot="1758052">
                <a:off x="1296" y="168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74A731"/>
                  </a:gs>
                  <a:gs pos="100000">
                    <a:srgbClr val="74A73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8" name="Picture 80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70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5" name="Text Box 45"/>
            <p:cNvSpPr txBox="1">
              <a:spLocks noChangeArrowheads="1"/>
            </p:cNvSpPr>
            <p:nvPr/>
          </p:nvSpPr>
          <p:spPr bwMode="gray">
            <a:xfrm>
              <a:off x="1440" y="1698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59" name="Group 91"/>
          <p:cNvGrpSpPr>
            <a:grpSpLocks/>
          </p:cNvGrpSpPr>
          <p:nvPr/>
        </p:nvGrpSpPr>
        <p:grpSpPr bwMode="auto">
          <a:xfrm>
            <a:off x="396839" y="3509633"/>
            <a:ext cx="8305002" cy="945964"/>
            <a:chOff x="1296" y="2208"/>
            <a:chExt cx="2928" cy="432"/>
          </a:xfrm>
        </p:grpSpPr>
        <p:sp>
          <p:nvSpPr>
            <p:cNvPr id="60" name="AutoShape 47"/>
            <p:cNvSpPr>
              <a:spLocks noChangeArrowheads="1"/>
            </p:cNvSpPr>
            <p:nvPr/>
          </p:nvSpPr>
          <p:spPr bwMode="gray">
            <a:xfrm>
              <a:off x="1510" y="2237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grpSp>
          <p:nvGrpSpPr>
            <p:cNvPr id="62" name="Group 86"/>
            <p:cNvGrpSpPr>
              <a:grpSpLocks/>
            </p:cNvGrpSpPr>
            <p:nvPr/>
          </p:nvGrpSpPr>
          <p:grpSpPr bwMode="auto">
            <a:xfrm>
              <a:off x="1296" y="2208"/>
              <a:ext cx="528" cy="432"/>
              <a:chOff x="1296" y="2208"/>
              <a:chExt cx="528" cy="432"/>
            </a:xfrm>
          </p:grpSpPr>
          <p:sp>
            <p:nvSpPr>
              <p:cNvPr id="64" name="Oval 49"/>
              <p:cNvSpPr>
                <a:spLocks noChangeArrowheads="1"/>
              </p:cNvSpPr>
              <p:nvPr/>
            </p:nvSpPr>
            <p:spPr bwMode="gray">
              <a:xfrm rot="1758052">
                <a:off x="1310" y="2223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5" name="Oval 50"/>
              <p:cNvSpPr>
                <a:spLocks noChangeArrowheads="1"/>
              </p:cNvSpPr>
              <p:nvPr/>
            </p:nvSpPr>
            <p:spPr bwMode="gray">
              <a:xfrm rot="1758052">
                <a:off x="1296" y="2208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66" name="Picture 81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2232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3" name="Text Box 53"/>
            <p:cNvSpPr txBox="1">
              <a:spLocks noChangeArrowheads="1"/>
            </p:cNvSpPr>
            <p:nvPr/>
          </p:nvSpPr>
          <p:spPr bwMode="gray">
            <a:xfrm>
              <a:off x="1440" y="2226"/>
              <a:ext cx="25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sz="3200" b="1">
                  <a:solidFill>
                    <a:srgbClr val="FFFFFF"/>
                  </a:solidFill>
                </a:rPr>
                <a:t>3</a:t>
              </a: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884326" y="1469809"/>
            <a:ext cx="68937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выявлять проблемы, возникающие в окружающем мире, решаемые посредством математических знаний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884326" y="2642468"/>
            <a:ext cx="664753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решать их, используя математические знания и методы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84326" y="3620706"/>
            <a:ext cx="66475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обосновывать принятые решения путем математических суждений</a:t>
            </a:r>
          </a:p>
        </p:txBody>
      </p:sp>
      <p:grpSp>
        <p:nvGrpSpPr>
          <p:cNvPr id="31" name="Group 90"/>
          <p:cNvGrpSpPr>
            <a:grpSpLocks/>
          </p:cNvGrpSpPr>
          <p:nvPr/>
        </p:nvGrpSpPr>
        <p:grpSpPr bwMode="auto">
          <a:xfrm>
            <a:off x="396840" y="4571270"/>
            <a:ext cx="8381202" cy="941385"/>
            <a:chOff x="1296" y="1680"/>
            <a:chExt cx="2928" cy="432"/>
          </a:xfrm>
        </p:grpSpPr>
        <p:sp>
          <p:nvSpPr>
            <p:cNvPr id="32" name="AutoShape 39"/>
            <p:cNvSpPr>
              <a:spLocks noChangeArrowheads="1"/>
            </p:cNvSpPr>
            <p:nvPr/>
          </p:nvSpPr>
          <p:spPr bwMode="gray">
            <a:xfrm>
              <a:off x="1510" y="170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74A73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grpSp>
          <p:nvGrpSpPr>
            <p:cNvPr id="33" name="Group 85"/>
            <p:cNvGrpSpPr>
              <a:grpSpLocks/>
            </p:cNvGrpSpPr>
            <p:nvPr/>
          </p:nvGrpSpPr>
          <p:grpSpPr bwMode="auto">
            <a:xfrm>
              <a:off x="1296" y="1680"/>
              <a:ext cx="528" cy="432"/>
              <a:chOff x="1296" y="1680"/>
              <a:chExt cx="528" cy="432"/>
            </a:xfrm>
          </p:grpSpPr>
          <p:sp>
            <p:nvSpPr>
              <p:cNvPr id="35" name="Oval 41"/>
              <p:cNvSpPr>
                <a:spLocks noChangeArrowheads="1"/>
              </p:cNvSpPr>
              <p:nvPr/>
            </p:nvSpPr>
            <p:spPr bwMode="gray">
              <a:xfrm rot="1758052">
                <a:off x="1310" y="1695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006600"/>
                  </a:gs>
                  <a:gs pos="100000">
                    <a:srgbClr val="0066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36" name="Oval 42"/>
              <p:cNvSpPr>
                <a:spLocks noChangeArrowheads="1"/>
              </p:cNvSpPr>
              <p:nvPr/>
            </p:nvSpPr>
            <p:spPr bwMode="gray">
              <a:xfrm rot="1758052">
                <a:off x="1296" y="168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74A731"/>
                  </a:gs>
                  <a:gs pos="100000">
                    <a:srgbClr val="74A73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37" name="Picture 80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70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4" name="Text Box 45"/>
            <p:cNvSpPr txBox="1">
              <a:spLocks noChangeArrowheads="1"/>
            </p:cNvSpPr>
            <p:nvPr/>
          </p:nvSpPr>
          <p:spPr bwMode="gray">
            <a:xfrm>
              <a:off x="1440" y="1698"/>
              <a:ext cx="137" cy="2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4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7" name="Прямоугольник 6"/>
          <p:cNvSpPr/>
          <p:nvPr/>
        </p:nvSpPr>
        <p:spPr>
          <a:xfrm>
            <a:off x="1884325" y="4794391"/>
            <a:ext cx="664753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анализировать использованные методы решения</a:t>
            </a:r>
          </a:p>
        </p:txBody>
      </p:sp>
      <p:grpSp>
        <p:nvGrpSpPr>
          <p:cNvPr id="39" name="Group 89"/>
          <p:cNvGrpSpPr>
            <a:grpSpLocks/>
          </p:cNvGrpSpPr>
          <p:nvPr/>
        </p:nvGrpSpPr>
        <p:grpSpPr bwMode="auto">
          <a:xfrm>
            <a:off x="406154" y="5684116"/>
            <a:ext cx="8381203" cy="972185"/>
            <a:chOff x="1296" y="1200"/>
            <a:chExt cx="2928" cy="432"/>
          </a:xfrm>
        </p:grpSpPr>
        <p:sp>
          <p:nvSpPr>
            <p:cNvPr id="40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34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grpSp>
          <p:nvGrpSpPr>
            <p:cNvPr id="41" name="Group 84"/>
            <p:cNvGrpSpPr>
              <a:grpSpLocks/>
            </p:cNvGrpSpPr>
            <p:nvPr/>
          </p:nvGrpSpPr>
          <p:grpSpPr bwMode="auto">
            <a:xfrm>
              <a:off x="1296" y="1200"/>
              <a:ext cx="528" cy="432"/>
              <a:chOff x="1296" y="1200"/>
              <a:chExt cx="528" cy="432"/>
            </a:xfrm>
          </p:grpSpPr>
          <p:sp>
            <p:nvSpPr>
              <p:cNvPr id="67" name="Oval 6"/>
              <p:cNvSpPr>
                <a:spLocks noChangeArrowheads="1"/>
              </p:cNvSpPr>
              <p:nvPr/>
            </p:nvSpPr>
            <p:spPr bwMode="gray">
              <a:xfrm rot="1758052">
                <a:off x="1310" y="1215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8" name="Oval 7"/>
              <p:cNvSpPr>
                <a:spLocks noChangeArrowheads="1"/>
              </p:cNvSpPr>
              <p:nvPr/>
            </p:nvSpPr>
            <p:spPr bwMode="gray">
              <a:xfrm rot="1758052">
                <a:off x="1296" y="120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69" name="Picture 79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22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2" name="Text Box 11"/>
            <p:cNvSpPr txBox="1">
              <a:spLocks noChangeArrowheads="1"/>
            </p:cNvSpPr>
            <p:nvPr/>
          </p:nvSpPr>
          <p:spPr bwMode="gray">
            <a:xfrm>
              <a:off x="1440" y="1218"/>
              <a:ext cx="137" cy="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5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8" name="Прямоугольник 7"/>
          <p:cNvSpPr/>
          <p:nvPr/>
        </p:nvSpPr>
        <p:spPr>
          <a:xfrm>
            <a:off x="1884326" y="5799387"/>
            <a:ext cx="664753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интерпретировать полученные результаты с учетом поставленной задачи</a:t>
            </a:r>
          </a:p>
        </p:txBody>
      </p:sp>
    </p:spTree>
    <p:extLst>
      <p:ext uri="{BB962C8B-B14F-4D97-AF65-F5344CB8AC3E}">
        <p14:creationId xmlns:p14="http://schemas.microsoft.com/office/powerpoint/2010/main" val="4037856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942" y="133084"/>
            <a:ext cx="8860934" cy="1047221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Функциональная грамотность, при оценивании качеств учащихся, делится на </a:t>
            </a:r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295217" y="1201639"/>
            <a:ext cx="8320581" cy="1337418"/>
            <a:chOff x="1296" y="1164"/>
            <a:chExt cx="2971" cy="565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53" y="1164"/>
              <a:ext cx="2714" cy="56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grpSp>
          <p:nvGrpSpPr>
            <p:cNvPr id="46" name="Group 84"/>
            <p:cNvGrpSpPr>
              <a:grpSpLocks/>
            </p:cNvGrpSpPr>
            <p:nvPr/>
          </p:nvGrpSpPr>
          <p:grpSpPr bwMode="auto">
            <a:xfrm>
              <a:off x="1296" y="1200"/>
              <a:ext cx="528" cy="432"/>
              <a:chOff x="1296" y="1200"/>
              <a:chExt cx="528" cy="432"/>
            </a:xfrm>
          </p:grpSpPr>
          <p:sp>
            <p:nvSpPr>
              <p:cNvPr id="48" name="Oval 6"/>
              <p:cNvSpPr>
                <a:spLocks noChangeArrowheads="1"/>
              </p:cNvSpPr>
              <p:nvPr/>
            </p:nvSpPr>
            <p:spPr bwMode="gray">
              <a:xfrm rot="1758052">
                <a:off x="1310" y="1215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Oval 7"/>
              <p:cNvSpPr>
                <a:spLocks noChangeArrowheads="1"/>
              </p:cNvSpPr>
              <p:nvPr/>
            </p:nvSpPr>
            <p:spPr bwMode="gray">
              <a:xfrm rot="1758052">
                <a:off x="1296" y="120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0" name="Picture 79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22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7" name="Text Box 11"/>
            <p:cNvSpPr txBox="1">
              <a:spLocks noChangeArrowheads="1"/>
            </p:cNvSpPr>
            <p:nvPr/>
          </p:nvSpPr>
          <p:spPr bwMode="gray">
            <a:xfrm>
              <a:off x="1440" y="1218"/>
              <a:ext cx="140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1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1" name="Group 90"/>
          <p:cNvGrpSpPr>
            <a:grpSpLocks/>
          </p:cNvGrpSpPr>
          <p:nvPr/>
        </p:nvGrpSpPr>
        <p:grpSpPr bwMode="auto">
          <a:xfrm>
            <a:off x="295218" y="2620353"/>
            <a:ext cx="8532903" cy="1565977"/>
            <a:chOff x="1296" y="1680"/>
            <a:chExt cx="3230" cy="673"/>
          </a:xfrm>
        </p:grpSpPr>
        <p:sp>
          <p:nvSpPr>
            <p:cNvPr id="52" name="AutoShape 39"/>
            <p:cNvSpPr>
              <a:spLocks noChangeArrowheads="1"/>
            </p:cNvSpPr>
            <p:nvPr/>
          </p:nvSpPr>
          <p:spPr bwMode="gray">
            <a:xfrm>
              <a:off x="1510" y="1709"/>
              <a:ext cx="3016" cy="64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74A73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grpSp>
          <p:nvGrpSpPr>
            <p:cNvPr id="54" name="Group 85"/>
            <p:cNvGrpSpPr>
              <a:grpSpLocks/>
            </p:cNvGrpSpPr>
            <p:nvPr/>
          </p:nvGrpSpPr>
          <p:grpSpPr bwMode="auto">
            <a:xfrm>
              <a:off x="1296" y="1680"/>
              <a:ext cx="528" cy="432"/>
              <a:chOff x="1296" y="1680"/>
              <a:chExt cx="528" cy="432"/>
            </a:xfrm>
          </p:grpSpPr>
          <p:sp>
            <p:nvSpPr>
              <p:cNvPr id="56" name="Oval 41"/>
              <p:cNvSpPr>
                <a:spLocks noChangeArrowheads="1"/>
              </p:cNvSpPr>
              <p:nvPr/>
            </p:nvSpPr>
            <p:spPr bwMode="gray">
              <a:xfrm rot="1758052">
                <a:off x="1310" y="1695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006600"/>
                  </a:gs>
                  <a:gs pos="100000">
                    <a:srgbClr val="0066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" name="Oval 42"/>
              <p:cNvSpPr>
                <a:spLocks noChangeArrowheads="1"/>
              </p:cNvSpPr>
              <p:nvPr/>
            </p:nvSpPr>
            <p:spPr bwMode="gray">
              <a:xfrm rot="1758052">
                <a:off x="1296" y="168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74A731"/>
                  </a:gs>
                  <a:gs pos="100000">
                    <a:srgbClr val="74A73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8" name="Picture 80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70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5" name="Text Box 45"/>
            <p:cNvSpPr txBox="1">
              <a:spLocks noChangeArrowheads="1"/>
            </p:cNvSpPr>
            <p:nvPr/>
          </p:nvSpPr>
          <p:spPr bwMode="gray">
            <a:xfrm>
              <a:off x="1440" y="1698"/>
              <a:ext cx="149" cy="2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2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Group 91"/>
          <p:cNvGrpSpPr>
            <a:grpSpLocks/>
          </p:cNvGrpSpPr>
          <p:nvPr/>
        </p:nvGrpSpPr>
        <p:grpSpPr bwMode="auto">
          <a:xfrm>
            <a:off x="265448" y="4295868"/>
            <a:ext cx="8408730" cy="1532130"/>
            <a:chOff x="1276" y="2054"/>
            <a:chExt cx="2895" cy="646"/>
          </a:xfrm>
        </p:grpSpPr>
        <p:sp>
          <p:nvSpPr>
            <p:cNvPr id="60" name="AutoShape 47"/>
            <p:cNvSpPr>
              <a:spLocks noChangeArrowheads="1"/>
            </p:cNvSpPr>
            <p:nvPr/>
          </p:nvSpPr>
          <p:spPr bwMode="gray">
            <a:xfrm>
              <a:off x="1457" y="2075"/>
              <a:ext cx="2714" cy="6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grpSp>
          <p:nvGrpSpPr>
            <p:cNvPr id="62" name="Group 86"/>
            <p:cNvGrpSpPr>
              <a:grpSpLocks/>
            </p:cNvGrpSpPr>
            <p:nvPr/>
          </p:nvGrpSpPr>
          <p:grpSpPr bwMode="auto">
            <a:xfrm>
              <a:off x="1276" y="2082"/>
              <a:ext cx="515" cy="422"/>
              <a:chOff x="1276" y="2082"/>
              <a:chExt cx="515" cy="422"/>
            </a:xfrm>
          </p:grpSpPr>
          <p:sp>
            <p:nvSpPr>
              <p:cNvPr id="64" name="Oval 49"/>
              <p:cNvSpPr>
                <a:spLocks noChangeArrowheads="1"/>
              </p:cNvSpPr>
              <p:nvPr/>
            </p:nvSpPr>
            <p:spPr bwMode="gray">
              <a:xfrm rot="1758052">
                <a:off x="1277" y="2087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5" name="Oval 50"/>
              <p:cNvSpPr>
                <a:spLocks noChangeArrowheads="1"/>
              </p:cNvSpPr>
              <p:nvPr/>
            </p:nvSpPr>
            <p:spPr bwMode="gray">
              <a:xfrm rot="1758052">
                <a:off x="1276" y="2087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66" name="Picture 81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3" y="2082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3" name="Text Box 53"/>
            <p:cNvSpPr txBox="1">
              <a:spLocks noChangeArrowheads="1"/>
            </p:cNvSpPr>
            <p:nvPr/>
          </p:nvSpPr>
          <p:spPr bwMode="gray">
            <a:xfrm>
              <a:off x="1383" y="2054"/>
              <a:ext cx="135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1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1803655" y="1488009"/>
            <a:ext cx="60290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читательскую </a:t>
            </a:r>
            <a:r>
              <a:rPr lang="ru-RU" sz="3200" dirty="0"/>
              <a:t>(работа с текстами)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87419" y="2861903"/>
            <a:ext cx="638463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математическую (решение задач и </a:t>
            </a:r>
            <a:endParaRPr lang="ru-RU" sz="3200" dirty="0" smtClean="0"/>
          </a:p>
          <a:p>
            <a:r>
              <a:rPr lang="ru-RU" sz="3200" dirty="0" smtClean="0"/>
              <a:t>кейсов</a:t>
            </a:r>
            <a:r>
              <a:rPr lang="ru-RU" sz="3200" dirty="0"/>
              <a:t>)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03655" y="4753937"/>
            <a:ext cx="380302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естественнонаучную</a:t>
            </a:r>
          </a:p>
        </p:txBody>
      </p:sp>
    </p:spTree>
    <p:extLst>
      <p:ext uri="{BB962C8B-B14F-4D97-AF65-F5344CB8AC3E}">
        <p14:creationId xmlns:p14="http://schemas.microsoft.com/office/powerpoint/2010/main" val="364697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Уровни математической грамотности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295217" y="1201639"/>
            <a:ext cx="8684659" cy="1337418"/>
            <a:chOff x="1296" y="1164"/>
            <a:chExt cx="3101" cy="565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53" y="1164"/>
              <a:ext cx="2714" cy="56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776" y="1212"/>
              <a:ext cx="2621" cy="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200" dirty="0" smtClean="0">
                  <a:solidFill>
                    <a:srgbClr val="000000"/>
                  </a:solidFill>
                </a:rPr>
                <a:t>Ученики обобщают, используют информацию на  основе своих исследований и моделирования сложных задач. Использую знания в нестандартном контексте.</a:t>
              </a:r>
              <a:endParaRPr lang="en-US" sz="2200" dirty="0">
                <a:solidFill>
                  <a:srgbClr val="000000"/>
                </a:solidFill>
              </a:endParaRPr>
            </a:p>
          </p:txBody>
        </p:sp>
        <p:grpSp>
          <p:nvGrpSpPr>
            <p:cNvPr id="46" name="Group 84"/>
            <p:cNvGrpSpPr>
              <a:grpSpLocks/>
            </p:cNvGrpSpPr>
            <p:nvPr/>
          </p:nvGrpSpPr>
          <p:grpSpPr bwMode="auto">
            <a:xfrm>
              <a:off x="1296" y="1200"/>
              <a:ext cx="528" cy="432"/>
              <a:chOff x="1296" y="1200"/>
              <a:chExt cx="528" cy="432"/>
            </a:xfrm>
          </p:grpSpPr>
          <p:sp>
            <p:nvSpPr>
              <p:cNvPr id="48" name="Oval 6"/>
              <p:cNvSpPr>
                <a:spLocks noChangeArrowheads="1"/>
              </p:cNvSpPr>
              <p:nvPr/>
            </p:nvSpPr>
            <p:spPr bwMode="gray">
              <a:xfrm rot="1758052">
                <a:off x="1310" y="1215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Oval 7"/>
              <p:cNvSpPr>
                <a:spLocks noChangeArrowheads="1"/>
              </p:cNvSpPr>
              <p:nvPr/>
            </p:nvSpPr>
            <p:spPr bwMode="gray">
              <a:xfrm rot="1758052">
                <a:off x="1296" y="120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0" name="Picture 79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22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7" name="Text Box 11"/>
            <p:cNvSpPr txBox="1">
              <a:spLocks noChangeArrowheads="1"/>
            </p:cNvSpPr>
            <p:nvPr/>
          </p:nvSpPr>
          <p:spPr bwMode="gray">
            <a:xfrm>
              <a:off x="1440" y="1218"/>
              <a:ext cx="149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6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1" name="Group 90"/>
          <p:cNvGrpSpPr>
            <a:grpSpLocks/>
          </p:cNvGrpSpPr>
          <p:nvPr/>
        </p:nvGrpSpPr>
        <p:grpSpPr bwMode="auto">
          <a:xfrm>
            <a:off x="295218" y="2620353"/>
            <a:ext cx="8683484" cy="1565977"/>
            <a:chOff x="1296" y="1680"/>
            <a:chExt cx="3287" cy="673"/>
          </a:xfrm>
        </p:grpSpPr>
        <p:sp>
          <p:nvSpPr>
            <p:cNvPr id="52" name="AutoShape 39"/>
            <p:cNvSpPr>
              <a:spLocks noChangeArrowheads="1"/>
            </p:cNvSpPr>
            <p:nvPr/>
          </p:nvSpPr>
          <p:spPr bwMode="gray">
            <a:xfrm>
              <a:off x="1510" y="1709"/>
              <a:ext cx="3016" cy="64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74A73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3" name="Text Box 44"/>
            <p:cNvSpPr txBox="1">
              <a:spLocks noChangeArrowheads="1"/>
            </p:cNvSpPr>
            <p:nvPr/>
          </p:nvSpPr>
          <p:spPr bwMode="gray">
            <a:xfrm>
              <a:off x="1776" y="1728"/>
              <a:ext cx="2807" cy="5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200" dirty="0" smtClean="0"/>
                <a:t>Применяют математические концепции и проводят операции для решения незнакомых задач. Объясняют ход решения. Выбирают, оценивают, аргументируют стратегию решения.</a:t>
              </a:r>
              <a:endParaRPr lang="ru-RU" sz="2200" dirty="0"/>
            </a:p>
          </p:txBody>
        </p:sp>
        <p:grpSp>
          <p:nvGrpSpPr>
            <p:cNvPr id="54" name="Group 85"/>
            <p:cNvGrpSpPr>
              <a:grpSpLocks/>
            </p:cNvGrpSpPr>
            <p:nvPr/>
          </p:nvGrpSpPr>
          <p:grpSpPr bwMode="auto">
            <a:xfrm>
              <a:off x="1296" y="1680"/>
              <a:ext cx="528" cy="432"/>
              <a:chOff x="1296" y="1680"/>
              <a:chExt cx="528" cy="432"/>
            </a:xfrm>
          </p:grpSpPr>
          <p:sp>
            <p:nvSpPr>
              <p:cNvPr id="56" name="Oval 41"/>
              <p:cNvSpPr>
                <a:spLocks noChangeArrowheads="1"/>
              </p:cNvSpPr>
              <p:nvPr/>
            </p:nvSpPr>
            <p:spPr bwMode="gray">
              <a:xfrm rot="1758052">
                <a:off x="1310" y="1695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006600"/>
                  </a:gs>
                  <a:gs pos="100000">
                    <a:srgbClr val="0066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" name="Oval 42"/>
              <p:cNvSpPr>
                <a:spLocks noChangeArrowheads="1"/>
              </p:cNvSpPr>
              <p:nvPr/>
            </p:nvSpPr>
            <p:spPr bwMode="gray">
              <a:xfrm rot="1758052">
                <a:off x="1296" y="168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74A731"/>
                  </a:gs>
                  <a:gs pos="100000">
                    <a:srgbClr val="74A73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8" name="Picture 80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70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5" name="Text Box 45"/>
            <p:cNvSpPr txBox="1">
              <a:spLocks noChangeArrowheads="1"/>
            </p:cNvSpPr>
            <p:nvPr/>
          </p:nvSpPr>
          <p:spPr bwMode="gray">
            <a:xfrm>
              <a:off x="1440" y="1698"/>
              <a:ext cx="149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5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Group 91"/>
          <p:cNvGrpSpPr>
            <a:grpSpLocks/>
          </p:cNvGrpSpPr>
          <p:nvPr/>
        </p:nvGrpSpPr>
        <p:grpSpPr bwMode="auto">
          <a:xfrm>
            <a:off x="265448" y="4295868"/>
            <a:ext cx="8408730" cy="1532130"/>
            <a:chOff x="1276" y="2054"/>
            <a:chExt cx="2895" cy="646"/>
          </a:xfrm>
        </p:grpSpPr>
        <p:sp>
          <p:nvSpPr>
            <p:cNvPr id="60" name="AutoShape 47"/>
            <p:cNvSpPr>
              <a:spLocks noChangeArrowheads="1"/>
            </p:cNvSpPr>
            <p:nvPr/>
          </p:nvSpPr>
          <p:spPr bwMode="gray">
            <a:xfrm>
              <a:off x="1457" y="2075"/>
              <a:ext cx="2714" cy="6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1" name="Text Box 52"/>
            <p:cNvSpPr txBox="1">
              <a:spLocks noChangeArrowheads="1"/>
            </p:cNvSpPr>
            <p:nvPr/>
          </p:nvSpPr>
          <p:spPr bwMode="gray">
            <a:xfrm>
              <a:off x="1762" y="2075"/>
              <a:ext cx="2389" cy="6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200" dirty="0" smtClean="0"/>
                <a:t>Выбирают и объединяют информацию, проводят анализ практических задач. Используют ограниченный диапазон умений и могут рассуждать в прямом контексте, аргументируя действия. </a:t>
              </a:r>
              <a:endParaRPr lang="ru-RU" sz="2200" dirty="0"/>
            </a:p>
          </p:txBody>
        </p:sp>
        <p:grpSp>
          <p:nvGrpSpPr>
            <p:cNvPr id="62" name="Group 86"/>
            <p:cNvGrpSpPr>
              <a:grpSpLocks/>
            </p:cNvGrpSpPr>
            <p:nvPr/>
          </p:nvGrpSpPr>
          <p:grpSpPr bwMode="auto">
            <a:xfrm>
              <a:off x="1276" y="2082"/>
              <a:ext cx="515" cy="422"/>
              <a:chOff x="1276" y="2082"/>
              <a:chExt cx="515" cy="422"/>
            </a:xfrm>
          </p:grpSpPr>
          <p:sp>
            <p:nvSpPr>
              <p:cNvPr id="64" name="Oval 49"/>
              <p:cNvSpPr>
                <a:spLocks noChangeArrowheads="1"/>
              </p:cNvSpPr>
              <p:nvPr/>
            </p:nvSpPr>
            <p:spPr bwMode="gray">
              <a:xfrm rot="1758052">
                <a:off x="1277" y="2087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5" name="Oval 50"/>
              <p:cNvSpPr>
                <a:spLocks noChangeArrowheads="1"/>
              </p:cNvSpPr>
              <p:nvPr/>
            </p:nvSpPr>
            <p:spPr bwMode="gray">
              <a:xfrm rot="1758052">
                <a:off x="1276" y="2087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66" name="Picture 81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3" y="2082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3" name="Text Box 53"/>
            <p:cNvSpPr txBox="1">
              <a:spLocks noChangeArrowheads="1"/>
            </p:cNvSpPr>
            <p:nvPr/>
          </p:nvSpPr>
          <p:spPr bwMode="gray">
            <a:xfrm>
              <a:off x="1383" y="2054"/>
              <a:ext cx="149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4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170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Уровни математической грамотности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295217" y="1201639"/>
            <a:ext cx="8684659" cy="1337418"/>
            <a:chOff x="1296" y="1164"/>
            <a:chExt cx="3101" cy="565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53" y="1164"/>
              <a:ext cx="2714" cy="56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776" y="1212"/>
              <a:ext cx="2621" cy="4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200" dirty="0" smtClean="0">
                  <a:solidFill>
                    <a:srgbClr val="000000"/>
                  </a:solidFill>
                </a:rPr>
                <a:t>Могут следовать подробному алгоритму решений, кратко аргументируя свои действия. Простейшие интерпретации результатов и базовые рассуждения.</a:t>
              </a:r>
              <a:endParaRPr lang="en-US" sz="2200" dirty="0">
                <a:solidFill>
                  <a:srgbClr val="000000"/>
                </a:solidFill>
              </a:endParaRPr>
            </a:p>
          </p:txBody>
        </p:sp>
        <p:grpSp>
          <p:nvGrpSpPr>
            <p:cNvPr id="46" name="Group 84"/>
            <p:cNvGrpSpPr>
              <a:grpSpLocks/>
            </p:cNvGrpSpPr>
            <p:nvPr/>
          </p:nvGrpSpPr>
          <p:grpSpPr bwMode="auto">
            <a:xfrm>
              <a:off x="1296" y="1200"/>
              <a:ext cx="528" cy="432"/>
              <a:chOff x="1296" y="1200"/>
              <a:chExt cx="528" cy="432"/>
            </a:xfrm>
          </p:grpSpPr>
          <p:sp>
            <p:nvSpPr>
              <p:cNvPr id="48" name="Oval 6"/>
              <p:cNvSpPr>
                <a:spLocks noChangeArrowheads="1"/>
              </p:cNvSpPr>
              <p:nvPr/>
            </p:nvSpPr>
            <p:spPr bwMode="gray">
              <a:xfrm rot="1758052">
                <a:off x="1310" y="1215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Oval 7"/>
              <p:cNvSpPr>
                <a:spLocks noChangeArrowheads="1"/>
              </p:cNvSpPr>
              <p:nvPr/>
            </p:nvSpPr>
            <p:spPr bwMode="gray">
              <a:xfrm rot="1758052">
                <a:off x="1296" y="120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0" name="Picture 79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22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7" name="Text Box 11"/>
            <p:cNvSpPr txBox="1">
              <a:spLocks noChangeArrowheads="1"/>
            </p:cNvSpPr>
            <p:nvPr/>
          </p:nvSpPr>
          <p:spPr bwMode="gray">
            <a:xfrm>
              <a:off x="1440" y="1218"/>
              <a:ext cx="140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3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1" name="Group 90"/>
          <p:cNvGrpSpPr>
            <a:grpSpLocks/>
          </p:cNvGrpSpPr>
          <p:nvPr/>
        </p:nvGrpSpPr>
        <p:grpSpPr bwMode="auto">
          <a:xfrm>
            <a:off x="295218" y="2620353"/>
            <a:ext cx="8683484" cy="1565977"/>
            <a:chOff x="1296" y="1680"/>
            <a:chExt cx="3287" cy="673"/>
          </a:xfrm>
        </p:grpSpPr>
        <p:sp>
          <p:nvSpPr>
            <p:cNvPr id="52" name="AutoShape 39"/>
            <p:cNvSpPr>
              <a:spLocks noChangeArrowheads="1"/>
            </p:cNvSpPr>
            <p:nvPr/>
          </p:nvSpPr>
          <p:spPr bwMode="gray">
            <a:xfrm>
              <a:off x="1510" y="1709"/>
              <a:ext cx="3016" cy="64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74A73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3" name="Text Box 44"/>
            <p:cNvSpPr txBox="1">
              <a:spLocks noChangeArrowheads="1"/>
            </p:cNvSpPr>
            <p:nvPr/>
          </p:nvSpPr>
          <p:spPr bwMode="gray">
            <a:xfrm>
              <a:off x="1776" y="1728"/>
              <a:ext cx="2807" cy="4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200" dirty="0" smtClean="0"/>
                <a:t>Решают задачи, в которых требуется прямое умозаключение на основе применения простейших алгоритмов, формул, действий, правил.</a:t>
              </a:r>
              <a:endParaRPr lang="ru-RU" sz="2200" dirty="0"/>
            </a:p>
          </p:txBody>
        </p:sp>
        <p:grpSp>
          <p:nvGrpSpPr>
            <p:cNvPr id="54" name="Group 85"/>
            <p:cNvGrpSpPr>
              <a:grpSpLocks/>
            </p:cNvGrpSpPr>
            <p:nvPr/>
          </p:nvGrpSpPr>
          <p:grpSpPr bwMode="auto">
            <a:xfrm>
              <a:off x="1296" y="1680"/>
              <a:ext cx="528" cy="432"/>
              <a:chOff x="1296" y="1680"/>
              <a:chExt cx="528" cy="432"/>
            </a:xfrm>
          </p:grpSpPr>
          <p:sp>
            <p:nvSpPr>
              <p:cNvPr id="56" name="Oval 41"/>
              <p:cNvSpPr>
                <a:spLocks noChangeArrowheads="1"/>
              </p:cNvSpPr>
              <p:nvPr/>
            </p:nvSpPr>
            <p:spPr bwMode="gray">
              <a:xfrm rot="1758052">
                <a:off x="1310" y="1695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006600"/>
                  </a:gs>
                  <a:gs pos="100000">
                    <a:srgbClr val="0066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" name="Oval 42"/>
              <p:cNvSpPr>
                <a:spLocks noChangeArrowheads="1"/>
              </p:cNvSpPr>
              <p:nvPr/>
            </p:nvSpPr>
            <p:spPr bwMode="gray">
              <a:xfrm rot="1758052">
                <a:off x="1296" y="168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74A731"/>
                  </a:gs>
                  <a:gs pos="100000">
                    <a:srgbClr val="74A73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8" name="Picture 80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70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5" name="Text Box 45"/>
            <p:cNvSpPr txBox="1">
              <a:spLocks noChangeArrowheads="1"/>
            </p:cNvSpPr>
            <p:nvPr/>
          </p:nvSpPr>
          <p:spPr bwMode="gray">
            <a:xfrm>
              <a:off x="1440" y="1698"/>
              <a:ext cx="149" cy="2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2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9" name="Group 91"/>
          <p:cNvGrpSpPr>
            <a:grpSpLocks/>
          </p:cNvGrpSpPr>
          <p:nvPr/>
        </p:nvGrpSpPr>
        <p:grpSpPr bwMode="auto">
          <a:xfrm>
            <a:off x="265448" y="4295868"/>
            <a:ext cx="8408730" cy="1532130"/>
            <a:chOff x="1276" y="2054"/>
            <a:chExt cx="2895" cy="646"/>
          </a:xfrm>
        </p:grpSpPr>
        <p:sp>
          <p:nvSpPr>
            <p:cNvPr id="60" name="AutoShape 47"/>
            <p:cNvSpPr>
              <a:spLocks noChangeArrowheads="1"/>
            </p:cNvSpPr>
            <p:nvPr/>
          </p:nvSpPr>
          <p:spPr bwMode="gray">
            <a:xfrm>
              <a:off x="1457" y="2075"/>
              <a:ext cx="2714" cy="62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61" name="Text Box 52"/>
            <p:cNvSpPr txBox="1">
              <a:spLocks noChangeArrowheads="1"/>
            </p:cNvSpPr>
            <p:nvPr/>
          </p:nvSpPr>
          <p:spPr bwMode="gray">
            <a:xfrm>
              <a:off x="1762" y="2075"/>
              <a:ext cx="2389" cy="4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200" dirty="0" smtClean="0"/>
                <a:t>Справляются с простейшими действиями, если задача имеет явно заданную ситуацию и дан пошаговый алгоритм решения.</a:t>
              </a:r>
              <a:endParaRPr lang="ru-RU" sz="2200" dirty="0"/>
            </a:p>
          </p:txBody>
        </p:sp>
        <p:grpSp>
          <p:nvGrpSpPr>
            <p:cNvPr id="62" name="Group 86"/>
            <p:cNvGrpSpPr>
              <a:grpSpLocks/>
            </p:cNvGrpSpPr>
            <p:nvPr/>
          </p:nvGrpSpPr>
          <p:grpSpPr bwMode="auto">
            <a:xfrm>
              <a:off x="1276" y="2082"/>
              <a:ext cx="515" cy="422"/>
              <a:chOff x="1276" y="2082"/>
              <a:chExt cx="515" cy="422"/>
            </a:xfrm>
          </p:grpSpPr>
          <p:sp>
            <p:nvSpPr>
              <p:cNvPr id="64" name="Oval 49"/>
              <p:cNvSpPr>
                <a:spLocks noChangeArrowheads="1"/>
              </p:cNvSpPr>
              <p:nvPr/>
            </p:nvSpPr>
            <p:spPr bwMode="gray">
              <a:xfrm rot="1758052">
                <a:off x="1277" y="2087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65" name="Oval 50"/>
              <p:cNvSpPr>
                <a:spLocks noChangeArrowheads="1"/>
              </p:cNvSpPr>
              <p:nvPr/>
            </p:nvSpPr>
            <p:spPr bwMode="gray">
              <a:xfrm rot="1758052">
                <a:off x="1276" y="2087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66" name="Picture 81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33" y="2082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63" name="Text Box 53"/>
            <p:cNvSpPr txBox="1">
              <a:spLocks noChangeArrowheads="1"/>
            </p:cNvSpPr>
            <p:nvPr/>
          </p:nvSpPr>
          <p:spPr bwMode="gray">
            <a:xfrm>
              <a:off x="1383" y="2054"/>
              <a:ext cx="135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1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12875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Методы и технологии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295217" y="1201639"/>
            <a:ext cx="8684659" cy="1337418"/>
            <a:chOff x="1296" y="1164"/>
            <a:chExt cx="3101" cy="565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53" y="1164"/>
              <a:ext cx="2714" cy="56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776" y="1212"/>
              <a:ext cx="2621" cy="1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200" dirty="0" smtClean="0">
                  <a:solidFill>
                    <a:srgbClr val="000000"/>
                  </a:solidFill>
                </a:rPr>
                <a:t>Задания, направленные на работу с информацией</a:t>
              </a:r>
              <a:endParaRPr lang="en-US" sz="2200" dirty="0">
                <a:solidFill>
                  <a:srgbClr val="000000"/>
                </a:solidFill>
              </a:endParaRPr>
            </a:p>
          </p:txBody>
        </p:sp>
        <p:grpSp>
          <p:nvGrpSpPr>
            <p:cNvPr id="46" name="Group 84"/>
            <p:cNvGrpSpPr>
              <a:grpSpLocks/>
            </p:cNvGrpSpPr>
            <p:nvPr/>
          </p:nvGrpSpPr>
          <p:grpSpPr bwMode="auto">
            <a:xfrm>
              <a:off x="1296" y="1200"/>
              <a:ext cx="528" cy="432"/>
              <a:chOff x="1296" y="1200"/>
              <a:chExt cx="528" cy="432"/>
            </a:xfrm>
          </p:grpSpPr>
          <p:sp>
            <p:nvSpPr>
              <p:cNvPr id="48" name="Oval 6"/>
              <p:cNvSpPr>
                <a:spLocks noChangeArrowheads="1"/>
              </p:cNvSpPr>
              <p:nvPr/>
            </p:nvSpPr>
            <p:spPr bwMode="gray">
              <a:xfrm rot="1758052">
                <a:off x="1310" y="1215"/>
                <a:ext cx="514" cy="417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49" name="Oval 7"/>
              <p:cNvSpPr>
                <a:spLocks noChangeArrowheads="1"/>
              </p:cNvSpPr>
              <p:nvPr/>
            </p:nvSpPr>
            <p:spPr bwMode="gray">
              <a:xfrm rot="1758052">
                <a:off x="1296" y="120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A67A32"/>
                  </a:gs>
                  <a:gs pos="100000">
                    <a:srgbClr val="A67A32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0" name="Picture 79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22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47" name="Text Box 11"/>
            <p:cNvSpPr txBox="1">
              <a:spLocks noChangeArrowheads="1"/>
            </p:cNvSpPr>
            <p:nvPr/>
          </p:nvSpPr>
          <p:spPr bwMode="gray">
            <a:xfrm>
              <a:off x="1440" y="1218"/>
              <a:ext cx="140" cy="24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3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1" name="Group 90"/>
          <p:cNvGrpSpPr>
            <a:grpSpLocks/>
          </p:cNvGrpSpPr>
          <p:nvPr/>
        </p:nvGrpSpPr>
        <p:grpSpPr bwMode="auto">
          <a:xfrm>
            <a:off x="295218" y="2620353"/>
            <a:ext cx="8683484" cy="1565977"/>
            <a:chOff x="1296" y="1680"/>
            <a:chExt cx="3287" cy="673"/>
          </a:xfrm>
        </p:grpSpPr>
        <p:sp>
          <p:nvSpPr>
            <p:cNvPr id="52" name="AutoShape 39"/>
            <p:cNvSpPr>
              <a:spLocks noChangeArrowheads="1"/>
            </p:cNvSpPr>
            <p:nvPr/>
          </p:nvSpPr>
          <p:spPr bwMode="gray">
            <a:xfrm>
              <a:off x="1510" y="1709"/>
              <a:ext cx="3016" cy="644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74A73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53" name="Text Box 44"/>
            <p:cNvSpPr txBox="1">
              <a:spLocks noChangeArrowheads="1"/>
            </p:cNvSpPr>
            <p:nvPr/>
          </p:nvSpPr>
          <p:spPr bwMode="gray">
            <a:xfrm>
              <a:off x="1776" y="1728"/>
              <a:ext cx="2807" cy="47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200" dirty="0" smtClean="0"/>
                <a:t>Задачи, в которых требуется выделить в жизненных ситуациях проблему, решаемую средствами математики, построить модель решения</a:t>
              </a:r>
              <a:endParaRPr lang="ru-RU" sz="2200" dirty="0"/>
            </a:p>
          </p:txBody>
        </p:sp>
        <p:grpSp>
          <p:nvGrpSpPr>
            <p:cNvPr id="54" name="Group 85"/>
            <p:cNvGrpSpPr>
              <a:grpSpLocks/>
            </p:cNvGrpSpPr>
            <p:nvPr/>
          </p:nvGrpSpPr>
          <p:grpSpPr bwMode="auto">
            <a:xfrm>
              <a:off x="1296" y="1680"/>
              <a:ext cx="528" cy="432"/>
              <a:chOff x="1296" y="1680"/>
              <a:chExt cx="528" cy="432"/>
            </a:xfrm>
          </p:grpSpPr>
          <p:sp>
            <p:nvSpPr>
              <p:cNvPr id="56" name="Oval 41"/>
              <p:cNvSpPr>
                <a:spLocks noChangeArrowheads="1"/>
              </p:cNvSpPr>
              <p:nvPr/>
            </p:nvSpPr>
            <p:spPr bwMode="gray">
              <a:xfrm rot="1758052">
                <a:off x="1310" y="1695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006600"/>
                  </a:gs>
                  <a:gs pos="100000">
                    <a:srgbClr val="00660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sp>
            <p:nvSpPr>
              <p:cNvPr id="57" name="Oval 42"/>
              <p:cNvSpPr>
                <a:spLocks noChangeArrowheads="1"/>
              </p:cNvSpPr>
              <p:nvPr/>
            </p:nvSpPr>
            <p:spPr bwMode="gray">
              <a:xfrm rot="1758052">
                <a:off x="1296" y="1680"/>
                <a:ext cx="514" cy="417"/>
              </a:xfrm>
              <a:prstGeom prst="ellipse">
                <a:avLst/>
              </a:prstGeom>
              <a:gradFill rotWithShape="1">
                <a:gsLst>
                  <a:gs pos="0">
                    <a:srgbClr val="74A731"/>
                  </a:gs>
                  <a:gs pos="100000">
                    <a:srgbClr val="74A731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/>
              </a:p>
            </p:txBody>
          </p:sp>
          <p:pic>
            <p:nvPicPr>
              <p:cNvPr id="58" name="Picture 80" descr="Picture1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344" y="1704"/>
                <a:ext cx="239" cy="24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5" name="Text Box 45"/>
            <p:cNvSpPr txBox="1">
              <a:spLocks noChangeArrowheads="1"/>
            </p:cNvSpPr>
            <p:nvPr/>
          </p:nvSpPr>
          <p:spPr bwMode="gray">
            <a:xfrm>
              <a:off x="1440" y="1698"/>
              <a:ext cx="149" cy="2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ru-RU" sz="3200" b="1" dirty="0" smtClean="0">
                  <a:solidFill>
                    <a:srgbClr val="FFFFFF"/>
                  </a:solidFill>
                </a:rPr>
                <a:t>2</a:t>
              </a:r>
              <a:endParaRPr lang="en-US" sz="3200" b="1" dirty="0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57876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6"/>
            <a:ext cx="8371466" cy="995158"/>
            <a:chOff x="1344" y="1224"/>
            <a:chExt cx="2880" cy="573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5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 smtClean="0"/>
                <a:t>воспринимать </a:t>
              </a:r>
              <a:r>
                <a:rPr lang="ru-RU" sz="2800" i="1" dirty="0"/>
                <a:t>и объяснять информацию </a:t>
              </a:r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4194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778064"/>
            <a:chOff x="1344" y="1224"/>
            <a:chExt cx="2880" cy="448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3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b="1" dirty="0" smtClean="0">
                  <a:solidFill>
                    <a:srgbClr val="000000"/>
                  </a:solidFill>
                </a:rPr>
                <a:t> </a:t>
              </a:r>
              <a:r>
                <a:rPr lang="ru-RU" sz="2800" i="1" dirty="0"/>
                <a:t>Учим воспринимать и объяснять информацию </a:t>
              </a:r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0" t="19205" r="39182" b="24545"/>
          <a:stretch/>
        </p:blipFill>
        <p:spPr bwMode="auto">
          <a:xfrm>
            <a:off x="432565" y="1954108"/>
            <a:ext cx="4876799" cy="3581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2524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778064"/>
            <a:chOff x="1344" y="1224"/>
            <a:chExt cx="2880" cy="448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3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b="1" dirty="0" smtClean="0">
                  <a:solidFill>
                    <a:srgbClr val="000000"/>
                  </a:solidFill>
                </a:rPr>
                <a:t> </a:t>
              </a:r>
              <a:r>
                <a:rPr lang="ru-RU" sz="2800" i="1" dirty="0"/>
                <a:t>Учим воспринимать и объяснять информацию </a:t>
              </a:r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0" t="19205" r="39182" b="24545"/>
          <a:stretch/>
        </p:blipFill>
        <p:spPr bwMode="auto">
          <a:xfrm>
            <a:off x="432565" y="1954108"/>
            <a:ext cx="4876799" cy="3581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4" t="31250" r="15262" b="34375"/>
          <a:stretch/>
        </p:blipFill>
        <p:spPr bwMode="auto">
          <a:xfrm>
            <a:off x="2654225" y="2012562"/>
            <a:ext cx="5997406" cy="2514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479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778064"/>
            <a:chOff x="1344" y="1224"/>
            <a:chExt cx="2880" cy="448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3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b="1" dirty="0" smtClean="0">
                  <a:solidFill>
                    <a:srgbClr val="000000"/>
                  </a:solidFill>
                </a:rPr>
                <a:t> </a:t>
              </a:r>
              <a:r>
                <a:rPr lang="ru-RU" sz="2800" i="1" dirty="0"/>
                <a:t>Учим воспринимать и объяснять информацию </a:t>
              </a:r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0" t="19205" r="39182" b="24545"/>
          <a:stretch/>
        </p:blipFill>
        <p:spPr bwMode="auto">
          <a:xfrm>
            <a:off x="432565" y="1954108"/>
            <a:ext cx="4876799" cy="3581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4" t="31250" r="15262" b="34375"/>
          <a:stretch/>
        </p:blipFill>
        <p:spPr bwMode="auto">
          <a:xfrm>
            <a:off x="2654225" y="2012562"/>
            <a:ext cx="5997406" cy="2514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2" t="21554" r="48940" b="43041"/>
          <a:stretch/>
        </p:blipFill>
        <p:spPr bwMode="auto">
          <a:xfrm>
            <a:off x="779922" y="3035401"/>
            <a:ext cx="4048242" cy="3013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0748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778064"/>
            <a:chOff x="1344" y="1224"/>
            <a:chExt cx="2880" cy="448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3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b="1" dirty="0" smtClean="0">
                  <a:solidFill>
                    <a:srgbClr val="000000"/>
                  </a:solidFill>
                </a:rPr>
                <a:t> </a:t>
              </a:r>
              <a:r>
                <a:rPr lang="ru-RU" sz="2800" i="1" dirty="0"/>
                <a:t>Учим воспринимать и объяснять информацию </a:t>
              </a:r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0" t="19205" r="39182" b="24545"/>
          <a:stretch/>
        </p:blipFill>
        <p:spPr bwMode="auto">
          <a:xfrm>
            <a:off x="432565" y="1954108"/>
            <a:ext cx="4876799" cy="3581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44" t="31250" r="15262" b="34375"/>
          <a:stretch/>
        </p:blipFill>
        <p:spPr bwMode="auto">
          <a:xfrm>
            <a:off x="2654225" y="2012562"/>
            <a:ext cx="5997406" cy="25146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22" t="21554" r="48940" b="43041"/>
          <a:stretch/>
        </p:blipFill>
        <p:spPr bwMode="auto">
          <a:xfrm>
            <a:off x="779922" y="3035401"/>
            <a:ext cx="4048242" cy="3013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20" t="27564" r="52035" b="36218"/>
          <a:stretch/>
        </p:blipFill>
        <p:spPr bwMode="auto">
          <a:xfrm>
            <a:off x="4030934" y="2880070"/>
            <a:ext cx="3243987" cy="316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696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  <p:pic>
        <p:nvPicPr>
          <p:cNvPr id="12" name="Рисунок 11"/>
          <p:cNvPicPr/>
          <p:nvPr/>
        </p:nvPicPr>
        <p:blipFill rotWithShape="1">
          <a:blip r:embed="rId2"/>
          <a:srcRect l="34936" t="29075" r="9456" b="25986"/>
          <a:stretch/>
        </p:blipFill>
        <p:spPr bwMode="auto">
          <a:xfrm>
            <a:off x="324582" y="923412"/>
            <a:ext cx="8538064" cy="353135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55644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29" t="18591" r="15408" b="10256"/>
          <a:stretch/>
        </p:blipFill>
        <p:spPr bwMode="auto">
          <a:xfrm>
            <a:off x="1279280" y="1019908"/>
            <a:ext cx="6305550" cy="5205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705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5 класс</a:t>
            </a:r>
            <a:endParaRPr lang="ru-RU" dirty="0"/>
          </a:p>
        </p:txBody>
      </p:sp>
      <p:pic>
        <p:nvPicPr>
          <p:cNvPr id="2061" name="Picture 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29" t="18591" r="15408" b="10256"/>
          <a:stretch/>
        </p:blipFill>
        <p:spPr bwMode="auto">
          <a:xfrm>
            <a:off x="1279280" y="1019908"/>
            <a:ext cx="6305550" cy="5205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59" t="29968" r="17918" b="44231"/>
          <a:stretch/>
        </p:blipFill>
        <p:spPr bwMode="auto">
          <a:xfrm>
            <a:off x="2684584" y="3176954"/>
            <a:ext cx="6131169" cy="1887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72344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6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1425872"/>
            <a:chOff x="1344" y="1224"/>
            <a:chExt cx="2880" cy="821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7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 smtClean="0"/>
                <a:t>Учим </a:t>
              </a:r>
              <a:r>
                <a:rPr lang="ru-RU" sz="2800" i="1" dirty="0"/>
                <a:t>думать и рассуждать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50187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6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1425872"/>
            <a:chOff x="1344" y="1224"/>
            <a:chExt cx="2880" cy="821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7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 smtClean="0"/>
                <a:t>Учим </a:t>
              </a:r>
              <a:r>
                <a:rPr lang="ru-RU" sz="2800" i="1" dirty="0"/>
                <a:t>думать и рассуждать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77" t="34021" r="11438" b="22870"/>
          <a:stretch/>
        </p:blipFill>
        <p:spPr bwMode="auto">
          <a:xfrm>
            <a:off x="304800" y="2004647"/>
            <a:ext cx="6412524" cy="3153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8349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6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1425872"/>
            <a:chOff x="1344" y="1224"/>
            <a:chExt cx="2880" cy="821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7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 smtClean="0"/>
                <a:t>Учим </a:t>
              </a:r>
              <a:r>
                <a:rPr lang="ru-RU" sz="2800" i="1" dirty="0"/>
                <a:t>думать и рассуждать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77" t="34021" r="11438" b="22870"/>
          <a:stretch/>
        </p:blipFill>
        <p:spPr bwMode="auto">
          <a:xfrm>
            <a:off x="304800" y="2004647"/>
            <a:ext cx="6412524" cy="3153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0" t="17814" r="40396" b="11859"/>
          <a:stretch/>
        </p:blipFill>
        <p:spPr bwMode="auto">
          <a:xfrm>
            <a:off x="4325815" y="2004647"/>
            <a:ext cx="4332020" cy="4092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2009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6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1425872"/>
            <a:chOff x="1344" y="1224"/>
            <a:chExt cx="2880" cy="821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7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 smtClean="0"/>
                <a:t>Учим </a:t>
              </a:r>
              <a:r>
                <a:rPr lang="ru-RU" sz="2800" i="1" dirty="0"/>
                <a:t>думать и рассуждать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77" t="34021" r="11438" b="22870"/>
          <a:stretch/>
        </p:blipFill>
        <p:spPr bwMode="auto">
          <a:xfrm>
            <a:off x="304800" y="2004647"/>
            <a:ext cx="6412524" cy="3153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0" t="17814" r="40396" b="11859"/>
          <a:stretch/>
        </p:blipFill>
        <p:spPr bwMode="auto">
          <a:xfrm>
            <a:off x="4325815" y="2004647"/>
            <a:ext cx="4332020" cy="4092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5" t="27218" r="39737" b="50335"/>
          <a:stretch/>
        </p:blipFill>
        <p:spPr bwMode="auto">
          <a:xfrm>
            <a:off x="310662" y="4571183"/>
            <a:ext cx="5568462" cy="164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254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6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432565" y="1092145"/>
            <a:ext cx="8371466" cy="1425872"/>
            <a:chOff x="1344" y="1224"/>
            <a:chExt cx="2880" cy="821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510" y="1229"/>
              <a:ext cx="271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585" y="1248"/>
              <a:ext cx="2639" cy="79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 smtClean="0"/>
                <a:t>Учим </a:t>
              </a:r>
              <a:r>
                <a:rPr lang="ru-RU" sz="2800" i="1" dirty="0"/>
                <a:t>думать и рассуждать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77" t="34021" r="11438" b="22870"/>
          <a:stretch/>
        </p:blipFill>
        <p:spPr bwMode="auto">
          <a:xfrm>
            <a:off x="304800" y="2004647"/>
            <a:ext cx="6412524" cy="3153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50" t="17814" r="40396" b="11859"/>
          <a:stretch/>
        </p:blipFill>
        <p:spPr bwMode="auto">
          <a:xfrm>
            <a:off x="4325815" y="2004647"/>
            <a:ext cx="4332020" cy="40924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5" t="27218" r="39737" b="50335"/>
          <a:stretch/>
        </p:blipFill>
        <p:spPr bwMode="auto">
          <a:xfrm>
            <a:off x="310662" y="4571183"/>
            <a:ext cx="5568462" cy="164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110" t="26939" r="42026" b="19406"/>
          <a:stretch/>
        </p:blipFill>
        <p:spPr bwMode="auto">
          <a:xfrm>
            <a:off x="2702904" y="2004647"/>
            <a:ext cx="5186727" cy="3925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2489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6 класс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10" t="24680" r="15666" b="11859"/>
          <a:stretch/>
        </p:blipFill>
        <p:spPr bwMode="auto">
          <a:xfrm>
            <a:off x="1219199" y="1031631"/>
            <a:ext cx="6365631" cy="464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0031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6 класс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10" t="24680" r="15666" b="11859"/>
          <a:stretch/>
        </p:blipFill>
        <p:spPr bwMode="auto">
          <a:xfrm>
            <a:off x="1219199" y="1031631"/>
            <a:ext cx="6365631" cy="4642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70" t="32212" r="16927" b="38942"/>
          <a:stretch/>
        </p:blipFill>
        <p:spPr bwMode="auto">
          <a:xfrm>
            <a:off x="2708032" y="3352800"/>
            <a:ext cx="6154615" cy="211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009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3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700" i="1" dirty="0"/>
                <a:t>Учим анализировать и </a:t>
              </a:r>
              <a:r>
                <a:rPr lang="ru-RU" sz="2700" i="1" dirty="0" smtClean="0"/>
                <a:t>интерпретировать </a:t>
              </a:r>
              <a:r>
                <a:rPr lang="ru-RU" sz="2700" i="1" dirty="0"/>
                <a:t>проблемы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37097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3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700" i="1" dirty="0"/>
                <a:t>Учим анализировать и </a:t>
              </a:r>
              <a:r>
                <a:rPr lang="ru-RU" sz="2700" i="1" dirty="0" smtClean="0"/>
                <a:t>интерпретировать </a:t>
              </a:r>
              <a:r>
                <a:rPr lang="ru-RU" sz="2700" i="1" dirty="0"/>
                <a:t>проблемы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4" t="48372" r="40098" b="25814"/>
          <a:stretch/>
        </p:blipFill>
        <p:spPr bwMode="auto">
          <a:xfrm>
            <a:off x="432565" y="2042144"/>
            <a:ext cx="6428816" cy="2166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4354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3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700" i="1" dirty="0"/>
                <a:t>Учим анализировать и </a:t>
              </a:r>
              <a:r>
                <a:rPr lang="ru-RU" sz="2700" i="1" dirty="0" smtClean="0"/>
                <a:t>интерпретировать </a:t>
              </a:r>
              <a:r>
                <a:rPr lang="ru-RU" sz="2700" i="1" dirty="0"/>
                <a:t>проблемы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4" t="48372" r="40098" b="25814"/>
          <a:stretch/>
        </p:blipFill>
        <p:spPr bwMode="auto">
          <a:xfrm>
            <a:off x="432565" y="2042144"/>
            <a:ext cx="6428816" cy="2166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0" t="18296" r="40455" b="14583"/>
          <a:stretch/>
        </p:blipFill>
        <p:spPr bwMode="auto">
          <a:xfrm>
            <a:off x="3166698" y="1514173"/>
            <a:ext cx="5520102" cy="491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271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3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700" i="1" dirty="0"/>
                <a:t>Учим анализировать и </a:t>
              </a:r>
              <a:r>
                <a:rPr lang="ru-RU" sz="2700" i="1" dirty="0" smtClean="0"/>
                <a:t>интерпретировать </a:t>
              </a:r>
              <a:r>
                <a:rPr lang="ru-RU" sz="2700" i="1" dirty="0"/>
                <a:t>проблемы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4" t="48372" r="40098" b="25814"/>
          <a:stretch/>
        </p:blipFill>
        <p:spPr bwMode="auto">
          <a:xfrm>
            <a:off x="432565" y="2042144"/>
            <a:ext cx="6428816" cy="2166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0" t="18296" r="40455" b="14583"/>
          <a:stretch/>
        </p:blipFill>
        <p:spPr bwMode="auto">
          <a:xfrm>
            <a:off x="3166698" y="1514173"/>
            <a:ext cx="5520102" cy="491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966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3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700" i="1" dirty="0"/>
                <a:t>Учим анализировать и </a:t>
              </a:r>
              <a:r>
                <a:rPr lang="ru-RU" sz="2700" i="1" dirty="0" smtClean="0"/>
                <a:t>интерпретировать </a:t>
              </a:r>
              <a:r>
                <a:rPr lang="ru-RU" sz="2700" i="1" dirty="0"/>
                <a:t>проблемы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4" t="48372" r="40098" b="25814"/>
          <a:stretch/>
        </p:blipFill>
        <p:spPr bwMode="auto">
          <a:xfrm>
            <a:off x="432565" y="2042144"/>
            <a:ext cx="6428816" cy="2166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0" t="18296" r="40455" b="14583"/>
          <a:stretch/>
        </p:blipFill>
        <p:spPr bwMode="auto">
          <a:xfrm>
            <a:off x="3166698" y="1514173"/>
            <a:ext cx="5520102" cy="491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05" t="43108" r="14134" b="15385"/>
          <a:stretch/>
        </p:blipFill>
        <p:spPr bwMode="auto">
          <a:xfrm>
            <a:off x="432565" y="3125364"/>
            <a:ext cx="6084278" cy="3036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5837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3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700" i="1" dirty="0"/>
                <a:t>Учим анализировать и </a:t>
              </a:r>
              <a:r>
                <a:rPr lang="ru-RU" sz="2700" i="1" dirty="0" smtClean="0"/>
                <a:t>интерпретировать </a:t>
              </a:r>
              <a:r>
                <a:rPr lang="ru-RU" sz="2700" i="1" dirty="0"/>
                <a:t>проблемы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4" t="48372" r="40098" b="25814"/>
          <a:stretch/>
        </p:blipFill>
        <p:spPr bwMode="auto">
          <a:xfrm>
            <a:off x="432565" y="2042144"/>
            <a:ext cx="6428816" cy="2166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0" t="18296" r="40455" b="14583"/>
          <a:stretch/>
        </p:blipFill>
        <p:spPr bwMode="auto">
          <a:xfrm>
            <a:off x="3166698" y="1514173"/>
            <a:ext cx="5520102" cy="491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05" t="43108" r="14134" b="15385"/>
          <a:stretch/>
        </p:blipFill>
        <p:spPr bwMode="auto">
          <a:xfrm>
            <a:off x="432565" y="3125364"/>
            <a:ext cx="6084278" cy="3036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9" t="21715" r="12337" b="4957"/>
          <a:stretch/>
        </p:blipFill>
        <p:spPr bwMode="auto">
          <a:xfrm>
            <a:off x="1864964" y="1870207"/>
            <a:ext cx="4852359" cy="4111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032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3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700" i="1" dirty="0"/>
                <a:t>Учим анализировать и </a:t>
              </a:r>
              <a:r>
                <a:rPr lang="ru-RU" sz="2700" i="1" dirty="0" smtClean="0"/>
                <a:t>интерпретировать </a:t>
              </a:r>
              <a:r>
                <a:rPr lang="ru-RU" sz="2700" i="1" dirty="0"/>
                <a:t>проблемы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4" t="48372" r="40098" b="25814"/>
          <a:stretch/>
        </p:blipFill>
        <p:spPr bwMode="auto">
          <a:xfrm>
            <a:off x="432565" y="2042144"/>
            <a:ext cx="6428816" cy="2166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120" t="18296" r="40455" b="14583"/>
          <a:stretch/>
        </p:blipFill>
        <p:spPr bwMode="auto">
          <a:xfrm>
            <a:off x="3166698" y="1514173"/>
            <a:ext cx="5520102" cy="4910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05" t="43108" r="14134" b="15385"/>
          <a:stretch/>
        </p:blipFill>
        <p:spPr bwMode="auto">
          <a:xfrm>
            <a:off x="432565" y="3125364"/>
            <a:ext cx="6084278" cy="3036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009" t="21715" r="12337" b="4957"/>
          <a:stretch/>
        </p:blipFill>
        <p:spPr bwMode="auto">
          <a:xfrm>
            <a:off x="1864964" y="1870207"/>
            <a:ext cx="4852359" cy="4111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89" t="27952" r="41756" b="35897"/>
          <a:stretch/>
        </p:blipFill>
        <p:spPr bwMode="auto">
          <a:xfrm>
            <a:off x="2317871" y="2603783"/>
            <a:ext cx="5432913" cy="2644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168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9293" y="887159"/>
            <a:ext cx="8839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Рассмотри круговую диаграмму. Исходя из данных, которые на ней представлены, составь таблицу, состоящую из двух столбцов.</a:t>
            </a:r>
          </a:p>
          <a:p>
            <a:r>
              <a:rPr lang="ru-RU" sz="2800" dirty="0"/>
              <a:t>Придумай своё задание, подобное тому, которое ты только что выполнял.</a:t>
            </a:r>
          </a:p>
        </p:txBody>
      </p:sp>
      <p:pic>
        <p:nvPicPr>
          <p:cNvPr id="13" name="Рисунок 12" descr="http://fs00.infourok.ru/images/doc/218/2212/2/img17.jpg"/>
          <p:cNvPicPr/>
          <p:nvPr/>
        </p:nvPicPr>
        <p:blipFill>
          <a:blip r:embed="rId2" cstate="print"/>
          <a:srcRect t="11821" r="2158"/>
          <a:stretch>
            <a:fillRect/>
          </a:stretch>
        </p:blipFill>
        <p:spPr bwMode="auto">
          <a:xfrm>
            <a:off x="3582694" y="2760783"/>
            <a:ext cx="5307965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33914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7 класс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9293" y="887159"/>
            <a:ext cx="8839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Рассмотри круговую диаграмму. Исходя из данных, которые на ней представлены, составь таблицу, состоящую из двух столбцов.</a:t>
            </a:r>
          </a:p>
          <a:p>
            <a:r>
              <a:rPr lang="ru-RU" sz="2800" dirty="0"/>
              <a:t>Придумай своё задание, подобное тому, которое ты только что выполнял.</a:t>
            </a:r>
          </a:p>
        </p:txBody>
      </p:sp>
      <p:pic>
        <p:nvPicPr>
          <p:cNvPr id="13" name="Рисунок 12" descr="http://fs00.infourok.ru/images/doc/218/2212/2/img17.jpg"/>
          <p:cNvPicPr/>
          <p:nvPr/>
        </p:nvPicPr>
        <p:blipFill>
          <a:blip r:embed="rId2" cstate="print"/>
          <a:srcRect t="11821" r="2158"/>
          <a:stretch>
            <a:fillRect/>
          </a:stretch>
        </p:blipFill>
        <p:spPr bwMode="auto">
          <a:xfrm>
            <a:off x="3582694" y="2760783"/>
            <a:ext cx="5307965" cy="359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39" t="34455" r="25667" b="38034"/>
          <a:stretch/>
        </p:blipFill>
        <p:spPr bwMode="auto">
          <a:xfrm>
            <a:off x="1207475" y="2883877"/>
            <a:ext cx="6283571" cy="2012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856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8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2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/>
                <a:t>Учим оценивать и принимать решения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381939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8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2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/>
                <a:t>Учим оценивать и принимать решения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8" t="24519" r="37812" b="16987"/>
          <a:stretch/>
        </p:blipFill>
        <p:spPr bwMode="auto">
          <a:xfrm>
            <a:off x="432565" y="2042143"/>
            <a:ext cx="5921343" cy="427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842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8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2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/>
                <a:t>Учим оценивать и принимать решения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8" t="24519" r="37812" b="16987"/>
          <a:stretch/>
        </p:blipFill>
        <p:spPr bwMode="auto">
          <a:xfrm>
            <a:off x="432565" y="2042143"/>
            <a:ext cx="5921343" cy="427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9" t="27774" r="37247" b="41892"/>
          <a:stretch/>
        </p:blipFill>
        <p:spPr bwMode="auto">
          <a:xfrm>
            <a:off x="2643891" y="2243313"/>
            <a:ext cx="6007740" cy="221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677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8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2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/>
                <a:t>Учим оценивать и принимать решения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8" t="24519" r="37812" b="16987"/>
          <a:stretch/>
        </p:blipFill>
        <p:spPr bwMode="auto">
          <a:xfrm>
            <a:off x="432565" y="2042143"/>
            <a:ext cx="5921343" cy="427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9" t="27774" r="37247" b="41892"/>
          <a:stretch/>
        </p:blipFill>
        <p:spPr bwMode="auto">
          <a:xfrm>
            <a:off x="2643891" y="2243313"/>
            <a:ext cx="6007740" cy="221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1" t="34664" r="24226" b="16062"/>
          <a:stretch/>
        </p:blipFill>
        <p:spPr bwMode="auto">
          <a:xfrm>
            <a:off x="2063261" y="2660053"/>
            <a:ext cx="6260124" cy="3604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1788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8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2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/>
                <a:t>Учим оценивать и принимать решения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8" t="24519" r="37812" b="16987"/>
          <a:stretch/>
        </p:blipFill>
        <p:spPr bwMode="auto">
          <a:xfrm>
            <a:off x="432565" y="2042143"/>
            <a:ext cx="5921343" cy="427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9" t="27774" r="37247" b="41892"/>
          <a:stretch/>
        </p:blipFill>
        <p:spPr bwMode="auto">
          <a:xfrm>
            <a:off x="2643891" y="2243313"/>
            <a:ext cx="6007740" cy="221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1" t="34664" r="24226" b="16062"/>
          <a:stretch/>
        </p:blipFill>
        <p:spPr bwMode="auto">
          <a:xfrm>
            <a:off x="2063261" y="2660053"/>
            <a:ext cx="6260124" cy="3604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6" t="17196" r="38330" b="5560"/>
          <a:stretch/>
        </p:blipFill>
        <p:spPr bwMode="auto">
          <a:xfrm>
            <a:off x="1038682" y="1972969"/>
            <a:ext cx="4609079" cy="441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315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8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2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/>
                <a:t>Учим оценивать и принимать решения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8" t="24519" r="37812" b="16987"/>
          <a:stretch/>
        </p:blipFill>
        <p:spPr bwMode="auto">
          <a:xfrm>
            <a:off x="432565" y="2042143"/>
            <a:ext cx="5921343" cy="427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9" t="27774" r="37247" b="41892"/>
          <a:stretch/>
        </p:blipFill>
        <p:spPr bwMode="auto">
          <a:xfrm>
            <a:off x="2643891" y="2243313"/>
            <a:ext cx="6007740" cy="2218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61" t="34664" r="24226" b="16062"/>
          <a:stretch/>
        </p:blipFill>
        <p:spPr bwMode="auto">
          <a:xfrm>
            <a:off x="2063261" y="2660053"/>
            <a:ext cx="6260124" cy="3604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6" t="17196" r="38330" b="5560"/>
          <a:stretch/>
        </p:blipFill>
        <p:spPr bwMode="auto">
          <a:xfrm>
            <a:off x="1038682" y="1972969"/>
            <a:ext cx="4609079" cy="4417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4" t="46163" r="37893" b="33758"/>
          <a:stretch/>
        </p:blipFill>
        <p:spPr bwMode="auto">
          <a:xfrm>
            <a:off x="432565" y="3255597"/>
            <a:ext cx="8219066" cy="2017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8576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8 класс</a:t>
            </a:r>
            <a:endParaRPr lang="ru-RU" dirty="0"/>
          </a:p>
        </p:txBody>
      </p:sp>
      <p:grpSp>
        <p:nvGrpSpPr>
          <p:cNvPr id="43" name="Group 89"/>
          <p:cNvGrpSpPr>
            <a:grpSpLocks/>
          </p:cNvGrpSpPr>
          <p:nvPr/>
        </p:nvGrpSpPr>
        <p:grpSpPr bwMode="auto">
          <a:xfrm>
            <a:off x="188397" y="1092142"/>
            <a:ext cx="8615634" cy="1858321"/>
            <a:chOff x="1260" y="1224"/>
            <a:chExt cx="2964" cy="1070"/>
          </a:xfrm>
        </p:grpSpPr>
        <p:sp>
          <p:nvSpPr>
            <p:cNvPr id="44" name="AutoShape 4"/>
            <p:cNvSpPr>
              <a:spLocks noChangeArrowheads="1"/>
            </p:cNvSpPr>
            <p:nvPr/>
          </p:nvSpPr>
          <p:spPr bwMode="gray">
            <a:xfrm>
              <a:off x="1260" y="1229"/>
              <a:ext cx="2964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F5EEB7">
                    <a:gamma/>
                    <a:tint val="57647"/>
                    <a:invGamma/>
                  </a:srgbClr>
                </a:gs>
                <a:gs pos="100000">
                  <a:srgbClr val="F5EEB7"/>
                </a:gs>
              </a:gsLst>
              <a:lin ang="0" scaled="1"/>
            </a:gradFill>
            <a:ln w="38100" algn="ctr">
              <a:solidFill>
                <a:srgbClr val="C5A667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45" name="Text Box 10"/>
            <p:cNvSpPr txBox="1">
              <a:spLocks noChangeArrowheads="1"/>
            </p:cNvSpPr>
            <p:nvPr/>
          </p:nvSpPr>
          <p:spPr bwMode="gray">
            <a:xfrm>
              <a:off x="1344" y="1248"/>
              <a:ext cx="2880" cy="104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800" i="1" dirty="0"/>
                <a:t>Учим оценивать и принимать решения </a:t>
              </a:r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r>
                <a:rPr lang="ru-RU" sz="2800" dirty="0"/>
                <a:t>	</a:t>
              </a:r>
            </a:p>
            <a:p>
              <a:endParaRPr lang="en-US" sz="2800" b="1" dirty="0">
                <a:solidFill>
                  <a:srgbClr val="000000"/>
                </a:solidFill>
              </a:endParaRPr>
            </a:p>
          </p:txBody>
        </p:sp>
        <p:pic>
          <p:nvPicPr>
            <p:cNvPr id="50" name="Picture 7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4" y="1224"/>
              <a:ext cx="239" cy="2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78" t="24519" r="37812" b="16987"/>
          <a:stretch/>
        </p:blipFill>
        <p:spPr bwMode="auto">
          <a:xfrm>
            <a:off x="432565" y="2042143"/>
            <a:ext cx="5921343" cy="4278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251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7" t="14102" r="5214" b="32051"/>
          <a:stretch/>
        </p:blipFill>
        <p:spPr bwMode="auto">
          <a:xfrm>
            <a:off x="386862" y="453244"/>
            <a:ext cx="8159262" cy="282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412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7" t="14102" r="5214" b="32051"/>
          <a:stretch/>
        </p:blipFill>
        <p:spPr bwMode="auto">
          <a:xfrm>
            <a:off x="386862" y="453244"/>
            <a:ext cx="8159262" cy="282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" t="12661" r="36750" b="26708"/>
          <a:stretch/>
        </p:blipFill>
        <p:spPr bwMode="auto">
          <a:xfrm>
            <a:off x="902678" y="1379368"/>
            <a:ext cx="7913076" cy="4435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858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7" t="14102" r="5214" b="32051"/>
          <a:stretch/>
        </p:blipFill>
        <p:spPr bwMode="auto">
          <a:xfrm>
            <a:off x="386862" y="453244"/>
            <a:ext cx="8159262" cy="282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" t="12661" r="36750" b="26708"/>
          <a:stretch/>
        </p:blipFill>
        <p:spPr bwMode="auto">
          <a:xfrm>
            <a:off x="902678" y="1379368"/>
            <a:ext cx="7913076" cy="4435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5" t="12660" r="33326" b="11859"/>
          <a:stretch/>
        </p:blipFill>
        <p:spPr bwMode="auto">
          <a:xfrm>
            <a:off x="3141784" y="1137138"/>
            <a:ext cx="5673970" cy="5521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4161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7" t="14102" r="5214" b="32051"/>
          <a:stretch/>
        </p:blipFill>
        <p:spPr bwMode="auto">
          <a:xfrm>
            <a:off x="386862" y="453244"/>
            <a:ext cx="8159262" cy="282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" t="12661" r="36750" b="26708"/>
          <a:stretch/>
        </p:blipFill>
        <p:spPr bwMode="auto">
          <a:xfrm>
            <a:off x="902678" y="1379368"/>
            <a:ext cx="7913076" cy="4435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5" t="12660" r="33326" b="11859"/>
          <a:stretch/>
        </p:blipFill>
        <p:spPr bwMode="auto">
          <a:xfrm>
            <a:off x="3141784" y="1137138"/>
            <a:ext cx="5673970" cy="5521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" t="16345" r="38552" b="15652"/>
          <a:stretch/>
        </p:blipFill>
        <p:spPr bwMode="auto">
          <a:xfrm>
            <a:off x="181709" y="1684166"/>
            <a:ext cx="7725508" cy="4974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7318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7" t="14102" r="5214" b="32051"/>
          <a:stretch/>
        </p:blipFill>
        <p:spPr bwMode="auto">
          <a:xfrm>
            <a:off x="386862" y="453244"/>
            <a:ext cx="8159262" cy="2829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33" t="12661" r="36750" b="26708"/>
          <a:stretch/>
        </p:blipFill>
        <p:spPr bwMode="auto">
          <a:xfrm>
            <a:off x="902678" y="1379368"/>
            <a:ext cx="7913076" cy="4435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5" t="12660" r="33326" b="11859"/>
          <a:stretch/>
        </p:blipFill>
        <p:spPr bwMode="auto">
          <a:xfrm>
            <a:off x="3141784" y="1137138"/>
            <a:ext cx="5673970" cy="55215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2" t="16345" r="38552" b="15652"/>
          <a:stretch/>
        </p:blipFill>
        <p:spPr bwMode="auto">
          <a:xfrm>
            <a:off x="181709" y="1684166"/>
            <a:ext cx="7725508" cy="49745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36" t="20380" r="31732" b="2924"/>
          <a:stretch/>
        </p:blipFill>
        <p:spPr bwMode="auto">
          <a:xfrm>
            <a:off x="337771" y="684812"/>
            <a:ext cx="2843307" cy="38637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54" t="20833" r="24056" b="18656"/>
          <a:stretch/>
        </p:blipFill>
        <p:spPr bwMode="auto">
          <a:xfrm>
            <a:off x="5099538" y="684811"/>
            <a:ext cx="3083170" cy="3843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571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196345"/>
            <a:ext cx="7886699" cy="1047221"/>
          </a:xfrm>
        </p:spPr>
        <p:txBody>
          <a:bodyPr>
            <a:normAutofit fontScale="90000"/>
          </a:bodyPr>
          <a:lstStyle/>
          <a:p>
            <a:r>
              <a:rPr lang="ru-RU" sz="6600" dirty="0" smtClean="0"/>
              <a:t>Спасибо за внимание!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1876070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3229</TotalTime>
  <Words>577</Words>
  <Application>Microsoft Office PowerPoint</Application>
  <PresentationFormat>Экран (4:3)</PresentationFormat>
  <Paragraphs>128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Office Theme</vt:lpstr>
      <vt:lpstr>Презентация PowerPoint</vt:lpstr>
      <vt:lpstr>Презентация PowerPoint</vt:lpstr>
      <vt:lpstr>Термин «функциональная грамотность» означает «способность учащегося использовать математические знания, приобретенные им за время обучения в школе, для решения разнообразных задач межпредметного и практико-ориентированного содержания, для дальнейшего обучения и успешной социализации в обществе».</vt:lpstr>
      <vt:lpstr>Математическая грамотность – это способность человека мыслить математически, формулировать, применять и интерпретировать математику для решения задач в разнообразных практических контекстах.</vt:lpstr>
      <vt:lpstr>Понятие «функциональная грамотность» предполагает владение умениями: </vt:lpstr>
      <vt:lpstr>Функциональная грамотность, при оценивании качеств учащихся, делится на </vt:lpstr>
      <vt:lpstr>Уровни математической грамотности</vt:lpstr>
      <vt:lpstr>Уровни математической грамотности</vt:lpstr>
      <vt:lpstr>Методы и технологии</vt:lpstr>
      <vt:lpstr>5 класс</vt:lpstr>
      <vt:lpstr>5 класс</vt:lpstr>
      <vt:lpstr>5 класс</vt:lpstr>
      <vt:lpstr>5 класс</vt:lpstr>
      <vt:lpstr>5 класс</vt:lpstr>
      <vt:lpstr>5 класс</vt:lpstr>
      <vt:lpstr>5 класс</vt:lpstr>
      <vt:lpstr>5 класс</vt:lpstr>
      <vt:lpstr>6 класс</vt:lpstr>
      <vt:lpstr>6 класс</vt:lpstr>
      <vt:lpstr>6 класс</vt:lpstr>
      <vt:lpstr>6 класс</vt:lpstr>
      <vt:lpstr>6 класс</vt:lpstr>
      <vt:lpstr>6 класс</vt:lpstr>
      <vt:lpstr>6 класс</vt:lpstr>
      <vt:lpstr>7 класс</vt:lpstr>
      <vt:lpstr>7 класс</vt:lpstr>
      <vt:lpstr>7 класс</vt:lpstr>
      <vt:lpstr>7 класс</vt:lpstr>
      <vt:lpstr>7 класс</vt:lpstr>
      <vt:lpstr>7 класс</vt:lpstr>
      <vt:lpstr>7 класс</vt:lpstr>
      <vt:lpstr>7 класс</vt:lpstr>
      <vt:lpstr>7 класс</vt:lpstr>
      <vt:lpstr>8 класс</vt:lpstr>
      <vt:lpstr>8 класс</vt:lpstr>
      <vt:lpstr>8 класс</vt:lpstr>
      <vt:lpstr>8 класс</vt:lpstr>
      <vt:lpstr>8 класс</vt:lpstr>
      <vt:lpstr>8 класс</vt:lpstr>
      <vt:lpstr>8 класс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PJSC "New Engineering Technologies"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Л</cp:lastModifiedBy>
  <cp:revision>133</cp:revision>
  <dcterms:created xsi:type="dcterms:W3CDTF">2016-11-18T14:12:19Z</dcterms:created>
  <dcterms:modified xsi:type="dcterms:W3CDTF">2023-11-27T12:19:56Z</dcterms:modified>
</cp:coreProperties>
</file>