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2" r:id="rId3"/>
    <p:sldId id="257" r:id="rId4"/>
    <p:sldId id="266" r:id="rId5"/>
    <p:sldId id="258" r:id="rId6"/>
    <p:sldId id="260" r:id="rId7"/>
    <p:sldId id="264" r:id="rId8"/>
    <p:sldId id="265" r:id="rId9"/>
    <p:sldId id="263" r:id="rId10"/>
    <p:sldId id="267" r:id="rId11"/>
    <p:sldId id="261" r:id="rId12"/>
    <p:sldId id="259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5/28/2019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54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685800"/>
          </a:xfrm>
        </p:spPr>
        <p:txBody>
          <a:bodyPr>
            <a:normAutofit/>
          </a:bodyPr>
          <a:lstStyle/>
          <a:p>
            <a:pPr algn="ctr"/>
            <a:r>
              <a:rPr lang="ru-RU" sz="3600" u="sng" dirty="0" smtClean="0">
                <a:solidFill>
                  <a:srgbClr val="FF0000"/>
                </a:solidFill>
                <a:latin typeface="Bookman Old Style" pitchFamily="18" charset="0"/>
              </a:rPr>
              <a:t>Цель педсовета:  </a:t>
            </a:r>
            <a:endParaRPr lang="ru-RU" sz="3600" u="sng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4114800"/>
            <a:ext cx="6172200" cy="2260122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Bookman Old Style" pitchFamily="18" charset="0"/>
              </a:rPr>
              <a:t>Подвести итоги работы детского сада по реализации годового плана, обсудить перспективы деятельности на летний период и следующий 2019-2020 учебный год.</a:t>
            </a:r>
            <a:endParaRPr lang="ru-RU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5448"/>
          <a:stretch>
            <a:fillRect/>
          </a:stretch>
        </p:blipFill>
        <p:spPr bwMode="auto">
          <a:xfrm>
            <a:off x="0" y="0"/>
            <a:ext cx="91440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7924800" cy="5715000"/>
          </a:xfrm>
        </p:spPr>
        <p:txBody>
          <a:bodyPr>
            <a:normAutofit fontScale="62500" lnSpcReduction="20000"/>
          </a:bodyPr>
          <a:lstStyle/>
          <a:p>
            <a:pPr marL="457200" indent="-457200" algn="just">
              <a:buNone/>
            </a:pPr>
            <a:r>
              <a:rPr lang="ru-RU" sz="2600" b="1" dirty="0" smtClean="0">
                <a:latin typeface="Bookman Old Style" pitchFamily="18" charset="0"/>
              </a:rPr>
              <a:t>Повестка</a:t>
            </a:r>
            <a:endParaRPr lang="ru-RU" sz="2600" dirty="0" smtClean="0">
              <a:latin typeface="Bookman Old Style" pitchFamily="18" charset="0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Итоги выполнения годового плана на 2018/19 учебный год. (Старший воспитатель Кузьмищева Н.В.)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Анализ повышения профессиональной компетентности педагогов (сведения о педагогах, которые аттестованы, прошли курсы повышения квалификации, участвовали в конкурсах). (Старший воспитатель Кузьмищева Н.В.)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Результаты анкетирования родителей «Удовлетворенность деятельностью ДОО». (Старший воспитатель Кузьмищева Н.В.)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Отчет о самых ярких музыкальных событиях в ДОО. (Музыкальный руководитель Порозова Т.А.)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Отчет инструктора по физической культуре. (</a:t>
            </a:r>
            <a:r>
              <a:rPr lang="ru-RU" sz="2600" dirty="0" err="1" smtClean="0">
                <a:latin typeface="Bookman Old Style" pitchFamily="18" charset="0"/>
              </a:rPr>
              <a:t>Мутовина</a:t>
            </a:r>
            <a:r>
              <a:rPr lang="ru-RU" sz="2600" dirty="0" smtClean="0">
                <a:latin typeface="Bookman Old Style" pitchFamily="18" charset="0"/>
              </a:rPr>
              <a:t> М.А.)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Анализ психологической готовности детей подготовительной группы к обучению в школе. (педагог-психолог Иванова А.С.)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Творческий отчет учителя-логопеда. (Тарасова О.Г.)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Отчеты воспитателей о проделанной работе за 2018-2019 учебный год. (Педагоги)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Подготовка к работе в летний период (инструктаж по технике безопасности в помещениях и на прогулках; утверждение плана летней оздоровительной работы). (Старший воспитатель Кузьмищева Н.В.)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Основные направления на следующий учебный год. (Старший воспитатель Кузьмищева Н.В.)</a:t>
            </a:r>
          </a:p>
          <a:p>
            <a:pPr marL="457200" lvl="0" indent="-457200" algn="just">
              <a:buFont typeface="+mj-lt"/>
              <a:buAutoNum type="arabicPeriod"/>
            </a:pPr>
            <a:r>
              <a:rPr lang="ru-RU" sz="2600" dirty="0" smtClean="0">
                <a:latin typeface="Bookman Old Style" pitchFamily="18" charset="0"/>
              </a:rPr>
              <a:t>Решение педсовета. (Заведующий Захарченко Г.В.)</a:t>
            </a:r>
            <a:endParaRPr lang="ru-RU" dirty="0" smtClean="0">
              <a:latin typeface="Bookman Old Style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b="60000"/>
          <a:stretch>
            <a:fillRect/>
          </a:stretch>
        </p:blipFill>
        <p:spPr bwMode="auto">
          <a:xfrm>
            <a:off x="0" y="0"/>
            <a:ext cx="8839200" cy="1066800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54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0292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u="sng" dirty="0" smtClean="0">
                <a:solidFill>
                  <a:srgbClr val="FF0000"/>
                </a:solidFill>
                <a:latin typeface="Bookman Old Style" pitchFamily="18" charset="0"/>
              </a:rPr>
              <a:t>Расписание уроков на 28. 05. 2019г.</a:t>
            </a:r>
          </a:p>
          <a:p>
            <a:pPr marL="457200" indent="-457200" algn="ctr">
              <a:buFont typeface="+mj-lt"/>
              <a:buAutoNum type="arabicParenR"/>
            </a:pPr>
            <a:r>
              <a:rPr lang="ru-RU" sz="3200" b="1" dirty="0" smtClean="0">
                <a:latin typeface="Bookman Old Style" pitchFamily="18" charset="0"/>
              </a:rPr>
              <a:t>Математика – </a:t>
            </a:r>
            <a:r>
              <a:rPr lang="ru-RU" i="1" dirty="0" smtClean="0">
                <a:latin typeface="Bookman Old Style" pitchFamily="18" charset="0"/>
              </a:rPr>
              <a:t>Наталья Валерьевна</a:t>
            </a:r>
            <a:endParaRPr lang="ru-RU" sz="3200" i="1" dirty="0" smtClean="0">
              <a:latin typeface="Bookman Old Style" pitchFamily="18" charset="0"/>
            </a:endParaRPr>
          </a:p>
          <a:p>
            <a:pPr marL="457200" indent="-457200" algn="ctr">
              <a:buFont typeface="+mj-lt"/>
              <a:buAutoNum type="arabicParenR"/>
            </a:pPr>
            <a:r>
              <a:rPr lang="ru-RU" sz="3200" b="1" dirty="0" smtClean="0">
                <a:latin typeface="Bookman Old Style" pitchFamily="18" charset="0"/>
              </a:rPr>
              <a:t>Музыка – </a:t>
            </a:r>
            <a:r>
              <a:rPr lang="ru-RU" i="1" dirty="0" smtClean="0">
                <a:latin typeface="Bookman Old Style" pitchFamily="18" charset="0"/>
              </a:rPr>
              <a:t>Татьяна Александровна</a:t>
            </a:r>
            <a:endParaRPr lang="ru-RU" sz="3200" i="1" dirty="0" smtClean="0">
              <a:latin typeface="Bookman Old Style" pitchFamily="18" charset="0"/>
            </a:endParaRPr>
          </a:p>
          <a:p>
            <a:pPr marL="457200" indent="-457200" algn="ctr">
              <a:buFont typeface="+mj-lt"/>
              <a:buAutoNum type="arabicParenR"/>
            </a:pPr>
            <a:r>
              <a:rPr lang="ru-RU" sz="3200" b="1" dirty="0" smtClean="0">
                <a:latin typeface="Bookman Old Style" pitchFamily="18" charset="0"/>
              </a:rPr>
              <a:t>Астрономия – </a:t>
            </a:r>
            <a:r>
              <a:rPr lang="ru-RU" i="1" dirty="0" smtClean="0">
                <a:latin typeface="Bookman Old Style" pitchFamily="18" charset="0"/>
              </a:rPr>
              <a:t>Анастасия Сергеевна</a:t>
            </a:r>
            <a:endParaRPr lang="ru-RU" sz="3200" i="1" dirty="0" smtClean="0">
              <a:latin typeface="Bookman Old Style" pitchFamily="18" charset="0"/>
            </a:endParaRPr>
          </a:p>
          <a:p>
            <a:pPr marL="457200" indent="-457200" algn="ctr">
              <a:buFont typeface="+mj-lt"/>
              <a:buAutoNum type="arabicParenR"/>
            </a:pPr>
            <a:r>
              <a:rPr lang="ru-RU" sz="3200" b="1" dirty="0" smtClean="0">
                <a:latin typeface="Bookman Old Style" pitchFamily="18" charset="0"/>
              </a:rPr>
              <a:t>Физкультура – </a:t>
            </a:r>
            <a:r>
              <a:rPr lang="ru-RU" i="1" dirty="0" smtClean="0">
                <a:latin typeface="Bookman Old Style" pitchFamily="18" charset="0"/>
              </a:rPr>
              <a:t>Марина Аркадьевна</a:t>
            </a:r>
            <a:endParaRPr lang="ru-RU" sz="3200" i="1" dirty="0" smtClean="0">
              <a:latin typeface="Bookman Old Style" pitchFamily="18" charset="0"/>
            </a:endParaRPr>
          </a:p>
          <a:p>
            <a:pPr marL="457200" indent="-457200" algn="ctr">
              <a:buFont typeface="+mj-lt"/>
              <a:buAutoNum type="arabicParenR"/>
            </a:pPr>
            <a:r>
              <a:rPr lang="ru-RU" sz="3200" b="1" dirty="0" smtClean="0">
                <a:latin typeface="Bookman Old Style" pitchFamily="18" charset="0"/>
              </a:rPr>
              <a:t>ОБЖ – </a:t>
            </a:r>
            <a:r>
              <a:rPr lang="ru-RU" i="1" dirty="0" smtClean="0">
                <a:latin typeface="Bookman Old Style" pitchFamily="18" charset="0"/>
              </a:rPr>
              <a:t>Наталья Валерьевна</a:t>
            </a:r>
            <a:endParaRPr lang="ru-RU" sz="3200" i="1" dirty="0" smtClean="0">
              <a:latin typeface="Bookman Old Style" pitchFamily="18" charset="0"/>
            </a:endParaRPr>
          </a:p>
          <a:p>
            <a:pPr marL="457200" indent="-457200" algn="ctr">
              <a:buFont typeface="+mj-lt"/>
              <a:buAutoNum type="arabicParenR"/>
            </a:pPr>
            <a:r>
              <a:rPr lang="ru-RU" sz="3200" b="1" dirty="0" smtClean="0">
                <a:latin typeface="Bookman Old Style" pitchFamily="18" charset="0"/>
              </a:rPr>
              <a:t>Логопедия – </a:t>
            </a:r>
            <a:r>
              <a:rPr lang="ru-RU" i="1" dirty="0" smtClean="0">
                <a:latin typeface="Bookman Old Style" pitchFamily="18" charset="0"/>
              </a:rPr>
              <a:t>Ольга Геннадьевна</a:t>
            </a:r>
            <a:endParaRPr lang="ru-RU" sz="3200" i="1" dirty="0" smtClean="0">
              <a:latin typeface="Bookman Old Style" pitchFamily="18" charset="0"/>
            </a:endParaRPr>
          </a:p>
          <a:p>
            <a:pPr marL="457200" indent="-457200" algn="ctr">
              <a:lnSpc>
                <a:spcPct val="120000"/>
              </a:lnSpc>
              <a:spcBef>
                <a:spcPts val="0"/>
              </a:spcBef>
              <a:buFont typeface="+mj-lt"/>
              <a:buAutoNum type="arabicParenR"/>
            </a:pPr>
            <a:r>
              <a:rPr lang="ru-RU" sz="3200" b="1" dirty="0" smtClean="0">
                <a:latin typeface="Bookman Old Style" pitchFamily="18" charset="0"/>
              </a:rPr>
              <a:t>Классный  час – </a:t>
            </a:r>
            <a:r>
              <a:rPr lang="ru-RU" i="1" dirty="0" smtClean="0">
                <a:latin typeface="Bookman Old Style" pitchFamily="18" charset="0"/>
              </a:rPr>
              <a:t>Надежда Николаевна, Елена Александровна, Татьяна Ивановна, Светлана Геннадьевна, Елена Николаевна. </a:t>
            </a:r>
            <a:r>
              <a:rPr lang="ru-RU" sz="3200" b="1" dirty="0" smtClean="0">
                <a:latin typeface="Bookman Old Style" pitchFamily="18" charset="0"/>
              </a:rPr>
              <a:t>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b="60000"/>
          <a:stretch>
            <a:fillRect/>
          </a:stretch>
        </p:blipFill>
        <p:spPr bwMode="auto">
          <a:xfrm>
            <a:off x="0" y="0"/>
            <a:ext cx="8839200" cy="1066800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2162"/>
          </a:xfrm>
        </p:spPr>
        <p:txBody>
          <a:bodyPr>
            <a:normAutofit/>
          </a:bodyPr>
          <a:lstStyle/>
          <a:p>
            <a:pPr algn="ctr"/>
            <a:r>
              <a:rPr lang="ru-RU" sz="4400" b="1" u="sng" dirty="0" smtClean="0">
                <a:solidFill>
                  <a:srgbClr val="FF0000"/>
                </a:solidFill>
                <a:latin typeface="Bookman Old Style" pitchFamily="18" charset="0"/>
              </a:rPr>
              <a:t>Математика</a:t>
            </a:r>
            <a:endParaRPr lang="ru-RU" sz="4400" b="1" u="sng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7467600" cy="5791200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b="1" dirty="0" smtClean="0">
                <a:latin typeface="Bookman Old Style" pitchFamily="18" charset="0"/>
              </a:rPr>
              <a:t>Основные задачи:</a:t>
            </a:r>
            <a:endParaRPr lang="ru-RU" dirty="0" smtClean="0">
              <a:latin typeface="Bookman Old Style" pitchFamily="18" charset="0"/>
            </a:endParaRPr>
          </a:p>
          <a:p>
            <a:pPr lvl="0" algn="just"/>
            <a:r>
              <a:rPr lang="ru-RU" dirty="0" smtClean="0">
                <a:latin typeface="Bookman Old Style" pitchFamily="18" charset="0"/>
              </a:rPr>
              <a:t>Сохранение и укрепление здоровья детей, обеспечение физической и психологической безопасности, создание комфортных условий жизнедеятельности для развития физических, интеллектуальных и личностных качеств;</a:t>
            </a:r>
          </a:p>
          <a:p>
            <a:pPr lvl="0" algn="just"/>
            <a:r>
              <a:rPr lang="ru-RU" dirty="0" smtClean="0">
                <a:latin typeface="Bookman Old Style" pitchFamily="18" charset="0"/>
              </a:rPr>
              <a:t>Создание обогащенной предметно-пространственной среды, способствующей развитию социальных и психологических качеств личности дошкольника в различных видах деятельности;</a:t>
            </a:r>
          </a:p>
          <a:p>
            <a:pPr lvl="0" algn="just"/>
            <a:r>
              <a:rPr lang="ru-RU" dirty="0" smtClean="0">
                <a:latin typeface="Bookman Old Style" pitchFamily="18" charset="0"/>
              </a:rPr>
              <a:t>Совершенствование профессионального мастерства педагогов во взаимодействии с родителями  воспитанников;</a:t>
            </a:r>
          </a:p>
          <a:p>
            <a:pPr lvl="0" algn="just"/>
            <a:r>
              <a:rPr lang="ru-RU" dirty="0" smtClean="0">
                <a:latin typeface="Bookman Old Style" pitchFamily="18" charset="0"/>
              </a:rPr>
              <a:t>Осуществление необходимой коррекции недостатков  в физическом и психическом развитии детей.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3143" t="34286"/>
          <a:stretch>
            <a:fillRect/>
          </a:stretch>
        </p:blipFill>
        <p:spPr bwMode="auto">
          <a:xfrm>
            <a:off x="0" y="0"/>
            <a:ext cx="2125383" cy="1213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78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                          Математика – наука, которая не терпит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                         приблизительности, она любит цифры, формы и графики. 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                     Предлагаю вам точные результаты анализа деятельности детского сада за 2018-2019 учебный год.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Задачи, которые стояли перед коллективом были выполнены в полном объеме на 100%.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А вот годовой план методической работы немного хуже! 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Проведение педсоветов – 50%.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Семинары, консультации – 60%.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Конкурсы, выставки в ДОУ – 90%.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Семейные клубы – 80%.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Открытые просмотры – 10%.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Праздники, досуги, развлечения – 80%.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Конкурсы чтецов в ДОУ – 100%.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Проведение кукольных театров – 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Работа с родителями (консультации, беседы, наглядная информация, привлечение родителей к жизни </a:t>
            </a:r>
            <a:r>
              <a:rPr lang="ru-RU" sz="1800" b="1" dirty="0" err="1" smtClean="0">
                <a:solidFill>
                  <a:schemeClr val="tx1"/>
                </a:solidFill>
                <a:latin typeface="Bookman Old Style" pitchFamily="18" charset="0"/>
              </a:rPr>
              <a:t>д</a:t>
            </a: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/сада – 100%.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Общие родительские собрания – 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Групповые собрания – 90%.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Районные, краевые конкурсы для педагогов – 100%.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Районные семинары, МО – 80%.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Повышение профессиональной компетентности: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Аттестация педагогов на квалификационную категорию – 33%.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Курсы повышения квалификации – 90%.</a:t>
            </a:r>
            <a:b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u="sng" dirty="0" smtClean="0">
                <a:solidFill>
                  <a:schemeClr val="tx1"/>
                </a:solidFill>
                <a:latin typeface="Bookman Old Style" pitchFamily="18" charset="0"/>
              </a:rPr>
              <a:t>Итого годовой план работы исполнен на – 64%. 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l="33143" t="34286"/>
          <a:stretch>
            <a:fillRect/>
          </a:stretch>
        </p:blipFill>
        <p:spPr bwMode="auto">
          <a:xfrm>
            <a:off x="0" y="0"/>
            <a:ext cx="2125383" cy="1213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458200" cy="624840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>        </a:t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                  </a:t>
            </a:r>
            <a:r>
              <a:rPr lang="ru-RU" sz="1800" b="1" u="sng" dirty="0" smtClean="0">
                <a:solidFill>
                  <a:schemeClr val="tx1"/>
                </a:solidFill>
                <a:latin typeface="Bookman Old Style" pitchFamily="18" charset="0"/>
              </a:rPr>
              <a:t>«Удовлетворенность качеством предоставляемых услуг»</a:t>
            </a: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Детский сад посещают 103  воспитанников в возрасте от 3 до 7 лет, из них 4 ребенка с ОВЗ и один ребенок-инвалид. Количество семей – 93, из них полные семьи 77, неполные с матерью – 11, неполные с отцом – 1, опекунство – 4.</a:t>
            </a:r>
            <a:b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А в анкетировании принимали участие – 24 семьи (25%)!!! Был пик заболеваемости.</a:t>
            </a:r>
            <a:b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u="sng" dirty="0" smtClean="0">
                <a:solidFill>
                  <a:schemeClr val="tx1"/>
                </a:solidFill>
                <a:latin typeface="Bookman Old Style" pitchFamily="18" charset="0"/>
              </a:rPr>
              <a:t>Результаты:</a:t>
            </a: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71% родителей положительно оценивают доброжелательность и вежливость работников;</a:t>
            </a:r>
            <a:b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73% - удовлетворены компетентностью педагогических работников;</a:t>
            </a:r>
            <a:b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25% - удовлетворены материально-техническим обеспечением ДОУ;</a:t>
            </a:r>
            <a:b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60% - удовлетворены качеством предоставляемых услуг;</a:t>
            </a:r>
            <a:b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  <a:t>70% - порекомендовали бы наш детский сад знакомым и близким;</a:t>
            </a:r>
            <a:br>
              <a:rPr lang="ru-RU" sz="20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2000" b="1" dirty="0" smtClean="0">
                <a:solidFill>
                  <a:schemeClr val="tx1"/>
                </a:solidFill>
                <a:latin typeface="Bookman Old Style" pitchFamily="18" charset="0"/>
              </a:rPr>
              <a:t>Таким образом, анкетирование показало среднюю степень удовлетворенности качеством предоставляемых услуг – 60%.</a:t>
            </a:r>
            <a:endParaRPr lang="ru-RU" sz="2000" b="1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 l="33143" t="34286"/>
          <a:stretch>
            <a:fillRect/>
          </a:stretch>
        </p:blipFill>
        <p:spPr bwMode="auto">
          <a:xfrm>
            <a:off x="1" y="1"/>
            <a:ext cx="1600199" cy="913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u="sng" dirty="0" smtClean="0">
                <a:solidFill>
                  <a:srgbClr val="FF0000"/>
                </a:solidFill>
              </a:rPr>
              <a:t>Выводы:</a:t>
            </a:r>
            <a:endParaRPr lang="ru-RU" sz="4400" b="1" u="sng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52400" y="914400"/>
            <a:ext cx="8610600" cy="555955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>
                <a:latin typeface="Bookman Old Style" pitchFamily="18" charset="0"/>
              </a:rPr>
              <a:t>Мероприятия, которые не удалось провести в этом учебном году – запланировать на следующий учебный год;</a:t>
            </a:r>
          </a:p>
          <a:p>
            <a:r>
              <a:rPr lang="ru-RU" b="1" dirty="0" smtClean="0">
                <a:latin typeface="Bookman Old Style" pitchFamily="18" charset="0"/>
              </a:rPr>
              <a:t>На конкурсы чтецов ДОУ подготавливать детей, которые не участвовали;</a:t>
            </a:r>
          </a:p>
          <a:p>
            <a:r>
              <a:rPr lang="ru-RU" b="1" dirty="0" smtClean="0">
                <a:latin typeface="Bookman Old Style" pitchFamily="18" charset="0"/>
              </a:rPr>
              <a:t>В районных семинарах, МО также должны участвовать педагоги, которые не принимали участие в этом году;</a:t>
            </a:r>
          </a:p>
          <a:p>
            <a:r>
              <a:rPr lang="ru-RU" b="1" dirty="0" smtClean="0">
                <a:latin typeface="Bookman Old Style" pitchFamily="18" charset="0"/>
              </a:rPr>
              <a:t>Ежемесячно проводить кукольные театры + Неделя театра, т.к. год 2019 – год Театра;</a:t>
            </a:r>
          </a:p>
          <a:p>
            <a:r>
              <a:rPr lang="ru-RU" b="1" dirty="0" smtClean="0">
                <a:latin typeface="Bookman Old Style" pitchFamily="18" charset="0"/>
              </a:rPr>
              <a:t>Открытые занятия проводить для родителей;</a:t>
            </a:r>
          </a:p>
          <a:p>
            <a:r>
              <a:rPr lang="ru-RU" b="1" dirty="0" smtClean="0">
                <a:latin typeface="Bookman Old Style" pitchFamily="18" charset="0"/>
              </a:rPr>
              <a:t>Проводить ежегодный конкурс среди детей ДОУ «Лучше всех»; </a:t>
            </a:r>
          </a:p>
          <a:p>
            <a:r>
              <a:rPr lang="ru-RU" b="1" dirty="0" smtClean="0">
                <a:latin typeface="Bookman Old Style" pitchFamily="18" charset="0"/>
              </a:rPr>
              <a:t>Расширить спектр бесплатных дополнительных услуг (кружки, клубы, секции);</a:t>
            </a:r>
          </a:p>
          <a:p>
            <a:r>
              <a:rPr lang="ru-RU" b="1" dirty="0" smtClean="0">
                <a:latin typeface="Bookman Old Style" pitchFamily="18" charset="0"/>
              </a:rPr>
              <a:t>Анкетирование родителей на тему «Удовлетворенность качеством предоставляемых услуг» проводить в ноябре-декабре, когда процент посещаемости высокий.</a:t>
            </a:r>
            <a:endParaRPr lang="ru-RU" b="1" dirty="0">
              <a:latin typeface="Bookman Old Style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33143" t="34286"/>
          <a:stretch>
            <a:fillRect/>
          </a:stretch>
        </p:blipFill>
        <p:spPr bwMode="auto">
          <a:xfrm>
            <a:off x="1" y="1"/>
            <a:ext cx="1600199" cy="913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1544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b="60000"/>
          <a:stretch>
            <a:fillRect/>
          </a:stretch>
        </p:blipFill>
        <p:spPr bwMode="auto">
          <a:xfrm>
            <a:off x="0" y="0"/>
            <a:ext cx="8839200" cy="1066800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5" name="Содержимое 2"/>
          <p:cNvSpPr>
            <a:spLocks noGrp="1"/>
          </p:cNvSpPr>
          <p:nvPr>
            <p:ph type="title"/>
          </p:nvPr>
        </p:nvSpPr>
        <p:spPr>
          <a:xfrm>
            <a:off x="152400" y="914400"/>
            <a:ext cx="8686800" cy="594360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Решение педсовета</a:t>
            </a: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Признать работу педагогического коллектива за 2017/18 учебный год удовлетворительной.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Утвердить план летней оздоровительной работы.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Утвердить формы оздоровительных мероприятий  в теплый период.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Организовать работу дошкольной организации в соответствии с утвержденным планом летней оздоровительной работы.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Срок:</a:t>
            </a: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 до окончания летнего периода.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Ответственный:</a:t>
            </a: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 Захарченко Г.В. заведующий.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Организовать взаимодействие с родителями воспитанников в рамках мероприятий по утвержденному плану летней оздоровительной работы.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Срок:</a:t>
            </a: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 до окончания летнего периода.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Ответственные:</a:t>
            </a: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 воспитатели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Подготовить проект плана работы дошкольной организации на 2019/20 учебный год с учетом приоритетных направлений.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Срок:</a:t>
            </a: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 15 августа 2019 года.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Ответственный:</a:t>
            </a: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 Кузьмищева Н.В. старший воспитатель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Планы работы специалистов и воспитателей  на 2019/20 учебный год.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Срок:</a:t>
            </a: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 20 августа 2019 года.</a:t>
            </a:r>
            <a:b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Bookman Old Style" pitchFamily="18" charset="0"/>
              </a:rPr>
              <a:t>Ответственные:</a:t>
            </a:r>
            <a:r>
              <a:rPr lang="ru-RU" sz="1800" dirty="0" smtClean="0">
                <a:solidFill>
                  <a:schemeClr val="tx1"/>
                </a:solidFill>
                <a:latin typeface="Bookman Old Style" pitchFamily="18" charset="0"/>
              </a:rPr>
              <a:t> воспитатели и специалисты детского сада</a:t>
            </a:r>
            <a:endParaRPr lang="ru-RU" sz="1800" dirty="0">
              <a:solidFill>
                <a:schemeClr val="tx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0"/>
            <a:ext cx="8991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1224</TotalTime>
  <Words>272</Words>
  <PresentationFormat>Экран (4:3)</PresentationFormat>
  <Paragraphs>40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Слайд 1</vt:lpstr>
      <vt:lpstr>Цель педсовета:  </vt:lpstr>
      <vt:lpstr>Слайд 3</vt:lpstr>
      <vt:lpstr>Слайд 4</vt:lpstr>
      <vt:lpstr>Слайд 5</vt:lpstr>
      <vt:lpstr>Математика</vt:lpstr>
      <vt:lpstr>                          Математика – наука, которая не терпит                          приблизительности, она любит цифры, формы и графики.                       Предлагаю вам точные результаты анализа деятельности детского сада за 2018-2019 учебный год. Задачи, которые стояли перед коллективом были выполнены в полном объеме на 100%. А вот годовой план методической работы немного хуже!  Проведение педсоветов – 50%. Семинары, консультации – 60%. Конкурсы, выставки в ДОУ – 90%. Семейные клубы – 80%. Открытые просмотры – 10%. Праздники, досуги, развлечения – 80%. Конкурсы чтецов в ДОУ – 100%. Проведение кукольных театров – 0%. Работа с родителями (консультации, беседы, наглядная информация, привлечение родителей к жизни д/сада – 100%. Общие родительские собрания – 0%. Групповые собрания – 90%. Районные, краевые конкурсы для педагогов – 100%. Районные семинары, МО – 80%. Повышение профессиональной компетентности: Аттестация педагогов на квалификационную категорию – 33%. Курсы повышения квалификации – 90%. Итого годовой план работы исполнен на – 64%. </vt:lpstr>
      <vt:lpstr>                                    «Удовлетворенность качеством предоставляемых услуг» Детский сад посещают 103  воспитанников в возрасте от 3 до 7 лет, из них 4 ребенка с ОВЗ и один ребенок-инвалид. Количество семей – 93, из них полные семьи 77, неполные с матерью – 11, неполные с отцом – 1, опекунство – 4. А в анкетировании принимали участие – 24 семьи (25%)!!! Был пик заболеваемости. Результаты: 71% родителей положительно оценивают доброжелательность и вежливость работников; 73% - удовлетворены компетентностью педагогических работников; 25% - удовлетворены материально-техническим обеспечением ДОУ; 60% - удовлетворены качеством предоставляемых услуг; 70% - порекомендовали бы наш детский сад знакомым и близким; Таким образом, анкетирование показало среднюю степень удовлетворенности качеством предоставляемых услуг – 60%.</vt:lpstr>
      <vt:lpstr>Выводы:</vt:lpstr>
      <vt:lpstr>Слайд 10</vt:lpstr>
      <vt:lpstr>Решение педсовета Признать работу педагогического коллектива за 2017/18 учебный год удовлетворительной. Утвердить план летней оздоровительной работы. Утвердить формы оздоровительных мероприятий  в теплый период. Организовать работу дошкольной организации в соответствии с утвержденным планом летней оздоровительной работы. Срок: до окончания летнего периода. Ответственный: Захарченко Г.В. заведующий. Организовать взаимодействие с родителями воспитанников в рамках мероприятий по утвержденному плану летней оздоровительной работы. Срок: до окончания летнего периода. Ответственные: воспитатели Подготовить проект плана работы дошкольной организации на 2019/20 учебный год с учетом приоритетных направлений. Срок: 15 августа 2019 года. Ответственный: Кузьмищева Н.В. старший воспитатель Планы работы специалистов и воспитателей  на 2019/20 учебный год. Срок: 20 августа 2019 года. Ответственные: воспитатели и специалисты детского сада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Наташа</dc:creator>
  <cp:lastModifiedBy>Наташа</cp:lastModifiedBy>
  <cp:revision>63</cp:revision>
  <dcterms:created xsi:type="dcterms:W3CDTF">2019-05-20T04:47:12Z</dcterms:created>
  <dcterms:modified xsi:type="dcterms:W3CDTF">2019-05-28T04:50:55Z</dcterms:modified>
</cp:coreProperties>
</file>