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304" r:id="rId2"/>
    <p:sldId id="301" r:id="rId3"/>
    <p:sldId id="258" r:id="rId4"/>
    <p:sldId id="259" r:id="rId5"/>
    <p:sldId id="288" r:id="rId6"/>
    <p:sldId id="305" r:id="rId7"/>
    <p:sldId id="319" r:id="rId8"/>
    <p:sldId id="318" r:id="rId9"/>
    <p:sldId id="315" r:id="rId10"/>
    <p:sldId id="317" r:id="rId11"/>
    <p:sldId id="299" r:id="rId12"/>
    <p:sldId id="31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EFFD67"/>
    <a:srgbClr val="000000"/>
    <a:srgbClr val="060606"/>
    <a:srgbClr val="FFFF66"/>
    <a:srgbClr val="16E898"/>
    <a:srgbClr val="FFFF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72" autoAdjust="0"/>
    <p:restoredTop sz="94660"/>
  </p:normalViewPr>
  <p:slideViewPr>
    <p:cSldViewPr>
      <p:cViewPr>
        <p:scale>
          <a:sx n="50" d="100"/>
          <a:sy n="50" d="100"/>
        </p:scale>
        <p:origin x="-1728" y="-5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A47D77-21F7-4860-A405-15CB55EF835A}" type="doc">
      <dgm:prSet loTypeId="urn:microsoft.com/office/officeart/2005/8/layout/chevron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967DE66B-6771-4083-844F-FCEA4D9048DD}">
      <dgm:prSet phldrT="[Текст]"/>
      <dgm:spPr/>
      <dgm:t>
        <a:bodyPr/>
        <a:lstStyle/>
        <a:p>
          <a:r>
            <a:rPr lang="ru-RU" dirty="0" smtClean="0"/>
            <a:t>1.</a:t>
          </a:r>
          <a:endParaRPr lang="ru-RU" dirty="0"/>
        </a:p>
      </dgm:t>
    </dgm:pt>
    <dgm:pt modelId="{1CA2D531-0340-471B-9782-4A3049917D68}" type="parTrans" cxnId="{3D6F1134-48FC-469F-BB12-64D9F5A2BBFF}">
      <dgm:prSet/>
      <dgm:spPr/>
      <dgm:t>
        <a:bodyPr/>
        <a:lstStyle/>
        <a:p>
          <a:endParaRPr lang="ru-RU"/>
        </a:p>
      </dgm:t>
    </dgm:pt>
    <dgm:pt modelId="{6C2FFAAD-EAF7-45BA-B68D-1D66474128B9}" type="sibTrans" cxnId="{3D6F1134-48FC-469F-BB12-64D9F5A2BBFF}">
      <dgm:prSet/>
      <dgm:spPr/>
      <dgm:t>
        <a:bodyPr/>
        <a:lstStyle/>
        <a:p>
          <a:endParaRPr lang="ru-RU"/>
        </a:p>
      </dgm:t>
    </dgm:pt>
    <dgm:pt modelId="{EE0C0ABE-B43B-49F8-976E-B8633BB5B244}">
      <dgm:prSet phldrT="[Текст]" custT="1"/>
      <dgm:spPr/>
      <dgm:t>
        <a:bodyPr/>
        <a:lstStyle/>
        <a:p>
          <a:pPr algn="just"/>
          <a:r>
            <a:rPr lang="ru-RU" sz="2200" b="1" dirty="0" smtClean="0"/>
            <a:t>понимание необходимости </a:t>
          </a:r>
          <a:r>
            <a:rPr lang="ru-RU" sz="2200" b="1" dirty="0" err="1" smtClean="0"/>
            <a:t>математи-ческих</a:t>
          </a:r>
          <a:r>
            <a:rPr lang="ru-RU" sz="2200" b="1" dirty="0" smtClean="0"/>
            <a:t> знаний, чтобы решать жизненные задачи</a:t>
          </a:r>
          <a:endParaRPr lang="ru-RU" sz="2200" b="1" dirty="0"/>
        </a:p>
      </dgm:t>
    </dgm:pt>
    <dgm:pt modelId="{D570FCD8-9035-40B6-B5F2-2DD63E5954C5}" type="parTrans" cxnId="{19F04365-DDE4-4226-AF93-59401F0C080F}">
      <dgm:prSet/>
      <dgm:spPr/>
      <dgm:t>
        <a:bodyPr/>
        <a:lstStyle/>
        <a:p>
          <a:endParaRPr lang="ru-RU"/>
        </a:p>
      </dgm:t>
    </dgm:pt>
    <dgm:pt modelId="{7C483447-03FC-409A-AE42-8617D82AE004}" type="sibTrans" cxnId="{19F04365-DDE4-4226-AF93-59401F0C080F}">
      <dgm:prSet/>
      <dgm:spPr/>
      <dgm:t>
        <a:bodyPr/>
        <a:lstStyle/>
        <a:p>
          <a:endParaRPr lang="ru-RU"/>
        </a:p>
      </dgm:t>
    </dgm:pt>
    <dgm:pt modelId="{AAD4BEB9-90EE-41A5-B1C9-B8E366EB4EF5}" type="pres">
      <dgm:prSet presAssocID="{7FA47D77-21F7-4860-A405-15CB55EF835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92BF97-F19D-4A7E-9E44-F5A6E689E068}" type="pres">
      <dgm:prSet presAssocID="{967DE66B-6771-4083-844F-FCEA4D9048DD}" presName="composite" presStyleCnt="0"/>
      <dgm:spPr/>
      <dgm:t>
        <a:bodyPr/>
        <a:lstStyle/>
        <a:p>
          <a:endParaRPr lang="ru-RU"/>
        </a:p>
      </dgm:t>
    </dgm:pt>
    <dgm:pt modelId="{3CB41FDD-09F1-4C38-9866-CE369BF89CE3}" type="pres">
      <dgm:prSet presAssocID="{967DE66B-6771-4083-844F-FCEA4D9048DD}" presName="parentText" presStyleLbl="alignNode1" presStyleIdx="0" presStyleCnt="1" custScaleX="221487" custScaleY="182919" custLinFactNeighborX="-45520" custLinFactNeighborY="-9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43853D-CF15-44FE-9C48-32F6CCA48A16}" type="pres">
      <dgm:prSet presAssocID="{967DE66B-6771-4083-844F-FCEA4D9048DD}" presName="descendantText" presStyleLbl="alignAcc1" presStyleIdx="0" presStyleCnt="1" custAng="0" custScaleX="93849" custScaleY="179354" custLinFactNeighborX="390" custLinFactNeighborY="268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6D6164-024C-4477-8CE7-34F4D1B10CEA}" type="presOf" srcId="{EE0C0ABE-B43B-49F8-976E-B8633BB5B244}" destId="{1043853D-CF15-44FE-9C48-32F6CCA48A16}" srcOrd="0" destOrd="0" presId="urn:microsoft.com/office/officeart/2005/8/layout/chevron2"/>
    <dgm:cxn modelId="{3D6F1134-48FC-469F-BB12-64D9F5A2BBFF}" srcId="{7FA47D77-21F7-4860-A405-15CB55EF835A}" destId="{967DE66B-6771-4083-844F-FCEA4D9048DD}" srcOrd="0" destOrd="0" parTransId="{1CA2D531-0340-471B-9782-4A3049917D68}" sibTransId="{6C2FFAAD-EAF7-45BA-B68D-1D66474128B9}"/>
    <dgm:cxn modelId="{69F11274-0C17-4A78-9205-E956DBB97FBA}" type="presOf" srcId="{7FA47D77-21F7-4860-A405-15CB55EF835A}" destId="{AAD4BEB9-90EE-41A5-B1C9-B8E366EB4EF5}" srcOrd="0" destOrd="0" presId="urn:microsoft.com/office/officeart/2005/8/layout/chevron2"/>
    <dgm:cxn modelId="{19F04365-DDE4-4226-AF93-59401F0C080F}" srcId="{967DE66B-6771-4083-844F-FCEA4D9048DD}" destId="{EE0C0ABE-B43B-49F8-976E-B8633BB5B244}" srcOrd="0" destOrd="0" parTransId="{D570FCD8-9035-40B6-B5F2-2DD63E5954C5}" sibTransId="{7C483447-03FC-409A-AE42-8617D82AE004}"/>
    <dgm:cxn modelId="{D58B57F5-35D4-4C05-BB6E-E4D6031FBC68}" type="presOf" srcId="{967DE66B-6771-4083-844F-FCEA4D9048DD}" destId="{3CB41FDD-09F1-4C38-9866-CE369BF89CE3}" srcOrd="0" destOrd="0" presId="urn:microsoft.com/office/officeart/2005/8/layout/chevron2"/>
    <dgm:cxn modelId="{546B420F-5138-4606-9E5C-40B4AD0A4615}" type="presParOf" srcId="{AAD4BEB9-90EE-41A5-B1C9-B8E366EB4EF5}" destId="{B792BF97-F19D-4A7E-9E44-F5A6E689E068}" srcOrd="0" destOrd="0" presId="urn:microsoft.com/office/officeart/2005/8/layout/chevron2"/>
    <dgm:cxn modelId="{BA9CF15B-F23E-44B7-A385-935422C8AFFC}" type="presParOf" srcId="{B792BF97-F19D-4A7E-9E44-F5A6E689E068}" destId="{3CB41FDD-09F1-4C38-9866-CE369BF89CE3}" srcOrd="0" destOrd="0" presId="urn:microsoft.com/office/officeart/2005/8/layout/chevron2"/>
    <dgm:cxn modelId="{F17776E9-DD03-4386-AC4F-80135353BA70}" type="presParOf" srcId="{B792BF97-F19D-4A7E-9E44-F5A6E689E068}" destId="{1043853D-CF15-44FE-9C48-32F6CCA48A1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A47D77-21F7-4860-A405-15CB55EF835A}" type="doc">
      <dgm:prSet loTypeId="urn:microsoft.com/office/officeart/2005/8/layout/chevron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967DE66B-6771-4083-844F-FCEA4D9048DD}">
      <dgm:prSet phldrT="[Текст]"/>
      <dgm:spPr/>
      <dgm:t>
        <a:bodyPr/>
        <a:lstStyle/>
        <a:p>
          <a:r>
            <a:rPr lang="ru-RU" dirty="0" smtClean="0"/>
            <a:t>2.</a:t>
          </a:r>
          <a:endParaRPr lang="ru-RU" dirty="0"/>
        </a:p>
      </dgm:t>
    </dgm:pt>
    <dgm:pt modelId="{1CA2D531-0340-471B-9782-4A3049917D68}" type="parTrans" cxnId="{3D6F1134-48FC-469F-BB12-64D9F5A2BBFF}">
      <dgm:prSet/>
      <dgm:spPr/>
      <dgm:t>
        <a:bodyPr/>
        <a:lstStyle/>
        <a:p>
          <a:endParaRPr lang="ru-RU"/>
        </a:p>
      </dgm:t>
    </dgm:pt>
    <dgm:pt modelId="{6C2FFAAD-EAF7-45BA-B68D-1D66474128B9}" type="sibTrans" cxnId="{3D6F1134-48FC-469F-BB12-64D9F5A2BBFF}">
      <dgm:prSet/>
      <dgm:spPr/>
      <dgm:t>
        <a:bodyPr/>
        <a:lstStyle/>
        <a:p>
          <a:endParaRPr lang="ru-RU"/>
        </a:p>
      </dgm:t>
    </dgm:pt>
    <dgm:pt modelId="{EE0C0ABE-B43B-49F8-976E-B8633BB5B244}">
      <dgm:prSet phldrT="[Текст]" custT="1"/>
      <dgm:spPr/>
      <dgm:t>
        <a:bodyPr/>
        <a:lstStyle/>
        <a:p>
          <a:pPr algn="just"/>
          <a:r>
            <a:rPr lang="ru-RU" sz="2200" b="1" dirty="0" smtClean="0"/>
            <a:t>умение оценивать ситуации, которые требуют математических знаний</a:t>
          </a:r>
          <a:endParaRPr lang="ru-RU" sz="2200" b="1" dirty="0"/>
        </a:p>
      </dgm:t>
    </dgm:pt>
    <dgm:pt modelId="{D570FCD8-9035-40B6-B5F2-2DD63E5954C5}" type="parTrans" cxnId="{19F04365-DDE4-4226-AF93-59401F0C080F}">
      <dgm:prSet/>
      <dgm:spPr/>
      <dgm:t>
        <a:bodyPr/>
        <a:lstStyle/>
        <a:p>
          <a:endParaRPr lang="ru-RU"/>
        </a:p>
      </dgm:t>
    </dgm:pt>
    <dgm:pt modelId="{7C483447-03FC-409A-AE42-8617D82AE004}" type="sibTrans" cxnId="{19F04365-DDE4-4226-AF93-59401F0C080F}">
      <dgm:prSet/>
      <dgm:spPr/>
      <dgm:t>
        <a:bodyPr/>
        <a:lstStyle/>
        <a:p>
          <a:endParaRPr lang="ru-RU"/>
        </a:p>
      </dgm:t>
    </dgm:pt>
    <dgm:pt modelId="{AAD4BEB9-90EE-41A5-B1C9-B8E366EB4EF5}" type="pres">
      <dgm:prSet presAssocID="{7FA47D77-21F7-4860-A405-15CB55EF835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92BF97-F19D-4A7E-9E44-F5A6E689E068}" type="pres">
      <dgm:prSet presAssocID="{967DE66B-6771-4083-844F-FCEA4D9048DD}" presName="composite" presStyleCnt="0"/>
      <dgm:spPr/>
      <dgm:t>
        <a:bodyPr/>
        <a:lstStyle/>
        <a:p>
          <a:endParaRPr lang="ru-RU"/>
        </a:p>
      </dgm:t>
    </dgm:pt>
    <dgm:pt modelId="{3CB41FDD-09F1-4C38-9866-CE369BF89CE3}" type="pres">
      <dgm:prSet presAssocID="{967DE66B-6771-4083-844F-FCEA4D9048DD}" presName="parentText" presStyleLbl="alignNode1" presStyleIdx="0" presStyleCnt="1" custScaleX="198739" custScaleY="182919" custLinFactNeighborX="-44731" custLinFactNeighborY="753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43853D-CF15-44FE-9C48-32F6CCA48A16}" type="pres">
      <dgm:prSet presAssocID="{967DE66B-6771-4083-844F-FCEA4D9048DD}" presName="descendantText" presStyleLbl="alignAcc1" presStyleIdx="0" presStyleCnt="1" custAng="0" custScaleX="93849" custScaleY="179354" custLinFactNeighborX="390" custLinFactNeighborY="268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55B09F2-F5F8-4982-B8D7-A1B42F5E3A75}" type="presOf" srcId="{7FA47D77-21F7-4860-A405-15CB55EF835A}" destId="{AAD4BEB9-90EE-41A5-B1C9-B8E366EB4EF5}" srcOrd="0" destOrd="0" presId="urn:microsoft.com/office/officeart/2005/8/layout/chevron2"/>
    <dgm:cxn modelId="{3D6F1134-48FC-469F-BB12-64D9F5A2BBFF}" srcId="{7FA47D77-21F7-4860-A405-15CB55EF835A}" destId="{967DE66B-6771-4083-844F-FCEA4D9048DD}" srcOrd="0" destOrd="0" parTransId="{1CA2D531-0340-471B-9782-4A3049917D68}" sibTransId="{6C2FFAAD-EAF7-45BA-B68D-1D66474128B9}"/>
    <dgm:cxn modelId="{A82333F9-E26F-4F4D-B659-51404CA69C75}" type="presOf" srcId="{967DE66B-6771-4083-844F-FCEA4D9048DD}" destId="{3CB41FDD-09F1-4C38-9866-CE369BF89CE3}" srcOrd="0" destOrd="0" presId="urn:microsoft.com/office/officeart/2005/8/layout/chevron2"/>
    <dgm:cxn modelId="{19F04365-DDE4-4226-AF93-59401F0C080F}" srcId="{967DE66B-6771-4083-844F-FCEA4D9048DD}" destId="{EE0C0ABE-B43B-49F8-976E-B8633BB5B244}" srcOrd="0" destOrd="0" parTransId="{D570FCD8-9035-40B6-B5F2-2DD63E5954C5}" sibTransId="{7C483447-03FC-409A-AE42-8617D82AE004}"/>
    <dgm:cxn modelId="{E74FF0A2-AEE5-4EEB-B1B9-B5E4CF402A5C}" type="presOf" srcId="{EE0C0ABE-B43B-49F8-976E-B8633BB5B244}" destId="{1043853D-CF15-44FE-9C48-32F6CCA48A16}" srcOrd="0" destOrd="0" presId="urn:microsoft.com/office/officeart/2005/8/layout/chevron2"/>
    <dgm:cxn modelId="{EB7F4970-045E-43CC-AF76-6324D1C71788}" type="presParOf" srcId="{AAD4BEB9-90EE-41A5-B1C9-B8E366EB4EF5}" destId="{B792BF97-F19D-4A7E-9E44-F5A6E689E068}" srcOrd="0" destOrd="0" presId="urn:microsoft.com/office/officeart/2005/8/layout/chevron2"/>
    <dgm:cxn modelId="{F824CD37-FB11-44B5-B02E-4BF86C0E3760}" type="presParOf" srcId="{B792BF97-F19D-4A7E-9E44-F5A6E689E068}" destId="{3CB41FDD-09F1-4C38-9866-CE369BF89CE3}" srcOrd="0" destOrd="0" presId="urn:microsoft.com/office/officeart/2005/8/layout/chevron2"/>
    <dgm:cxn modelId="{B59E6C41-2BD2-4F5F-8E3C-ACAF6D2E7FCF}" type="presParOf" srcId="{B792BF97-F19D-4A7E-9E44-F5A6E689E068}" destId="{1043853D-CF15-44FE-9C48-32F6CCA48A1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A47D77-21F7-4860-A405-15CB55EF835A}" type="doc">
      <dgm:prSet loTypeId="urn:microsoft.com/office/officeart/2005/8/layout/chevron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967DE66B-6771-4083-844F-FCEA4D9048DD}">
      <dgm:prSet phldrT="[Текст]"/>
      <dgm:spPr/>
      <dgm:t>
        <a:bodyPr/>
        <a:lstStyle/>
        <a:p>
          <a:r>
            <a:rPr lang="ru-RU" dirty="0" smtClean="0"/>
            <a:t>3.</a:t>
          </a:r>
          <a:endParaRPr lang="ru-RU" dirty="0"/>
        </a:p>
      </dgm:t>
    </dgm:pt>
    <dgm:pt modelId="{1CA2D531-0340-471B-9782-4A3049917D68}" type="parTrans" cxnId="{3D6F1134-48FC-469F-BB12-64D9F5A2BBFF}">
      <dgm:prSet/>
      <dgm:spPr/>
      <dgm:t>
        <a:bodyPr/>
        <a:lstStyle/>
        <a:p>
          <a:endParaRPr lang="ru-RU"/>
        </a:p>
      </dgm:t>
    </dgm:pt>
    <dgm:pt modelId="{6C2FFAAD-EAF7-45BA-B68D-1D66474128B9}" type="sibTrans" cxnId="{3D6F1134-48FC-469F-BB12-64D9F5A2BBFF}">
      <dgm:prSet/>
      <dgm:spPr/>
      <dgm:t>
        <a:bodyPr/>
        <a:lstStyle/>
        <a:p>
          <a:endParaRPr lang="ru-RU"/>
        </a:p>
      </dgm:t>
    </dgm:pt>
    <dgm:pt modelId="{EE0C0ABE-B43B-49F8-976E-B8633BB5B244}">
      <dgm:prSet phldrT="[Текст]" custT="1"/>
      <dgm:spPr/>
      <dgm:t>
        <a:bodyPr/>
        <a:lstStyle/>
        <a:p>
          <a:pPr algn="just"/>
          <a:r>
            <a:rPr lang="ru-RU" sz="2200" b="1" dirty="0" smtClean="0"/>
            <a:t>работать с математической информацией: применять умственные операции, математические методы</a:t>
          </a:r>
          <a:endParaRPr lang="ru-RU" sz="2200" b="1" dirty="0"/>
        </a:p>
      </dgm:t>
    </dgm:pt>
    <dgm:pt modelId="{D570FCD8-9035-40B6-B5F2-2DD63E5954C5}" type="parTrans" cxnId="{19F04365-DDE4-4226-AF93-59401F0C080F}">
      <dgm:prSet/>
      <dgm:spPr/>
      <dgm:t>
        <a:bodyPr/>
        <a:lstStyle/>
        <a:p>
          <a:endParaRPr lang="ru-RU"/>
        </a:p>
      </dgm:t>
    </dgm:pt>
    <dgm:pt modelId="{7C483447-03FC-409A-AE42-8617D82AE004}" type="sibTrans" cxnId="{19F04365-DDE4-4226-AF93-59401F0C080F}">
      <dgm:prSet/>
      <dgm:spPr/>
      <dgm:t>
        <a:bodyPr/>
        <a:lstStyle/>
        <a:p>
          <a:endParaRPr lang="ru-RU"/>
        </a:p>
      </dgm:t>
    </dgm:pt>
    <dgm:pt modelId="{AAD4BEB9-90EE-41A5-B1C9-B8E366EB4EF5}" type="pres">
      <dgm:prSet presAssocID="{7FA47D77-21F7-4860-A405-15CB55EF835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92BF97-F19D-4A7E-9E44-F5A6E689E068}" type="pres">
      <dgm:prSet presAssocID="{967DE66B-6771-4083-844F-FCEA4D9048DD}" presName="composite" presStyleCnt="0"/>
      <dgm:spPr/>
      <dgm:t>
        <a:bodyPr/>
        <a:lstStyle/>
        <a:p>
          <a:endParaRPr lang="ru-RU"/>
        </a:p>
      </dgm:t>
    </dgm:pt>
    <dgm:pt modelId="{3CB41FDD-09F1-4C38-9866-CE369BF89CE3}" type="pres">
      <dgm:prSet presAssocID="{967DE66B-6771-4083-844F-FCEA4D9048DD}" presName="parentText" presStyleLbl="alignNode1" presStyleIdx="0" presStyleCnt="1" custScaleX="198739" custScaleY="182919" custLinFactNeighborX="-44731" custLinFactNeighborY="-9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43853D-CF15-44FE-9C48-32F6CCA48A16}" type="pres">
      <dgm:prSet presAssocID="{967DE66B-6771-4083-844F-FCEA4D9048DD}" presName="descendantText" presStyleLbl="alignAcc1" presStyleIdx="0" presStyleCnt="1" custAng="0" custScaleX="93849" custScaleY="179354" custLinFactNeighborX="390" custLinFactNeighborY="268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3CB8DD-68C2-40AB-8B68-E9739974E562}" type="presOf" srcId="{EE0C0ABE-B43B-49F8-976E-B8633BB5B244}" destId="{1043853D-CF15-44FE-9C48-32F6CCA48A16}" srcOrd="0" destOrd="0" presId="urn:microsoft.com/office/officeart/2005/8/layout/chevron2"/>
    <dgm:cxn modelId="{B9F7E3A6-5590-4D2A-9AF7-A56355CE4ED9}" type="presOf" srcId="{967DE66B-6771-4083-844F-FCEA4D9048DD}" destId="{3CB41FDD-09F1-4C38-9866-CE369BF89CE3}" srcOrd="0" destOrd="0" presId="urn:microsoft.com/office/officeart/2005/8/layout/chevron2"/>
    <dgm:cxn modelId="{3D6F1134-48FC-469F-BB12-64D9F5A2BBFF}" srcId="{7FA47D77-21F7-4860-A405-15CB55EF835A}" destId="{967DE66B-6771-4083-844F-FCEA4D9048DD}" srcOrd="0" destOrd="0" parTransId="{1CA2D531-0340-471B-9782-4A3049917D68}" sibTransId="{6C2FFAAD-EAF7-45BA-B68D-1D66474128B9}"/>
    <dgm:cxn modelId="{FCEF36EA-E480-423D-83FC-A27EC61C40DB}" type="presOf" srcId="{7FA47D77-21F7-4860-A405-15CB55EF835A}" destId="{AAD4BEB9-90EE-41A5-B1C9-B8E366EB4EF5}" srcOrd="0" destOrd="0" presId="urn:microsoft.com/office/officeart/2005/8/layout/chevron2"/>
    <dgm:cxn modelId="{19F04365-DDE4-4226-AF93-59401F0C080F}" srcId="{967DE66B-6771-4083-844F-FCEA4D9048DD}" destId="{EE0C0ABE-B43B-49F8-976E-B8633BB5B244}" srcOrd="0" destOrd="0" parTransId="{D570FCD8-9035-40B6-B5F2-2DD63E5954C5}" sibTransId="{7C483447-03FC-409A-AE42-8617D82AE004}"/>
    <dgm:cxn modelId="{C91D7F2C-7FE0-47FD-BCAC-DFD205E8DA26}" type="presParOf" srcId="{AAD4BEB9-90EE-41A5-B1C9-B8E366EB4EF5}" destId="{B792BF97-F19D-4A7E-9E44-F5A6E689E068}" srcOrd="0" destOrd="0" presId="urn:microsoft.com/office/officeart/2005/8/layout/chevron2"/>
    <dgm:cxn modelId="{21CC26E3-CC48-41E9-BB0A-0130384DFF9B}" type="presParOf" srcId="{B792BF97-F19D-4A7E-9E44-F5A6E689E068}" destId="{3CB41FDD-09F1-4C38-9866-CE369BF89CE3}" srcOrd="0" destOrd="0" presId="urn:microsoft.com/office/officeart/2005/8/layout/chevron2"/>
    <dgm:cxn modelId="{547D6DCC-0105-4C9E-BD2A-71803A2AD234}" type="presParOf" srcId="{B792BF97-F19D-4A7E-9E44-F5A6E689E068}" destId="{1043853D-CF15-44FE-9C48-32F6CCA48A1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B41FDD-09F1-4C38-9866-CE369BF89CE3}">
      <dsp:nvSpPr>
        <dsp:cNvPr id="0" name=""/>
        <dsp:cNvSpPr/>
      </dsp:nvSpPr>
      <dsp:spPr>
        <a:xfrm rot="5400000">
          <a:off x="55904" y="126095"/>
          <a:ext cx="1654334" cy="1402202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1.</a:t>
          </a:r>
          <a:endParaRPr lang="ru-RU" sz="1700" kern="1200" dirty="0"/>
        </a:p>
      </dsp:txBody>
      <dsp:txXfrm rot="-5400000">
        <a:off x="181970" y="701130"/>
        <a:ext cx="1402202" cy="252132"/>
      </dsp:txXfrm>
    </dsp:sp>
    <dsp:sp modelId="{1043853D-CF15-44FE-9C48-32F6CCA48A16}">
      <dsp:nvSpPr>
        <dsp:cNvPr id="0" name=""/>
        <dsp:cNvSpPr/>
      </dsp:nvSpPr>
      <dsp:spPr>
        <a:xfrm rot="5400000">
          <a:off x="4359892" y="-2337978"/>
          <a:ext cx="1054914" cy="63315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smtClean="0"/>
            <a:t>понимание необходимости </a:t>
          </a:r>
          <a:r>
            <a:rPr lang="ru-RU" sz="2200" b="1" kern="1200" dirty="0" err="1" smtClean="0"/>
            <a:t>математи-ческих</a:t>
          </a:r>
          <a:r>
            <a:rPr lang="ru-RU" sz="2200" b="1" kern="1200" dirty="0" smtClean="0"/>
            <a:t> знаний, чтобы решать жизненные задачи</a:t>
          </a:r>
          <a:endParaRPr lang="ru-RU" sz="2200" b="1" kern="1200" dirty="0"/>
        </a:p>
      </dsp:txBody>
      <dsp:txXfrm rot="-5400000">
        <a:off x="1721595" y="351816"/>
        <a:ext cx="6280012" cy="9519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B41FDD-09F1-4C38-9866-CE369BF89CE3}">
      <dsp:nvSpPr>
        <dsp:cNvPr id="0" name=""/>
        <dsp:cNvSpPr/>
      </dsp:nvSpPr>
      <dsp:spPr>
        <a:xfrm rot="5400000">
          <a:off x="9312" y="208588"/>
          <a:ext cx="1726314" cy="1312892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2.</a:t>
          </a:r>
          <a:endParaRPr lang="ru-RU" sz="2700" kern="1200" dirty="0"/>
        </a:p>
      </dsp:txBody>
      <dsp:txXfrm rot="-5400000">
        <a:off x="216023" y="658323"/>
        <a:ext cx="1312892" cy="413422"/>
      </dsp:txXfrm>
    </dsp:sp>
    <dsp:sp modelId="{1043853D-CF15-44FE-9C48-32F6CCA48A16}">
      <dsp:nvSpPr>
        <dsp:cNvPr id="0" name=""/>
        <dsp:cNvSpPr/>
      </dsp:nvSpPr>
      <dsp:spPr>
        <a:xfrm rot="5400000">
          <a:off x="4321100" y="-2277476"/>
          <a:ext cx="1100780" cy="628245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smtClean="0"/>
            <a:t>умение оценивать ситуации, которые требуют математических знаний</a:t>
          </a:r>
          <a:endParaRPr lang="ru-RU" sz="2200" b="1" kern="1200" dirty="0"/>
        </a:p>
      </dsp:txBody>
      <dsp:txXfrm rot="-5400000">
        <a:off x="1730262" y="367098"/>
        <a:ext cx="6228721" cy="9933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B41FDD-09F1-4C38-9866-CE369BF89CE3}">
      <dsp:nvSpPr>
        <dsp:cNvPr id="0" name=""/>
        <dsp:cNvSpPr/>
      </dsp:nvSpPr>
      <dsp:spPr>
        <a:xfrm rot="5400000">
          <a:off x="9312" y="206715"/>
          <a:ext cx="1726314" cy="1312892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3.</a:t>
          </a:r>
          <a:endParaRPr lang="ru-RU" sz="2700" kern="1200" dirty="0"/>
        </a:p>
      </dsp:txBody>
      <dsp:txXfrm rot="-5400000">
        <a:off x="216023" y="656450"/>
        <a:ext cx="1312892" cy="413422"/>
      </dsp:txXfrm>
    </dsp:sp>
    <dsp:sp modelId="{1043853D-CF15-44FE-9C48-32F6CCA48A16}">
      <dsp:nvSpPr>
        <dsp:cNvPr id="0" name=""/>
        <dsp:cNvSpPr/>
      </dsp:nvSpPr>
      <dsp:spPr>
        <a:xfrm rot="5400000">
          <a:off x="4321100" y="-2277476"/>
          <a:ext cx="1100780" cy="628245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smtClean="0"/>
            <a:t>работать с математической информацией: применять умственные операции, математические методы</a:t>
          </a:r>
          <a:endParaRPr lang="ru-RU" sz="2200" b="1" kern="1200" dirty="0"/>
        </a:p>
      </dsp:txBody>
      <dsp:txXfrm rot="-5400000">
        <a:off x="1730262" y="367098"/>
        <a:ext cx="6228721" cy="9933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755576" y="836712"/>
            <a:ext cx="8064896" cy="352839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endParaRPr lang="ru-RU" sz="3200" dirty="0" smtClean="0">
              <a:solidFill>
                <a:schemeClr val="tx1"/>
              </a:solidFill>
              <a:latin typeface="Cambria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ru-RU" sz="3200" dirty="0" smtClean="0">
                <a:solidFill>
                  <a:schemeClr val="tx1"/>
                </a:solidFill>
                <a:latin typeface="Cambria" pitchFamily="18" charset="0"/>
                <a:cs typeface="Times New Roman" pitchFamily="18" charset="0"/>
              </a:rPr>
              <a:t>на тему: </a:t>
            </a:r>
            <a:r>
              <a:rPr lang="ru-RU" sz="4000" dirty="0" smtClean="0">
                <a:solidFill>
                  <a:schemeClr val="tx1"/>
                </a:solidFill>
                <a:latin typeface="Cambria" pitchFamily="18" charset="0"/>
                <a:cs typeface="Times New Roman" pitchFamily="18" charset="0"/>
              </a:rPr>
              <a:t>«</a:t>
            </a:r>
            <a:r>
              <a:rPr lang="ru-RU" sz="4000" dirty="0" smtClean="0"/>
              <a:t>Формирование функциональной грамотности на уроках математики в начальной школе</a:t>
            </a:r>
            <a:r>
              <a:rPr lang="ru-RU" sz="4000" dirty="0" smtClean="0">
                <a:solidFill>
                  <a:schemeClr val="tx1"/>
                </a:solidFill>
                <a:latin typeface="Cambria" pitchFamily="18" charset="0"/>
                <a:cs typeface="Times New Roman" pitchFamily="18" charset="0"/>
              </a:rPr>
              <a:t>»</a:t>
            </a:r>
          </a:p>
          <a:p>
            <a:pPr marL="45720" indent="0" algn="r">
              <a:buNone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 учитель</a:t>
            </a:r>
          </a:p>
          <a:p>
            <a:pPr marL="4572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		начальных классов</a:t>
            </a:r>
          </a:p>
          <a:p>
            <a:pPr marL="4572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		МБОУ «СШ № 12»</a:t>
            </a:r>
          </a:p>
          <a:p>
            <a:pPr marL="4572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		Гафарова А.Б.</a:t>
            </a:r>
            <a:endParaRPr lang="ru-RU" sz="2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115616" y="230783"/>
            <a:ext cx="6332240" cy="1470025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>
              <a:buFont typeface="Georgia" pitchFamily="18" charset="0"/>
              <a:buNone/>
            </a:pPr>
            <a:r>
              <a:rPr lang="ru-RU" sz="6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Презентация</a:t>
            </a: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22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15758"/>
            <a:ext cx="8352928" cy="2739211"/>
          </a:xfrm>
          <a:prstGeom prst="rect">
            <a:avLst/>
          </a:prstGeom>
          <a:noFill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Функциональная грамотность</a:t>
            </a:r>
            <a:r>
              <a:rPr lang="ru-RU" sz="2800" dirty="0"/>
              <a:t> </a:t>
            </a:r>
            <a:r>
              <a:rPr lang="ru-RU" sz="2800" dirty="0" smtClean="0"/>
              <a:t>–</a:t>
            </a:r>
          </a:p>
          <a:p>
            <a:pPr algn="just"/>
            <a:r>
              <a:rPr lang="ru-RU" sz="2800" dirty="0" smtClean="0"/>
              <a:t>     это</a:t>
            </a:r>
            <a:r>
              <a:rPr lang="ru-RU" sz="2800" dirty="0"/>
              <a:t> способность </a:t>
            </a:r>
            <a:r>
              <a:rPr lang="ru-RU" sz="2800" dirty="0" smtClean="0"/>
              <a:t>использовать  и применять приобретенные в школе знания  </a:t>
            </a:r>
            <a:r>
              <a:rPr lang="ru-RU" sz="2800" dirty="0"/>
              <a:t>в </a:t>
            </a:r>
            <a:r>
              <a:rPr lang="ru-RU" sz="2800" dirty="0" smtClean="0"/>
              <a:t>течении жизни, для решения </a:t>
            </a:r>
            <a:r>
              <a:rPr lang="ru-RU" sz="2800" dirty="0"/>
              <a:t>жизненных задач в различных </a:t>
            </a:r>
            <a:r>
              <a:rPr lang="ru-RU" sz="2800" dirty="0" smtClean="0"/>
              <a:t>сферах деятельности</a:t>
            </a:r>
            <a:r>
              <a:rPr lang="ru-RU" sz="2800" dirty="0"/>
              <a:t>, общения и социальных отношений.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31640" y="4149080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/>
              <a:t>читательская</a:t>
            </a:r>
            <a:r>
              <a:rPr lang="ru-RU" sz="2800" b="1" dirty="0"/>
              <a:t> </a:t>
            </a:r>
            <a:r>
              <a:rPr lang="ru-RU" sz="2800" b="1" dirty="0" smtClean="0"/>
              <a:t>грамотность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2924944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u="sng" dirty="0" smtClean="0"/>
              <a:t>В качестве основных составляющих функциональной грамотности выделены</a:t>
            </a:r>
            <a:r>
              <a:rPr lang="ru-RU" sz="2800" b="1" i="1" u="sng" dirty="0" smtClean="0"/>
              <a:t>:</a:t>
            </a:r>
            <a:endParaRPr lang="ru-RU" sz="2800" b="1" i="1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1294763" y="4437112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FF0000"/>
                </a:solidFill>
              </a:rPr>
              <a:t>математическая</a:t>
            </a:r>
            <a:r>
              <a:rPr lang="ru-RU" sz="3200" b="1" dirty="0">
                <a:solidFill>
                  <a:srgbClr val="FF0000"/>
                </a:solidFill>
              </a:rPr>
              <a:t> </a:t>
            </a:r>
            <a:r>
              <a:rPr lang="ru-RU" sz="2800" b="1" dirty="0" smtClean="0">
                <a:solidFill>
                  <a:srgbClr val="FF0000"/>
                </a:solidFill>
              </a:rPr>
              <a:t>грамотность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19551" y="4797152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/>
              <a:t>естественнонаучная</a:t>
            </a:r>
            <a:r>
              <a:rPr lang="ru-RU" sz="3200" b="1" dirty="0"/>
              <a:t> </a:t>
            </a:r>
            <a:r>
              <a:rPr lang="ru-RU" sz="2800" b="1" dirty="0" smtClean="0"/>
              <a:t>грамотность 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296813" y="5229200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/>
              <a:t>финансовая </a:t>
            </a:r>
            <a:r>
              <a:rPr lang="ru-RU" sz="2800" b="1" dirty="0" smtClean="0"/>
              <a:t>грамотность</a:t>
            </a:r>
            <a:endParaRPr lang="ru-RU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319551" y="5589240"/>
            <a:ext cx="75608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/>
              <a:t>глобальные компетенции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/>
              <a:t>креативное мышление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561641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5869" y="233645"/>
            <a:ext cx="1745863" cy="6120680"/>
          </a:xfrm>
          <a:prstGeom prst="rect">
            <a:avLst/>
          </a:prstGeom>
          <a:solidFill>
            <a:schemeClr val="accent3"/>
          </a:solidFill>
        </p:spPr>
        <p:txBody>
          <a:bodyPr vert="wordArtVert" wrap="square" rtlCol="0">
            <a:spAutoFit/>
          </a:bodyPr>
          <a:lstStyle/>
          <a:p>
            <a:pPr algn="ctr"/>
            <a:r>
              <a:rPr lang="ru-RU" sz="3600" b="1" i="1" spc="-30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Математическая</a:t>
            </a:r>
          </a:p>
          <a:p>
            <a:pPr algn="ctr"/>
            <a:r>
              <a:rPr lang="ru-RU" sz="200" b="1" i="1" spc="-25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</a:p>
          <a:p>
            <a:pPr algn="ctr"/>
            <a:r>
              <a:rPr lang="ru-RU" sz="3600" b="1" i="1" spc="-30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грамотность</a:t>
            </a:r>
            <a:endParaRPr lang="ru-RU" sz="3600" b="1" i="1" spc="-30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2339752" y="3140968"/>
            <a:ext cx="6552728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ru-RU" sz="2800" dirty="0"/>
              <a:t>выражать и </a:t>
            </a:r>
            <a:r>
              <a:rPr lang="ru-RU" sz="2800" dirty="0" smtClean="0"/>
              <a:t>объяснять  </a:t>
            </a:r>
            <a:r>
              <a:rPr lang="ru-RU" sz="2800" dirty="0"/>
              <a:t>явления, </a:t>
            </a:r>
            <a:r>
              <a:rPr lang="ru-RU" sz="2800" dirty="0" smtClean="0"/>
              <a:t>используя  математические  </a:t>
            </a:r>
            <a:r>
              <a:rPr lang="ru-RU" sz="2800" dirty="0"/>
              <a:t>выводы </a:t>
            </a: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347664" y="4797152"/>
            <a:ext cx="6544816" cy="1008112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Georgia" pitchFamily="18" charset="0"/>
              <a:buNone/>
            </a:pPr>
            <a:r>
              <a:rPr lang="ru-RU" dirty="0" smtClean="0"/>
              <a:t>  </a:t>
            </a:r>
            <a:r>
              <a:rPr lang="ru-RU" sz="2800" dirty="0"/>
              <a:t>применять </a:t>
            </a:r>
            <a:r>
              <a:rPr lang="ru-RU" sz="2800" dirty="0" smtClean="0"/>
              <a:t> математику  для решения  различного  </a:t>
            </a:r>
            <a:r>
              <a:rPr lang="ru-RU" sz="2800" dirty="0"/>
              <a:t>рода </a:t>
            </a:r>
            <a:r>
              <a:rPr lang="ru-RU" sz="2800" dirty="0" smtClean="0"/>
              <a:t> задач</a:t>
            </a:r>
            <a:endParaRPr lang="ru-RU" sz="2800" dirty="0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2305050" y="1052736"/>
            <a:ext cx="6552728" cy="1440160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ru-RU" sz="2800" dirty="0"/>
              <a:t>умение ученика  определять и понимать значение и важность математики в мире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Шестиугольник 11"/>
          <p:cNvSpPr/>
          <p:nvPr/>
        </p:nvSpPr>
        <p:spPr>
          <a:xfrm>
            <a:off x="3043125" y="1772816"/>
            <a:ext cx="3167756" cy="2874523"/>
          </a:xfrm>
          <a:prstGeom prst="hexagon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ru-RU" sz="3200" b="1" dirty="0" err="1" smtClean="0">
                <a:solidFill>
                  <a:schemeClr val="tx1"/>
                </a:solidFill>
              </a:rPr>
              <a:t>Матема-тическая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endParaRPr lang="ru-RU" sz="3200" b="1" dirty="0">
              <a:solidFill>
                <a:schemeClr val="tx1"/>
              </a:solidFill>
            </a:endParaRPr>
          </a:p>
          <a:p>
            <a:pPr algn="ctr"/>
            <a:r>
              <a:rPr lang="ru-RU" sz="3200" b="1" dirty="0">
                <a:solidFill>
                  <a:schemeClr val="tx1"/>
                </a:solidFill>
              </a:rPr>
              <a:t>г</a:t>
            </a:r>
            <a:r>
              <a:rPr lang="ru-RU" sz="3200" b="1" dirty="0" smtClean="0">
                <a:solidFill>
                  <a:schemeClr val="tx1"/>
                </a:solidFill>
              </a:rPr>
              <a:t>рамот-</a:t>
            </a:r>
            <a:r>
              <a:rPr lang="ru-RU" sz="3200" b="1" dirty="0" err="1" smtClean="0">
                <a:solidFill>
                  <a:schemeClr val="tx1"/>
                </a:solidFill>
              </a:rPr>
              <a:t>ность</a:t>
            </a:r>
            <a:endParaRPr lang="ru-RU" sz="3200" b="1" dirty="0">
              <a:solidFill>
                <a:schemeClr val="tx1"/>
              </a:solidFill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899592" y="-127173"/>
            <a:ext cx="2922989" cy="2292492"/>
            <a:chOff x="899592" y="-165279"/>
            <a:chExt cx="2922989" cy="2292492"/>
          </a:xfrm>
        </p:grpSpPr>
        <p:sp>
          <p:nvSpPr>
            <p:cNvPr id="6" name="Стрелка вправо 5"/>
            <p:cNvSpPr/>
            <p:nvPr/>
          </p:nvSpPr>
          <p:spPr>
            <a:xfrm rot="1956342">
              <a:off x="900212" y="-165279"/>
              <a:ext cx="2922369" cy="2292492"/>
            </a:xfrm>
            <a:prstGeom prst="rightArrow">
              <a:avLst>
                <a:gd name="adj1" fmla="val 71139"/>
                <a:gd name="adj2" fmla="val 50000"/>
              </a:avLst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99592" y="260648"/>
              <a:ext cx="280831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200" b="1" i="1" dirty="0" smtClean="0"/>
                <a:t>Рассмотрение </a:t>
              </a:r>
            </a:p>
            <a:p>
              <a:pPr algn="ctr"/>
              <a:r>
                <a:rPr lang="ru-RU" sz="2200" b="1" i="1" dirty="0" smtClean="0"/>
                <a:t>и определение проблемы</a:t>
              </a:r>
              <a:endParaRPr lang="ru-RU" sz="2200" b="1" i="1" dirty="0"/>
            </a:p>
          </p:txBody>
        </p:sp>
      </p:grpSp>
      <p:grpSp>
        <p:nvGrpSpPr>
          <p:cNvPr id="21" name="Группа 20"/>
          <p:cNvGrpSpPr/>
          <p:nvPr/>
        </p:nvGrpSpPr>
        <p:grpSpPr>
          <a:xfrm rot="21176826">
            <a:off x="5428566" y="-156992"/>
            <a:ext cx="3250410" cy="2291104"/>
            <a:chOff x="5400665" y="28908"/>
            <a:chExt cx="3449885" cy="2342808"/>
          </a:xfrm>
        </p:grpSpPr>
        <p:sp>
          <p:nvSpPr>
            <p:cNvPr id="19" name="Стрелка вправо 18"/>
            <p:cNvSpPr/>
            <p:nvPr/>
          </p:nvSpPr>
          <p:spPr>
            <a:xfrm rot="9265531">
              <a:off x="5400665" y="28908"/>
              <a:ext cx="2922369" cy="2342808"/>
            </a:xfrm>
            <a:prstGeom prst="rightArrow">
              <a:avLst>
                <a:gd name="adj1" fmla="val 71139"/>
                <a:gd name="adj2" fmla="val 50000"/>
              </a:avLst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TextBox 15"/>
            <p:cNvSpPr txBox="1"/>
            <p:nvPr/>
          </p:nvSpPr>
          <p:spPr>
            <a:xfrm rot="247172">
              <a:off x="5637476" y="691657"/>
              <a:ext cx="3213074" cy="7868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200" b="1" i="1" dirty="0" smtClean="0"/>
                <a:t>Выделение проблемы</a:t>
              </a:r>
              <a:endParaRPr lang="ru-RU" sz="2200" b="1" i="1" dirty="0"/>
            </a:p>
          </p:txBody>
        </p:sp>
      </p:grpSp>
      <p:grpSp>
        <p:nvGrpSpPr>
          <p:cNvPr id="26" name="Группа 25"/>
          <p:cNvGrpSpPr/>
          <p:nvPr/>
        </p:nvGrpSpPr>
        <p:grpSpPr>
          <a:xfrm rot="19699550">
            <a:off x="475482" y="4289889"/>
            <a:ext cx="3616264" cy="2599553"/>
            <a:chOff x="350623" y="2406885"/>
            <a:chExt cx="3077950" cy="2292491"/>
          </a:xfrm>
        </p:grpSpPr>
        <p:sp>
          <p:nvSpPr>
            <p:cNvPr id="23" name="Стрелка вправо 22"/>
            <p:cNvSpPr/>
            <p:nvPr/>
          </p:nvSpPr>
          <p:spPr>
            <a:xfrm>
              <a:off x="506204" y="2406885"/>
              <a:ext cx="2922369" cy="2292491"/>
            </a:xfrm>
            <a:prstGeom prst="rightArrow">
              <a:avLst>
                <a:gd name="adj1" fmla="val 71139"/>
                <a:gd name="adj2" fmla="val 50000"/>
              </a:avLst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TextBox 23"/>
            <p:cNvSpPr txBox="1"/>
            <p:nvPr/>
          </p:nvSpPr>
          <p:spPr>
            <a:xfrm rot="1900450">
              <a:off x="350623" y="2854942"/>
              <a:ext cx="2758001" cy="12756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ru-RU" sz="2200" dirty="0" smtClean="0"/>
            </a:p>
            <a:p>
              <a:pPr algn="ctr"/>
              <a:r>
                <a:rPr lang="ru-RU" sz="2200" b="1" i="1" dirty="0" smtClean="0"/>
                <a:t>Формулирование </a:t>
              </a:r>
              <a:r>
                <a:rPr lang="ru-RU" sz="2200" b="1" i="1" dirty="0"/>
                <a:t>и запись </a:t>
              </a:r>
              <a:r>
                <a:rPr lang="ru-RU" sz="2200" b="1" i="1" dirty="0" smtClean="0"/>
                <a:t>результатов решения</a:t>
              </a:r>
              <a:endParaRPr lang="ru-RU" sz="2200" b="1" i="1" dirty="0"/>
            </a:p>
          </p:txBody>
        </p:sp>
      </p:grpSp>
      <p:grpSp>
        <p:nvGrpSpPr>
          <p:cNvPr id="27" name="Группа 26"/>
          <p:cNvGrpSpPr/>
          <p:nvPr/>
        </p:nvGrpSpPr>
        <p:grpSpPr>
          <a:xfrm rot="2167626">
            <a:off x="5129815" y="4241055"/>
            <a:ext cx="3550616" cy="2778129"/>
            <a:chOff x="6172229" y="2132857"/>
            <a:chExt cx="2978325" cy="2292492"/>
          </a:xfrm>
        </p:grpSpPr>
        <p:sp>
          <p:nvSpPr>
            <p:cNvPr id="25" name="Стрелка вправо 24"/>
            <p:cNvSpPr/>
            <p:nvPr/>
          </p:nvSpPr>
          <p:spPr>
            <a:xfrm rot="10800000">
              <a:off x="6228185" y="2132857"/>
              <a:ext cx="2922369" cy="2292492"/>
            </a:xfrm>
            <a:prstGeom prst="rightArrow">
              <a:avLst>
                <a:gd name="adj1" fmla="val 71139"/>
                <a:gd name="adj2" fmla="val 50000"/>
              </a:avLst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" name="TextBox 1"/>
            <p:cNvSpPr txBox="1"/>
            <p:nvPr/>
          </p:nvSpPr>
          <p:spPr>
            <a:xfrm rot="19432374">
              <a:off x="6172229" y="2599952"/>
              <a:ext cx="2845401" cy="9143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200" dirty="0" smtClean="0"/>
                <a:t>  </a:t>
              </a:r>
              <a:r>
                <a:rPr lang="ru-RU" sz="2200" b="1" i="1" dirty="0"/>
                <a:t>И</a:t>
              </a:r>
              <a:r>
                <a:rPr lang="ru-RU" sz="2200" b="1" i="1" dirty="0" smtClean="0"/>
                <a:t>спользование </a:t>
              </a:r>
            </a:p>
            <a:p>
              <a:r>
                <a:rPr lang="ru-RU" sz="2200" b="1" i="1" dirty="0"/>
                <a:t> </a:t>
              </a:r>
              <a:r>
                <a:rPr lang="ru-RU" sz="2200" b="1" i="1" dirty="0" smtClean="0"/>
                <a:t>  математических </a:t>
              </a:r>
            </a:p>
            <a:p>
              <a:r>
                <a:rPr lang="ru-RU" sz="2200" b="1" i="1" dirty="0"/>
                <a:t> </a:t>
              </a:r>
              <a:r>
                <a:rPr lang="ru-RU" sz="2200" b="1" i="1" dirty="0" smtClean="0"/>
                <a:t>  фактов и методов</a:t>
              </a:r>
              <a:endParaRPr lang="ru-RU" sz="2200" b="1" i="1" dirty="0"/>
            </a:p>
          </p:txBody>
        </p:sp>
      </p:grpSp>
      <p:grpSp>
        <p:nvGrpSpPr>
          <p:cNvPr id="28" name="Группа 27"/>
          <p:cNvGrpSpPr/>
          <p:nvPr/>
        </p:nvGrpSpPr>
        <p:grpSpPr>
          <a:xfrm rot="19662473">
            <a:off x="-66231" y="2187048"/>
            <a:ext cx="3128701" cy="2151626"/>
            <a:chOff x="-17592" y="-247224"/>
            <a:chExt cx="3042116" cy="2316775"/>
          </a:xfrm>
        </p:grpSpPr>
        <p:sp>
          <p:nvSpPr>
            <p:cNvPr id="29" name="Стрелка вправо 28"/>
            <p:cNvSpPr/>
            <p:nvPr/>
          </p:nvSpPr>
          <p:spPr>
            <a:xfrm rot="1956342">
              <a:off x="-17592" y="-247224"/>
              <a:ext cx="3042116" cy="2316775"/>
            </a:xfrm>
            <a:prstGeom prst="rightArrow">
              <a:avLst>
                <a:gd name="adj1" fmla="val 71139"/>
                <a:gd name="adj2" fmla="val 50000"/>
              </a:avLst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TextBox 29"/>
            <p:cNvSpPr txBox="1"/>
            <p:nvPr/>
          </p:nvSpPr>
          <p:spPr>
            <a:xfrm rot="1937527">
              <a:off x="12013" y="204527"/>
              <a:ext cx="2769489" cy="11930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200" dirty="0" smtClean="0"/>
                <a:t>     </a:t>
              </a:r>
              <a:r>
                <a:rPr lang="ru-RU" sz="2200" b="1" i="1" dirty="0" smtClean="0"/>
                <a:t>Объяснение      </a:t>
              </a:r>
            </a:p>
            <a:p>
              <a:r>
                <a:rPr lang="ru-RU" sz="2200" b="1" i="1" dirty="0"/>
                <a:t> </a:t>
              </a:r>
              <a:r>
                <a:rPr lang="ru-RU" sz="2200" b="1" i="1" dirty="0" smtClean="0"/>
                <a:t>    полученных </a:t>
              </a:r>
            </a:p>
            <a:p>
              <a:r>
                <a:rPr lang="ru-RU" sz="2200" b="1" i="1" dirty="0"/>
                <a:t> </a:t>
              </a:r>
              <a:r>
                <a:rPr lang="ru-RU" sz="2200" b="1" i="1" dirty="0" smtClean="0"/>
                <a:t>    результатов </a:t>
              </a:r>
              <a:endParaRPr lang="ru-RU" sz="2200" b="1" i="1" dirty="0"/>
            </a:p>
          </p:txBody>
        </p:sp>
      </p:grpSp>
      <p:grpSp>
        <p:nvGrpSpPr>
          <p:cNvPr id="31" name="Группа 30"/>
          <p:cNvGrpSpPr/>
          <p:nvPr/>
        </p:nvGrpSpPr>
        <p:grpSpPr>
          <a:xfrm rot="8827418">
            <a:off x="6146924" y="2140315"/>
            <a:ext cx="3040273" cy="2189451"/>
            <a:chOff x="-104749" y="-305620"/>
            <a:chExt cx="2922369" cy="2292492"/>
          </a:xfrm>
        </p:grpSpPr>
        <p:sp>
          <p:nvSpPr>
            <p:cNvPr id="32" name="Стрелка вправо 31"/>
            <p:cNvSpPr/>
            <p:nvPr/>
          </p:nvSpPr>
          <p:spPr>
            <a:xfrm rot="1956342">
              <a:off x="-104749" y="-305620"/>
              <a:ext cx="2922369" cy="2292492"/>
            </a:xfrm>
            <a:prstGeom prst="rightArrow">
              <a:avLst>
                <a:gd name="adj1" fmla="val 71139"/>
                <a:gd name="adj2" fmla="val 50000"/>
              </a:avLst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TextBox 32"/>
            <p:cNvSpPr txBox="1"/>
            <p:nvPr/>
          </p:nvSpPr>
          <p:spPr>
            <a:xfrm rot="12772582">
              <a:off x="62201" y="281738"/>
              <a:ext cx="2411879" cy="798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200" b="1" i="1" dirty="0" smtClean="0"/>
                <a:t>Анализ проблемы </a:t>
              </a:r>
              <a:endParaRPr lang="ru-RU" sz="22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ьная выноска 8"/>
          <p:cNvSpPr/>
          <p:nvPr/>
        </p:nvSpPr>
        <p:spPr>
          <a:xfrm>
            <a:off x="1752339" y="5157192"/>
            <a:ext cx="6060021" cy="1440160"/>
          </a:xfrm>
          <a:prstGeom prst="wedgeEllipseCallout">
            <a:avLst>
              <a:gd name="adj1" fmla="val -271"/>
              <a:gd name="adj2" fmla="val -109304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200" b="1" dirty="0" smtClean="0">
                <a:solidFill>
                  <a:schemeClr val="tx1"/>
                </a:solidFill>
              </a:rPr>
              <a:t>использование свойств арифметических действий для выполнения вычислений</a:t>
            </a:r>
          </a:p>
        </p:txBody>
      </p:sp>
      <p:grpSp>
        <p:nvGrpSpPr>
          <p:cNvPr id="19" name="Группа 18"/>
          <p:cNvGrpSpPr/>
          <p:nvPr/>
        </p:nvGrpSpPr>
        <p:grpSpPr>
          <a:xfrm>
            <a:off x="2534594" y="1196752"/>
            <a:ext cx="4090142" cy="3564396"/>
            <a:chOff x="2534594" y="1196752"/>
            <a:chExt cx="4090142" cy="3564396"/>
          </a:xfrm>
        </p:grpSpPr>
        <p:sp>
          <p:nvSpPr>
            <p:cNvPr id="2" name="5-конечная звезда 1"/>
            <p:cNvSpPr/>
            <p:nvPr/>
          </p:nvSpPr>
          <p:spPr>
            <a:xfrm>
              <a:off x="2534594" y="1196752"/>
              <a:ext cx="4090142" cy="3564396"/>
            </a:xfrm>
            <a:prstGeom prst="star5">
              <a:avLst>
                <a:gd name="adj" fmla="val 26832"/>
                <a:gd name="hf" fmla="val 105146"/>
                <a:gd name="vf" fmla="val 11055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3073275" y="2618909"/>
              <a:ext cx="3010893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200" dirty="0">
                  <a:solidFill>
                    <a:srgbClr val="FFC000"/>
                  </a:solidFill>
                </a:rPr>
                <a:t>Формируемые умения</a:t>
              </a: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5580112" y="116632"/>
            <a:ext cx="3456384" cy="1872208"/>
            <a:chOff x="5580112" y="116632"/>
            <a:chExt cx="3456384" cy="1872208"/>
          </a:xfrm>
        </p:grpSpPr>
        <p:sp>
          <p:nvSpPr>
            <p:cNvPr id="11" name="Блок-схема: память с посл. доступом 10"/>
            <p:cNvSpPr/>
            <p:nvPr/>
          </p:nvSpPr>
          <p:spPr>
            <a:xfrm flipH="1">
              <a:off x="5580112" y="116632"/>
              <a:ext cx="3456384" cy="1872208"/>
            </a:xfrm>
            <a:prstGeom prst="flowChartMagneticTape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084168" y="377369"/>
              <a:ext cx="252028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ru-RU" sz="2200" b="1" dirty="0"/>
                <a:t>выполнение арифметических действий над  </a:t>
              </a:r>
              <a:r>
                <a:rPr lang="ru-RU" sz="2200" b="1" dirty="0" smtClean="0"/>
                <a:t>числами (</a:t>
              </a:r>
              <a:r>
                <a:rPr lang="ru-RU" sz="2200" b="1" dirty="0"/>
                <a:t>устно)</a:t>
              </a: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24147" y="0"/>
            <a:ext cx="3456384" cy="1872208"/>
            <a:chOff x="24147" y="0"/>
            <a:chExt cx="3456384" cy="1872208"/>
          </a:xfrm>
        </p:grpSpPr>
        <p:sp>
          <p:nvSpPr>
            <p:cNvPr id="14" name="Блок-схема: память с посл. доступом 13"/>
            <p:cNvSpPr/>
            <p:nvPr/>
          </p:nvSpPr>
          <p:spPr>
            <a:xfrm>
              <a:off x="24147" y="0"/>
              <a:ext cx="3456384" cy="1872208"/>
            </a:xfrm>
            <a:prstGeom prst="flowChartMagneticTape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55576" y="428272"/>
              <a:ext cx="2317698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ru-RU" sz="2200" b="1" dirty="0"/>
                <a:t>выполнение письменных вычислений</a:t>
              </a: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107504" y="2978949"/>
            <a:ext cx="2829372" cy="1574626"/>
            <a:chOff x="107504" y="2978949"/>
            <a:chExt cx="2829372" cy="1574626"/>
          </a:xfrm>
        </p:grpSpPr>
        <p:sp>
          <p:nvSpPr>
            <p:cNvPr id="15" name="Блок-схема: память с посл. доступом 14"/>
            <p:cNvSpPr/>
            <p:nvPr/>
          </p:nvSpPr>
          <p:spPr>
            <a:xfrm>
              <a:off x="107504" y="2978949"/>
              <a:ext cx="2829372" cy="1574626"/>
            </a:xfrm>
            <a:prstGeom prst="flowChartMagneticTape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95536" y="3532946"/>
              <a:ext cx="254134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ru-RU" sz="2200" b="1" dirty="0" smtClean="0"/>
                <a:t>моделирование</a:t>
              </a:r>
              <a:endParaRPr lang="ru-RU" sz="2200" b="1" dirty="0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6228184" y="2978949"/>
            <a:ext cx="2836143" cy="1546139"/>
            <a:chOff x="6228184" y="2978949"/>
            <a:chExt cx="2836143" cy="1546139"/>
          </a:xfrm>
        </p:grpSpPr>
        <p:sp>
          <p:nvSpPr>
            <p:cNvPr id="17" name="Блок-схема: память с посл. доступом 16"/>
            <p:cNvSpPr/>
            <p:nvPr/>
          </p:nvSpPr>
          <p:spPr>
            <a:xfrm flipH="1">
              <a:off x="6228184" y="2978949"/>
              <a:ext cx="2836143" cy="1546139"/>
            </a:xfrm>
            <a:prstGeom prst="flowChartMagneticTape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444209" y="3369186"/>
              <a:ext cx="221590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ru-RU" sz="2200" b="1" dirty="0"/>
                <a:t>решение текстовых задач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8"/>
          <p:cNvSpPr>
            <a:spLocks noGrp="1"/>
          </p:cNvSpPr>
          <p:nvPr>
            <p:ph type="title"/>
          </p:nvPr>
        </p:nvSpPr>
        <p:spPr>
          <a:xfrm>
            <a:off x="539552" y="44624"/>
            <a:ext cx="8604448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Компоненты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accent6"/>
                </a:solidFill>
              </a:rPr>
              <a:t>математической грамотности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638951092"/>
              </p:ext>
            </p:extLst>
          </p:nvPr>
        </p:nvGraphicFramePr>
        <p:xfrm>
          <a:off x="323528" y="1412776"/>
          <a:ext cx="8496944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98001416"/>
              </p:ext>
            </p:extLst>
          </p:nvPr>
        </p:nvGraphicFramePr>
        <p:xfrm>
          <a:off x="323528" y="3140968"/>
          <a:ext cx="8498134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662703815"/>
              </p:ext>
            </p:extLst>
          </p:nvPr>
        </p:nvGraphicFramePr>
        <p:xfrm>
          <a:off x="323528" y="4941168"/>
          <a:ext cx="8498134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2068733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8" grpId="0">
        <p:bldAsOne/>
      </p:bldGraphic>
      <p:bldGraphic spid="9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260648"/>
            <a:ext cx="7560840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М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етоды и приёмы, используемые </a:t>
            </a:r>
          </a:p>
          <a:p>
            <a:pPr algn="ctr">
              <a:lnSpc>
                <a:spcPts val="2500"/>
              </a:lnSpc>
            </a:pP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на уроках математики </a:t>
            </a:r>
          </a:p>
          <a:p>
            <a:pPr algn="ctr">
              <a:lnSpc>
                <a:spcPts val="2500"/>
              </a:lnSpc>
            </a:pP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в 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начальной школе</a:t>
            </a: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276257"/>
            <a:ext cx="4828045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ru-RU" sz="2800" b="1" dirty="0"/>
              <a:t> </a:t>
            </a:r>
            <a:r>
              <a:rPr lang="ru-RU" sz="2800" b="1" dirty="0" smtClean="0"/>
              <a:t> </a:t>
            </a:r>
            <a:r>
              <a:rPr lang="ru-RU" sz="2800" b="1" dirty="0" smtClean="0"/>
              <a:t>Словесный 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30958" y="1844824"/>
            <a:ext cx="3985057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ru-RU" sz="2800" b="1" dirty="0" smtClean="0"/>
              <a:t>Наглядный 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30958" y="2315100"/>
            <a:ext cx="4837498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ru-RU" sz="2800" b="1" dirty="0" smtClean="0"/>
              <a:t>Практический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20196" y="3284984"/>
            <a:ext cx="3456384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ru-RU" sz="2800" b="1" dirty="0" smtClean="0"/>
              <a:t>Опорные схемы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20196" y="3736146"/>
            <a:ext cx="3456384" cy="415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ru-RU" sz="2800" b="1" dirty="0" smtClean="0"/>
              <a:t>Игровые приёмы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30958" y="2800042"/>
            <a:ext cx="6001282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ru-RU" sz="2800" b="1" dirty="0" smtClean="0"/>
              <a:t>Проблемно-поисковый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742613" y="4240202"/>
            <a:ext cx="4837499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ru-RU" sz="2800" b="1" dirty="0" smtClean="0"/>
              <a:t>Самостоятельная работа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42458" y="4741983"/>
            <a:ext cx="5425218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ru-RU" sz="2800" b="1" smtClean="0"/>
              <a:t>Частично-поисковый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10410" y="5248314"/>
            <a:ext cx="7572495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ru-RU" sz="2800" b="1" dirty="0" smtClean="0"/>
              <a:t>Объяснительно-иллюстративный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542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27713" y="116632"/>
            <a:ext cx="304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/>
              <a:t> </a:t>
            </a:r>
            <a:r>
              <a:rPr lang="ru-RU" sz="2800" i="1" dirty="0" smtClean="0"/>
              <a:t>Полевой  Хомяк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6918" y="1763524"/>
            <a:ext cx="78488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i="1" dirty="0" smtClean="0"/>
              <a:t>Существует народное название обыкновенного хомяка.</a:t>
            </a:r>
            <a:endParaRPr lang="ru-RU" sz="22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425674" y="2350621"/>
            <a:ext cx="769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i="1" dirty="0" smtClean="0"/>
              <a:t>     Реши примеры, запиши буквы и прочитай народное название животного.</a:t>
            </a:r>
            <a:endParaRPr lang="ru-RU" sz="22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359532" y="548680"/>
            <a:ext cx="82089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/>
              <a:t>     Дикие хомяки </a:t>
            </a:r>
            <a:r>
              <a:rPr lang="ru-RU" sz="2200" dirty="0" smtClean="0"/>
              <a:t>– </a:t>
            </a:r>
            <a:r>
              <a:rPr lang="ru-RU" sz="2200" i="1" dirty="0" smtClean="0"/>
              <a:t>жители степей и равнин. Дальние предки грызунов обитали на Земле 80 млн. лет назад в эпоху динозавров.</a:t>
            </a:r>
            <a:endParaRPr lang="ru-RU" sz="2200" i="1" dirty="0"/>
          </a:p>
        </p:txBody>
      </p:sp>
      <p:sp>
        <p:nvSpPr>
          <p:cNvPr id="9" name="TextBox 8"/>
          <p:cNvSpPr txBox="1"/>
          <p:nvPr/>
        </p:nvSpPr>
        <p:spPr>
          <a:xfrm>
            <a:off x="755576" y="3429000"/>
            <a:ext cx="173280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12 – 8 + 9 = 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2627784" y="3429000"/>
            <a:ext cx="57606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13</a:t>
            </a:r>
            <a:endParaRPr lang="ru-RU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315884" y="3434596"/>
            <a:ext cx="40006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5576" y="4047455"/>
            <a:ext cx="173280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10 + 3 </a:t>
            </a:r>
            <a:r>
              <a:rPr lang="ru-RU" sz="2400" dirty="0"/>
              <a:t>-</a:t>
            </a:r>
            <a:r>
              <a:rPr lang="ru-RU" sz="2400" dirty="0" smtClean="0"/>
              <a:t> 8 = </a:t>
            </a:r>
            <a:endParaRPr lang="ru-RU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2627784" y="4047455"/>
            <a:ext cx="57606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15884" y="4047455"/>
            <a:ext cx="36004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75000"/>
                  </a:schemeClr>
                </a:solidFill>
              </a:rPr>
              <a:t>Ш</a:t>
            </a:r>
            <a:endParaRPr lang="ru-RU" sz="24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5576" y="4653136"/>
            <a:ext cx="175395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17 – 8 + </a:t>
            </a:r>
            <a:r>
              <a:rPr lang="ru-RU" sz="2400" dirty="0"/>
              <a:t>6</a:t>
            </a:r>
            <a:r>
              <a:rPr lang="ru-RU" sz="2400" dirty="0" smtClean="0"/>
              <a:t> = </a:t>
            </a:r>
            <a:endParaRPr lang="ru-RU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2629796" y="4643842"/>
            <a:ext cx="57405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15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3315884" y="4643842"/>
            <a:ext cx="36004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16E898"/>
                </a:solidFill>
              </a:rPr>
              <a:t>Б</a:t>
            </a:r>
            <a:endParaRPr lang="ru-RU" sz="2400" b="1" dirty="0">
              <a:solidFill>
                <a:srgbClr val="16E898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04048" y="3429000"/>
            <a:ext cx="172819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15 – 7 + 6 = </a:t>
            </a:r>
            <a:endParaRPr lang="ru-RU" sz="2400" dirty="0"/>
          </a:p>
        </p:txBody>
      </p:sp>
      <p:sp>
        <p:nvSpPr>
          <p:cNvPr id="23" name="TextBox 22"/>
          <p:cNvSpPr txBox="1"/>
          <p:nvPr/>
        </p:nvSpPr>
        <p:spPr>
          <a:xfrm>
            <a:off x="6876256" y="3433464"/>
            <a:ext cx="63352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14</a:t>
            </a:r>
            <a:endParaRPr lang="ru-RU" sz="24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7596336" y="3431232"/>
            <a:ext cx="52793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</a:rPr>
              <a:t>К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4048" y="4047696"/>
            <a:ext cx="172819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18 - 6 + </a:t>
            </a:r>
            <a:r>
              <a:rPr lang="ru-RU" sz="2400" dirty="0"/>
              <a:t>7</a:t>
            </a:r>
            <a:r>
              <a:rPr lang="ru-RU" sz="2400" dirty="0" smtClean="0"/>
              <a:t> = </a:t>
            </a:r>
            <a:endParaRPr lang="ru-RU" sz="2400" dirty="0"/>
          </a:p>
        </p:txBody>
      </p:sp>
      <p:sp>
        <p:nvSpPr>
          <p:cNvPr id="27" name="TextBox 26"/>
          <p:cNvSpPr txBox="1"/>
          <p:nvPr/>
        </p:nvSpPr>
        <p:spPr>
          <a:xfrm>
            <a:off x="6876255" y="4047455"/>
            <a:ext cx="63352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19</a:t>
            </a:r>
            <a:endParaRPr lang="ru-RU" sz="2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7596336" y="4047455"/>
            <a:ext cx="52793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Р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004048" y="4653136"/>
            <a:ext cx="172819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13 – 5 + 9 = </a:t>
            </a:r>
            <a:endParaRPr lang="ru-RU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6876254" y="4643844"/>
            <a:ext cx="63352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17</a:t>
            </a:r>
            <a:endParaRPr lang="ru-RU" sz="2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7596336" y="4643843"/>
            <a:ext cx="52793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Ы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979712" y="5517233"/>
            <a:ext cx="86812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14</a:t>
            </a:r>
            <a:endParaRPr lang="ru-RU" sz="2400" dirty="0"/>
          </a:p>
        </p:txBody>
      </p:sp>
      <p:sp>
        <p:nvSpPr>
          <p:cNvPr id="40" name="TextBox 39"/>
          <p:cNvSpPr txBox="1"/>
          <p:nvPr/>
        </p:nvSpPr>
        <p:spPr>
          <a:xfrm>
            <a:off x="2847832" y="5517232"/>
            <a:ext cx="86812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13</a:t>
            </a:r>
            <a:endParaRPr lang="ru-RU" sz="2400" dirty="0"/>
          </a:p>
        </p:txBody>
      </p:sp>
      <p:sp>
        <p:nvSpPr>
          <p:cNvPr id="41" name="TextBox 40"/>
          <p:cNvSpPr txBox="1"/>
          <p:nvPr/>
        </p:nvSpPr>
        <p:spPr>
          <a:xfrm>
            <a:off x="4584072" y="5517233"/>
            <a:ext cx="86812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15</a:t>
            </a:r>
            <a:endParaRPr lang="ru-RU" sz="2400" dirty="0"/>
          </a:p>
        </p:txBody>
      </p:sp>
      <p:sp>
        <p:nvSpPr>
          <p:cNvPr id="42" name="TextBox 41"/>
          <p:cNvSpPr txBox="1"/>
          <p:nvPr/>
        </p:nvSpPr>
        <p:spPr>
          <a:xfrm>
            <a:off x="3715952" y="5517233"/>
            <a:ext cx="86812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19</a:t>
            </a:r>
            <a:endParaRPr lang="ru-RU" sz="2400" dirty="0"/>
          </a:p>
        </p:txBody>
      </p:sp>
      <p:sp>
        <p:nvSpPr>
          <p:cNvPr id="45" name="TextBox 44"/>
          <p:cNvSpPr txBox="1"/>
          <p:nvPr/>
        </p:nvSpPr>
        <p:spPr>
          <a:xfrm>
            <a:off x="5452192" y="5517233"/>
            <a:ext cx="86812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17</a:t>
            </a:r>
            <a:endParaRPr lang="ru-RU" sz="2400" dirty="0"/>
          </a:p>
        </p:txBody>
      </p:sp>
      <p:sp>
        <p:nvSpPr>
          <p:cNvPr id="46" name="TextBox 45"/>
          <p:cNvSpPr txBox="1"/>
          <p:nvPr/>
        </p:nvSpPr>
        <p:spPr>
          <a:xfrm>
            <a:off x="6324898" y="5517232"/>
            <a:ext cx="86812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5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979712" y="6058316"/>
            <a:ext cx="86812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</a:rPr>
              <a:t>К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847832" y="6058315"/>
            <a:ext cx="86812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584072" y="6058316"/>
            <a:ext cx="86812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16E898"/>
                </a:solidFill>
              </a:rPr>
              <a:t>Б</a:t>
            </a:r>
            <a:endParaRPr lang="ru-RU" sz="2400" b="1" dirty="0">
              <a:solidFill>
                <a:srgbClr val="16E898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715952" y="6058316"/>
            <a:ext cx="86812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Р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452192" y="6058316"/>
            <a:ext cx="86812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Ы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320312" y="6059811"/>
            <a:ext cx="86812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</a:rPr>
              <a:t>Ш</a:t>
            </a:r>
            <a:endParaRPr lang="ru-RU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32"/>
          <a:stretch/>
        </p:blipFill>
        <p:spPr bwMode="auto">
          <a:xfrm>
            <a:off x="251520" y="253839"/>
            <a:ext cx="8676456" cy="6415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0293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10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10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30" grpId="0" animBg="1"/>
      <p:bldP spid="31" grpId="0" animBg="1"/>
      <p:bldP spid="32" grpId="0" animBg="1"/>
      <p:bldP spid="34" grpId="0" animBg="1"/>
      <p:bldP spid="40" grpId="0" animBg="1"/>
      <p:bldP spid="41" grpId="0" animBg="1"/>
      <p:bldP spid="42" grpId="0" animBg="1"/>
      <p:bldP spid="45" grpId="0" animBg="1"/>
      <p:bldP spid="46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260648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«Еж и находка»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502360" y="1157843"/>
            <a:ext cx="52937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     Во время охоты за </a:t>
            </a:r>
            <a:r>
              <a:rPr lang="ru-RU" sz="2400" i="1" dirty="0" err="1" smtClean="0"/>
              <a:t>насеко-мыми</a:t>
            </a:r>
            <a:r>
              <a:rPr lang="ru-RU" sz="2400" i="1" dirty="0" smtClean="0"/>
              <a:t>, Ёжик что-то нашёл.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8944" y="2780928"/>
            <a:ext cx="532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     Выдели </a:t>
            </a:r>
            <a:r>
              <a:rPr lang="ru-RU" sz="2400" i="1" dirty="0"/>
              <a:t>цифры и </a:t>
            </a:r>
            <a:r>
              <a:rPr lang="ru-RU" sz="2400" i="1" dirty="0" smtClean="0"/>
              <a:t>определи, что нашел Ёж?</a:t>
            </a:r>
            <a:endParaRPr lang="ru-RU" sz="2400" i="1" dirty="0"/>
          </a:p>
        </p:txBody>
      </p:sp>
      <p:sp>
        <p:nvSpPr>
          <p:cNvPr id="17" name="TextBox 16"/>
          <p:cNvSpPr txBox="1"/>
          <p:nvPr/>
        </p:nvSpPr>
        <p:spPr>
          <a:xfrm>
            <a:off x="6096240" y="836714"/>
            <a:ext cx="54006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</a:t>
            </a:r>
            <a:endParaRPr lang="ru-RU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6744312" y="836712"/>
            <a:ext cx="64404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2</a:t>
            </a:r>
            <a:endParaRPr lang="ru-RU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8112464" y="836714"/>
            <a:ext cx="6360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4</a:t>
            </a:r>
            <a:endParaRPr lang="ru-RU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7464392" y="836713"/>
            <a:ext cx="5680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3</a:t>
            </a:r>
            <a:endParaRPr lang="ru-RU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6096240" y="1427442"/>
            <a:ext cx="54006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5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744312" y="1427440"/>
            <a:ext cx="64404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6</a:t>
            </a:r>
            <a:endParaRPr lang="ru-RU" sz="2400" dirty="0"/>
          </a:p>
        </p:txBody>
      </p:sp>
      <p:sp>
        <p:nvSpPr>
          <p:cNvPr id="50" name="TextBox 49"/>
          <p:cNvSpPr txBox="1"/>
          <p:nvPr/>
        </p:nvSpPr>
        <p:spPr>
          <a:xfrm>
            <a:off x="8112464" y="1427442"/>
            <a:ext cx="6360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8</a:t>
            </a:r>
            <a:endParaRPr lang="ru-RU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7464392" y="1427441"/>
            <a:ext cx="5680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7</a:t>
            </a:r>
            <a:endParaRPr lang="ru-RU" sz="2400" dirty="0"/>
          </a:p>
        </p:txBody>
      </p:sp>
      <p:sp>
        <p:nvSpPr>
          <p:cNvPr id="55" name="TextBox 54"/>
          <p:cNvSpPr txBox="1"/>
          <p:nvPr/>
        </p:nvSpPr>
        <p:spPr>
          <a:xfrm>
            <a:off x="6096240" y="2034090"/>
            <a:ext cx="54006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9</a:t>
            </a:r>
            <a:endParaRPr lang="ru-RU" sz="2400" dirty="0"/>
          </a:p>
        </p:txBody>
      </p:sp>
      <p:sp>
        <p:nvSpPr>
          <p:cNvPr id="56" name="TextBox 55"/>
          <p:cNvSpPr txBox="1"/>
          <p:nvPr/>
        </p:nvSpPr>
        <p:spPr>
          <a:xfrm>
            <a:off x="6744312" y="2034088"/>
            <a:ext cx="64404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10</a:t>
            </a:r>
            <a:endParaRPr lang="ru-RU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8112464" y="2034090"/>
            <a:ext cx="6360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12</a:t>
            </a:r>
            <a:endParaRPr lang="ru-RU" sz="2400" dirty="0"/>
          </a:p>
        </p:txBody>
      </p:sp>
      <p:sp>
        <p:nvSpPr>
          <p:cNvPr id="58" name="TextBox 57"/>
          <p:cNvSpPr txBox="1"/>
          <p:nvPr/>
        </p:nvSpPr>
        <p:spPr>
          <a:xfrm>
            <a:off x="7464392" y="2034089"/>
            <a:ext cx="5680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11</a:t>
            </a:r>
            <a:endParaRPr lang="ru-RU" sz="2400" dirty="0"/>
          </a:p>
        </p:txBody>
      </p:sp>
      <p:sp>
        <p:nvSpPr>
          <p:cNvPr id="62" name="TextBox 61"/>
          <p:cNvSpPr txBox="1"/>
          <p:nvPr/>
        </p:nvSpPr>
        <p:spPr>
          <a:xfrm>
            <a:off x="6096240" y="2636914"/>
            <a:ext cx="54006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13</a:t>
            </a:r>
            <a:endParaRPr lang="ru-RU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6744312" y="2636912"/>
            <a:ext cx="64404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14</a:t>
            </a:r>
            <a:endParaRPr lang="ru-RU" sz="2400" dirty="0"/>
          </a:p>
        </p:txBody>
      </p:sp>
      <p:sp>
        <p:nvSpPr>
          <p:cNvPr id="64" name="TextBox 63"/>
          <p:cNvSpPr txBox="1"/>
          <p:nvPr/>
        </p:nvSpPr>
        <p:spPr>
          <a:xfrm>
            <a:off x="8112464" y="2636914"/>
            <a:ext cx="6360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16</a:t>
            </a:r>
            <a:endParaRPr lang="ru-RU" sz="2400" dirty="0"/>
          </a:p>
        </p:txBody>
      </p:sp>
      <p:sp>
        <p:nvSpPr>
          <p:cNvPr id="65" name="TextBox 64"/>
          <p:cNvSpPr txBox="1"/>
          <p:nvPr/>
        </p:nvSpPr>
        <p:spPr>
          <a:xfrm>
            <a:off x="7464392" y="2636913"/>
            <a:ext cx="5680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15</a:t>
            </a:r>
            <a:endParaRPr lang="ru-RU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6096240" y="3284984"/>
            <a:ext cx="54006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17</a:t>
            </a:r>
            <a:endParaRPr lang="ru-RU" sz="2400" dirty="0"/>
          </a:p>
        </p:txBody>
      </p:sp>
      <p:sp>
        <p:nvSpPr>
          <p:cNvPr id="70" name="TextBox 69"/>
          <p:cNvSpPr txBox="1"/>
          <p:nvPr/>
        </p:nvSpPr>
        <p:spPr>
          <a:xfrm>
            <a:off x="6744312" y="3284982"/>
            <a:ext cx="64404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18</a:t>
            </a:r>
            <a:endParaRPr lang="ru-RU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8112464" y="3284984"/>
            <a:ext cx="6360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20</a:t>
            </a:r>
            <a:endParaRPr lang="ru-RU" sz="2400" dirty="0"/>
          </a:p>
        </p:txBody>
      </p:sp>
      <p:sp>
        <p:nvSpPr>
          <p:cNvPr id="72" name="TextBox 71"/>
          <p:cNvSpPr txBox="1"/>
          <p:nvPr/>
        </p:nvSpPr>
        <p:spPr>
          <a:xfrm>
            <a:off x="7464392" y="3284983"/>
            <a:ext cx="5680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19</a:t>
            </a:r>
            <a:endParaRPr lang="ru-RU" sz="2400" dirty="0"/>
          </a:p>
        </p:txBody>
      </p:sp>
      <p:sp>
        <p:nvSpPr>
          <p:cNvPr id="93" name="TextBox 92"/>
          <p:cNvSpPr txBox="1"/>
          <p:nvPr/>
        </p:nvSpPr>
        <p:spPr>
          <a:xfrm>
            <a:off x="13515539" y="985192"/>
            <a:ext cx="63352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14</a:t>
            </a:r>
            <a:endParaRPr lang="ru-RU" sz="2400" b="1" dirty="0"/>
          </a:p>
        </p:txBody>
      </p:sp>
      <p:sp>
        <p:nvSpPr>
          <p:cNvPr id="94" name="TextBox 93"/>
          <p:cNvSpPr txBox="1"/>
          <p:nvPr/>
        </p:nvSpPr>
        <p:spPr>
          <a:xfrm>
            <a:off x="13515538" y="1599183"/>
            <a:ext cx="63352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19</a:t>
            </a:r>
            <a:endParaRPr lang="ru-RU" sz="2400" b="1" dirty="0"/>
          </a:p>
        </p:txBody>
      </p:sp>
      <p:sp>
        <p:nvSpPr>
          <p:cNvPr id="95" name="TextBox 94"/>
          <p:cNvSpPr txBox="1"/>
          <p:nvPr/>
        </p:nvSpPr>
        <p:spPr>
          <a:xfrm>
            <a:off x="13515537" y="2195572"/>
            <a:ext cx="63352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17</a:t>
            </a:r>
            <a:endParaRPr lang="ru-RU" sz="2400" b="1" dirty="0"/>
          </a:p>
        </p:txBody>
      </p:sp>
      <p:sp>
        <p:nvSpPr>
          <p:cNvPr id="84" name="TextBox 83"/>
          <p:cNvSpPr txBox="1"/>
          <p:nvPr/>
        </p:nvSpPr>
        <p:spPr>
          <a:xfrm>
            <a:off x="3347864" y="3897159"/>
            <a:ext cx="179114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12 – 8 + 8 =</a:t>
            </a:r>
            <a:endParaRPr lang="ru-RU" sz="2400" dirty="0"/>
          </a:p>
        </p:txBody>
      </p:sp>
      <p:sp>
        <p:nvSpPr>
          <p:cNvPr id="85" name="TextBox 84"/>
          <p:cNvSpPr txBox="1"/>
          <p:nvPr/>
        </p:nvSpPr>
        <p:spPr>
          <a:xfrm>
            <a:off x="3337804" y="4411575"/>
            <a:ext cx="180120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10 + 8 </a:t>
            </a:r>
            <a:r>
              <a:rPr lang="ru-RU" sz="2400" dirty="0"/>
              <a:t>-</a:t>
            </a:r>
            <a:r>
              <a:rPr lang="ru-RU" sz="2400" dirty="0" smtClean="0"/>
              <a:t> 5 = </a:t>
            </a:r>
            <a:endParaRPr lang="ru-RU" sz="2400" dirty="0"/>
          </a:p>
        </p:txBody>
      </p:sp>
      <p:sp>
        <p:nvSpPr>
          <p:cNvPr id="86" name="TextBox 85"/>
          <p:cNvSpPr txBox="1"/>
          <p:nvPr/>
        </p:nvSpPr>
        <p:spPr>
          <a:xfrm>
            <a:off x="3337804" y="4905271"/>
            <a:ext cx="181026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17 – 7 + </a:t>
            </a:r>
            <a:r>
              <a:rPr lang="ru-RU" sz="2400" dirty="0"/>
              <a:t>6</a:t>
            </a:r>
            <a:r>
              <a:rPr lang="ru-RU" sz="2400" dirty="0" smtClean="0"/>
              <a:t> = </a:t>
            </a:r>
            <a:endParaRPr lang="ru-RU" sz="2400" dirty="0"/>
          </a:p>
        </p:txBody>
      </p:sp>
      <p:sp>
        <p:nvSpPr>
          <p:cNvPr id="87" name="TextBox 86"/>
          <p:cNvSpPr txBox="1"/>
          <p:nvPr/>
        </p:nvSpPr>
        <p:spPr>
          <a:xfrm>
            <a:off x="3354107" y="5913383"/>
            <a:ext cx="1793957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15 – 7 + 11= </a:t>
            </a:r>
            <a:endParaRPr lang="ru-RU" sz="2400" dirty="0"/>
          </a:p>
        </p:txBody>
      </p:sp>
      <p:sp>
        <p:nvSpPr>
          <p:cNvPr id="88" name="TextBox 87"/>
          <p:cNvSpPr txBox="1"/>
          <p:nvPr/>
        </p:nvSpPr>
        <p:spPr>
          <a:xfrm>
            <a:off x="3337804" y="5409327"/>
            <a:ext cx="181026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18 - 6 + </a:t>
            </a:r>
            <a:r>
              <a:rPr lang="ru-RU" sz="2400" dirty="0"/>
              <a:t>6</a:t>
            </a:r>
            <a:r>
              <a:rPr lang="ru-RU" sz="2400" dirty="0" smtClean="0"/>
              <a:t> = </a:t>
            </a:r>
            <a:endParaRPr lang="ru-RU" sz="2400" dirty="0"/>
          </a:p>
        </p:txBody>
      </p:sp>
      <p:sp>
        <p:nvSpPr>
          <p:cNvPr id="92" name="TextBox 91"/>
          <p:cNvSpPr txBox="1"/>
          <p:nvPr/>
        </p:nvSpPr>
        <p:spPr>
          <a:xfrm>
            <a:off x="5222084" y="3897159"/>
            <a:ext cx="57405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12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5222084" y="4401215"/>
            <a:ext cx="57405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13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5222084" y="4905271"/>
            <a:ext cx="57405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16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222084" y="5409327"/>
            <a:ext cx="57405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18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5222084" y="5919663"/>
            <a:ext cx="57405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19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3903439"/>
            <a:ext cx="19442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12 + 2 – 11 = 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4407496"/>
            <a:ext cx="19442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11 + 1 </a:t>
            </a:r>
            <a:r>
              <a:rPr lang="ru-RU" sz="2400" dirty="0"/>
              <a:t>-</a:t>
            </a:r>
            <a:r>
              <a:rPr lang="ru-RU" sz="2400" dirty="0" smtClean="0"/>
              <a:t> 8 =  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395536" y="4911551"/>
            <a:ext cx="19442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17 – 13 + 2 =</a:t>
            </a:r>
            <a:endParaRPr lang="ru-RU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395536" y="5415607"/>
            <a:ext cx="19442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10 + 7 – 10 =</a:t>
            </a:r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395536" y="5919663"/>
            <a:ext cx="19442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18 - 10 + 1 =</a:t>
            </a:r>
            <a:endParaRPr lang="ru-RU" sz="2400" dirty="0"/>
          </a:p>
        </p:txBody>
      </p:sp>
      <p:sp>
        <p:nvSpPr>
          <p:cNvPr id="90" name="TextBox 89"/>
          <p:cNvSpPr txBox="1"/>
          <p:nvPr/>
        </p:nvSpPr>
        <p:spPr>
          <a:xfrm>
            <a:off x="2411760" y="3897302"/>
            <a:ext cx="57606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B050"/>
                </a:solidFill>
              </a:rPr>
              <a:t>3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2411760" y="4407495"/>
            <a:ext cx="57606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B050"/>
                </a:solidFill>
              </a:rPr>
              <a:t>4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2411760" y="4911551"/>
            <a:ext cx="57606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2411760" y="5415607"/>
            <a:ext cx="57606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2411760" y="5919663"/>
            <a:ext cx="57606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88944" y="2132856"/>
            <a:ext cx="3074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Реши примеры.</a:t>
            </a:r>
          </a:p>
        </p:txBody>
      </p:sp>
      <p:pic>
        <p:nvPicPr>
          <p:cNvPr id="2050" name="Picture 2" descr="Более 2 300 работ на тему «Hedgehog On Apple»: стоковые фото, картинки и  изображения royalty-free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03" y="332657"/>
            <a:ext cx="8618726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6908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6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  <p:animClr clrSpc="rgb" dir="cw">
                                      <p:cBhvr>
                                        <p:cTn id="161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  <p:set>
                                      <p:cBhvr>
                                        <p:cTn id="162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3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4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animClr clrSpc="rgb" dir="cw">
                                      <p:cBhvr>
                                        <p:cTn id="175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76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7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1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animClr clrSpc="rgb" dir="cw">
                                      <p:cBhvr>
                                        <p:cTn id="182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83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8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animClr clrSpc="rgb" dir="cw">
                                      <p:cBhvr>
                                        <p:cTn id="189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90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1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animClr clrSpc="rgb" dir="cw">
                                      <p:cBhvr>
                                        <p:cTn id="19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97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2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animClr clrSpc="rgb" dir="cw">
                                      <p:cBhvr>
                                        <p:cTn id="203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04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5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9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animClr clrSpc="rgb" dir="cw">
                                      <p:cBhvr>
                                        <p:cTn id="210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1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2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6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animClr clrSpc="rgb" dir="cw">
                                      <p:cBhvr>
                                        <p:cTn id="217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8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9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3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animClr clrSpc="rgb" dir="cw">
                                      <p:cBhvr>
                                        <p:cTn id="224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25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6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5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5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48" grpId="0" animBg="1"/>
      <p:bldP spid="49" grpId="0" animBg="1"/>
      <p:bldP spid="50" grpId="0" animBg="1"/>
      <p:bldP spid="51" grpId="0" animBg="1"/>
      <p:bldP spid="55" grpId="0" animBg="1"/>
      <p:bldP spid="56" grpId="0" animBg="1"/>
      <p:bldP spid="57" grpId="0" animBg="1"/>
      <p:bldP spid="58" grpId="0" animBg="1"/>
      <p:bldP spid="62" grpId="0" animBg="1"/>
      <p:bldP spid="63" grpId="0" animBg="1"/>
      <p:bldP spid="64" grpId="0" animBg="1"/>
      <p:bldP spid="65" grpId="0" animBg="1"/>
      <p:bldP spid="69" grpId="0" animBg="1"/>
      <p:bldP spid="70" grpId="0" animBg="1"/>
      <p:bldP spid="71" grpId="0" animBg="1"/>
      <p:bldP spid="72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92" grpId="0" animBg="1"/>
      <p:bldP spid="96" grpId="0" animBg="1"/>
      <p:bldP spid="97" grpId="0" animBg="1"/>
      <p:bldP spid="98" grpId="0" animBg="1"/>
      <p:bldP spid="99" grpId="0" animBg="1"/>
      <p:bldP spid="5" grpId="0" animBg="1"/>
      <p:bldP spid="7" grpId="0" animBg="1"/>
      <p:bldP spid="9" grpId="0" animBg="1"/>
      <p:bldP spid="11" grpId="0" animBg="1"/>
      <p:bldP spid="13" grpId="0" animBg="1"/>
      <p:bldP spid="90" grpId="0" animBg="1"/>
      <p:bldP spid="91" grpId="0" animBg="1"/>
      <p:bldP spid="100" grpId="0" animBg="1"/>
      <p:bldP spid="101" grpId="0" animBg="1"/>
      <p:bldP spid="10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1839" y="169476"/>
            <a:ext cx="2370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Ёж в  спячке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5074" y="571487"/>
            <a:ext cx="842740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/>
              <a:t>     </a:t>
            </a:r>
            <a:r>
              <a:rPr lang="ru-RU" sz="2200" i="1" dirty="0" smtClean="0"/>
              <a:t>Ёж за лето хорошо отъедается, поскольку в зимнее время в спячке может погибнуть.</a:t>
            </a:r>
          </a:p>
          <a:p>
            <a:r>
              <a:rPr lang="ru-RU" sz="2200" i="1" dirty="0" smtClean="0"/>
              <a:t>     Именно запас жира позволяет ежу пережить спячку             с октября по март. </a:t>
            </a:r>
            <a:endParaRPr lang="ru-RU" sz="22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407496" y="2023271"/>
            <a:ext cx="46915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/>
              <a:t>Допиши названия месяцев.</a:t>
            </a:r>
            <a:endParaRPr lang="ru-RU" sz="2200" dirty="0"/>
          </a:p>
        </p:txBody>
      </p:sp>
      <p:sp>
        <p:nvSpPr>
          <p:cNvPr id="18" name="TextBox 17"/>
          <p:cNvSpPr txBox="1"/>
          <p:nvPr/>
        </p:nvSpPr>
        <p:spPr>
          <a:xfrm>
            <a:off x="465074" y="4365104"/>
            <a:ext cx="8295349" cy="14465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2200" b="1" dirty="0"/>
              <a:t> </a:t>
            </a:r>
            <a:r>
              <a:rPr lang="ru-RU" sz="2200" b="1" dirty="0" smtClean="0"/>
              <a:t>    </a:t>
            </a:r>
            <a:r>
              <a:rPr lang="ru-RU" sz="2200" i="1" dirty="0" smtClean="0"/>
              <a:t>Закрась рамки с названиями  месяцев, когда ёж находится в спячке, жёлтым цветом. Всего        месяцев. </a:t>
            </a:r>
            <a:br>
              <a:rPr lang="ru-RU" sz="2200" i="1" dirty="0" smtClean="0"/>
            </a:br>
            <a:r>
              <a:rPr lang="ru-RU" sz="2200" i="1" dirty="0" smtClean="0"/>
              <a:t>Остальные рамки  с названиями месяцев закрась зелёным цветом. Всего       месяцев.</a:t>
            </a:r>
            <a:endParaRPr lang="ru-RU" sz="2200" i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646071" y="4581128"/>
            <a:ext cx="44620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rgbClr val="EFFD67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</a:t>
            </a:r>
            <a:endParaRPr lang="ru-RU" sz="3200" b="1" cap="none" spc="0" dirty="0">
              <a:ln w="1905"/>
              <a:solidFill>
                <a:srgbClr val="EFFD67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613623" y="5292497"/>
            <a:ext cx="44620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</a:t>
            </a:r>
            <a:endParaRPr lang="ru-RU" sz="3200" b="1" cap="none" spc="0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555776" y="3729642"/>
            <a:ext cx="201622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2843808" y="3717032"/>
            <a:ext cx="1504699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00"/>
                </a:solidFill>
              </a:rPr>
              <a:t>Октябрь</a:t>
            </a:r>
            <a:endParaRPr lang="ru-RU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4644008" y="3729642"/>
            <a:ext cx="201622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4932040" y="3729642"/>
            <a:ext cx="1504699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00"/>
                </a:solidFill>
              </a:rPr>
              <a:t>Ноябрь</a:t>
            </a:r>
            <a:endParaRPr lang="ru-RU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6732240" y="3729642"/>
            <a:ext cx="201622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 54"/>
          <p:cNvSpPr/>
          <p:nvPr/>
        </p:nvSpPr>
        <p:spPr>
          <a:xfrm>
            <a:off x="7020272" y="3729642"/>
            <a:ext cx="1504699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00"/>
                </a:solidFill>
              </a:rPr>
              <a:t>Декабрь</a:t>
            </a:r>
            <a:endParaRPr lang="ru-RU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57606" y="3729641"/>
            <a:ext cx="201622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745638" y="3717031"/>
            <a:ext cx="1504699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00"/>
                </a:solidFill>
              </a:rPr>
              <a:t>Сентябрь</a:t>
            </a:r>
            <a:endParaRPr lang="ru-RU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555776" y="3140968"/>
            <a:ext cx="201622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Прямоугольник 58"/>
          <p:cNvSpPr/>
          <p:nvPr/>
        </p:nvSpPr>
        <p:spPr>
          <a:xfrm>
            <a:off x="2843808" y="3128358"/>
            <a:ext cx="1504699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00"/>
                </a:solidFill>
              </a:rPr>
              <a:t>Июнь</a:t>
            </a:r>
            <a:endParaRPr lang="ru-RU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4644008" y="3140968"/>
            <a:ext cx="201622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/>
          <p:cNvSpPr/>
          <p:nvPr/>
        </p:nvSpPr>
        <p:spPr>
          <a:xfrm>
            <a:off x="4932040" y="3140968"/>
            <a:ext cx="1504699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00"/>
                </a:solidFill>
              </a:rPr>
              <a:t>Июль</a:t>
            </a:r>
            <a:endParaRPr lang="ru-RU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6732240" y="3140968"/>
            <a:ext cx="201622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рямоугольник 62"/>
          <p:cNvSpPr/>
          <p:nvPr/>
        </p:nvSpPr>
        <p:spPr>
          <a:xfrm>
            <a:off x="7020272" y="3140968"/>
            <a:ext cx="1504699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00"/>
                </a:solidFill>
              </a:rPr>
              <a:t>Август</a:t>
            </a:r>
            <a:endParaRPr lang="ru-RU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457606" y="3140967"/>
            <a:ext cx="201622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 64"/>
          <p:cNvSpPr/>
          <p:nvPr/>
        </p:nvSpPr>
        <p:spPr>
          <a:xfrm>
            <a:off x="745638" y="3128357"/>
            <a:ext cx="1504699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00"/>
                </a:solidFill>
              </a:rPr>
              <a:t>Май</a:t>
            </a:r>
            <a:endParaRPr lang="ru-RU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2563245" y="2522021"/>
            <a:ext cx="201622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Прямоугольник 66"/>
          <p:cNvSpPr/>
          <p:nvPr/>
        </p:nvSpPr>
        <p:spPr>
          <a:xfrm>
            <a:off x="2815726" y="2509411"/>
            <a:ext cx="1504699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00"/>
                </a:solidFill>
              </a:rPr>
              <a:t>Февраль</a:t>
            </a:r>
            <a:endParaRPr lang="ru-RU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4651477" y="2522021"/>
            <a:ext cx="201622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Прямоугольник 68"/>
          <p:cNvSpPr/>
          <p:nvPr/>
        </p:nvSpPr>
        <p:spPr>
          <a:xfrm>
            <a:off x="4903958" y="2522021"/>
            <a:ext cx="1504699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00"/>
                </a:solidFill>
              </a:rPr>
              <a:t>Март</a:t>
            </a:r>
            <a:endParaRPr lang="ru-RU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6732241" y="2522021"/>
            <a:ext cx="201622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Прямоугольник 70"/>
          <p:cNvSpPr/>
          <p:nvPr/>
        </p:nvSpPr>
        <p:spPr>
          <a:xfrm>
            <a:off x="7027741" y="2522021"/>
            <a:ext cx="1504699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00"/>
                </a:solidFill>
              </a:rPr>
              <a:t>Апрель</a:t>
            </a:r>
            <a:endParaRPr lang="ru-RU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465075" y="2522020"/>
            <a:ext cx="201622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Прямоугольник 72"/>
          <p:cNvSpPr/>
          <p:nvPr/>
        </p:nvSpPr>
        <p:spPr>
          <a:xfrm>
            <a:off x="717556" y="2509410"/>
            <a:ext cx="1504699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00"/>
                </a:solidFill>
              </a:rPr>
              <a:t>Январь</a:t>
            </a:r>
            <a:endParaRPr lang="ru-RU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465075" y="5859070"/>
            <a:ext cx="8295348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2200" b="1" dirty="0"/>
              <a:t> </a:t>
            </a:r>
            <a:r>
              <a:rPr lang="ru-RU" sz="2200" b="1" dirty="0" smtClean="0"/>
              <a:t>    </a:t>
            </a:r>
            <a:r>
              <a:rPr lang="ru-RU" sz="2200" i="1" dirty="0" smtClean="0"/>
              <a:t>Сравни количество месяцев. </a:t>
            </a:r>
          </a:p>
          <a:p>
            <a:r>
              <a:rPr lang="ru-RU" sz="2200" i="1" dirty="0"/>
              <a:t> </a:t>
            </a:r>
            <a:r>
              <a:rPr lang="ru-RU" sz="2200" i="1" dirty="0" smtClean="0"/>
              <a:t>                                                 </a:t>
            </a:r>
            <a:r>
              <a:rPr lang="ru-RU" sz="3200" i="1" dirty="0" smtClean="0"/>
              <a:t>     </a:t>
            </a:r>
            <a:endParaRPr lang="ru-RU" sz="3200" i="1" dirty="0"/>
          </a:p>
        </p:txBody>
      </p:sp>
      <p:sp>
        <p:nvSpPr>
          <p:cNvPr id="87" name="Прямоугольник 86"/>
          <p:cNvSpPr/>
          <p:nvPr/>
        </p:nvSpPr>
        <p:spPr>
          <a:xfrm>
            <a:off x="5213379" y="6028347"/>
            <a:ext cx="44620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rgbClr val="EFFD67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</a:t>
            </a:r>
            <a:endParaRPr lang="ru-RU" sz="3200" b="1" cap="none" spc="0" dirty="0">
              <a:ln w="1905"/>
              <a:solidFill>
                <a:srgbClr val="EFFD67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6571684" y="6022403"/>
            <a:ext cx="44620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</a:t>
            </a:r>
            <a:endParaRPr lang="ru-RU" sz="3200" b="1" cap="none" spc="0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877975" y="5936013"/>
            <a:ext cx="48122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/>
              <a:t>=</a:t>
            </a:r>
            <a:endParaRPr lang="ru-RU" sz="4400" dirty="0"/>
          </a:p>
        </p:txBody>
      </p:sp>
      <p:pic>
        <p:nvPicPr>
          <p:cNvPr id="3084" name="Picture 12" descr="https://kakoj-segodnja-prazdnik.com/images/pozdravlenija/den-lysyh-jozhikov/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36"/>
          <a:stretch/>
        </p:blipFill>
        <p:spPr bwMode="auto">
          <a:xfrm>
            <a:off x="272058" y="169476"/>
            <a:ext cx="8620421" cy="644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5918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AF297"/>
                                      </p:to>
                                    </p:animClr>
                                    <p:set>
                                      <p:cBhvr>
                                        <p:cTn id="10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AF297"/>
                                      </p:to>
                                    </p:animClr>
                                    <p:set>
                                      <p:cBhvr>
                                        <p:cTn id="10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AF297"/>
                                      </p:to>
                                    </p:animClr>
                                    <p:set>
                                      <p:cBhvr>
                                        <p:cTn id="11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AF297"/>
                                      </p:to>
                                    </p:animClr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AF297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AF297"/>
                                      </p:to>
                                    </p:animClr>
                                    <p:set>
                                      <p:cBhvr>
                                        <p:cTn id="13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/>
      <p:bldP spid="50" grpId="0" animBg="1"/>
      <p:bldP spid="51" grpId="0"/>
      <p:bldP spid="52" grpId="0" animBg="1"/>
      <p:bldP spid="53" grpId="0"/>
      <p:bldP spid="54" grpId="0" animBg="1"/>
      <p:bldP spid="57" grpId="0"/>
      <p:bldP spid="59" grpId="0"/>
      <p:bldP spid="61" grpId="0"/>
      <p:bldP spid="65" grpId="0"/>
      <p:bldP spid="66" grpId="0" animBg="1"/>
      <p:bldP spid="67" grpId="0"/>
      <p:bldP spid="68" grpId="0" animBg="1"/>
      <p:bldP spid="69" grpId="0"/>
      <p:bldP spid="72" grpId="0" animBg="1"/>
      <p:bldP spid="78" grpId="0" animBg="1"/>
      <p:bldP spid="87" grpId="0"/>
      <p:bldP spid="88" grpId="0"/>
      <p:bldP spid="7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95536" y="404664"/>
            <a:ext cx="8496944" cy="576064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Функционально-грамотная личность</a:t>
            </a:r>
            <a:r>
              <a:rPr lang="ru-RU" sz="2800" dirty="0" smtClean="0"/>
              <a:t> - </a:t>
            </a:r>
            <a:endParaRPr lang="ru-RU" sz="2800" dirty="0"/>
          </a:p>
          <a:p>
            <a:pPr marL="45720" indent="0">
              <a:buNone/>
            </a:pPr>
            <a:r>
              <a:rPr lang="ru-RU" sz="2800" b="1" dirty="0" smtClean="0">
                <a:solidFill>
                  <a:schemeClr val="accent6"/>
                </a:solidFill>
              </a:rPr>
              <a:t>это личность, свободно ориентирующаяся в окружающем мире, действующая в соответствии с ценностями</a:t>
            </a:r>
            <a:r>
              <a:rPr lang="ru-RU" sz="2800" b="1" dirty="0">
                <a:solidFill>
                  <a:schemeClr val="accent6"/>
                </a:solidFill>
              </a:rPr>
              <a:t> </a:t>
            </a:r>
            <a:r>
              <a:rPr lang="ru-RU" sz="2800" b="1" dirty="0" smtClean="0">
                <a:solidFill>
                  <a:schemeClr val="accent6"/>
                </a:solidFill>
              </a:rPr>
              <a:t>и интересами общества. </a:t>
            </a:r>
          </a:p>
          <a:p>
            <a:pPr marL="45720" indent="0">
              <a:buNone/>
            </a:pPr>
            <a:r>
              <a:rPr lang="ru-RU" sz="2800" b="1" dirty="0" smtClean="0">
                <a:solidFill>
                  <a:schemeClr val="accent6"/>
                </a:solidFill>
              </a:rPr>
              <a:t>Такой человек самостоятелен, инициативен,  способен принимать нестандартные решения и уверенно выбрать свой профессиональный путь</a:t>
            </a:r>
            <a:r>
              <a:rPr lang="ru-RU" sz="2800" b="1" dirty="0">
                <a:solidFill>
                  <a:schemeClr val="accent6"/>
                </a:solidFill>
              </a:rPr>
              <a:t>.</a:t>
            </a:r>
            <a:endParaRPr lang="ru-RU" sz="2800" b="1" dirty="0" smtClean="0">
              <a:solidFill>
                <a:schemeClr val="accent6"/>
              </a:solidFill>
            </a:endParaRPr>
          </a:p>
          <a:p>
            <a:endParaRPr lang="ru-RU" sz="2400" dirty="0" smtClean="0"/>
          </a:p>
          <a:p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Именно эти качества сегодня  необходимо  воспитывать в детях   начиная с 1 класса  </a:t>
            </a:r>
            <a:endParaRPr lang="ru-RU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0942624">
            <a:off x="-69649" y="2875002"/>
            <a:ext cx="928331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6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Спасибо за внимание!</a:t>
            </a:r>
            <a:endParaRPr lang="ru-RU" sz="66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pic>
        <p:nvPicPr>
          <p:cNvPr id="1026" name="Picture 2" descr="C:\Users\user\Desktop\ФГ МАТЕМАТИКА\школьники 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6876256" y="4077072"/>
            <a:ext cx="1885392" cy="2425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ФГ МАТЕМАТИКА\школьники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6231"/>
            <a:ext cx="3770784" cy="2513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505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5153</TotalTime>
  <Words>461</Words>
  <Application>Microsoft Office PowerPoint</Application>
  <PresentationFormat>Экран (4:3)</PresentationFormat>
  <Paragraphs>173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Компоненты  математической грамотности: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Функциональная грамотность – это способность применять знания, полученные в школе, для решения повседневных задач. ... Осмысливать информацию и понимать, для чего она понадобится в будущем, важно в рамках каждого из школьных предметов: математики, окружающего мира и так далее.</dc:title>
  <dc:creator>Home</dc:creator>
  <cp:lastModifiedBy>Пользователь Windows</cp:lastModifiedBy>
  <cp:revision>245</cp:revision>
  <dcterms:created xsi:type="dcterms:W3CDTF">2021-11-14T08:04:43Z</dcterms:created>
  <dcterms:modified xsi:type="dcterms:W3CDTF">2023-10-15T17:36:50Z</dcterms:modified>
</cp:coreProperties>
</file>