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7562850" cy="1069181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469136" y="743712"/>
            <a:ext cx="5068824" cy="170688"/>
          </a:xfrm>
          <a:prstGeom prst="rect">
            <a:avLst/>
          </a:prstGeom>
        </p:spPr>
        <p:txBody>
          <a:bodyPr wrap="none" lIns="0" tIns="0" rIns="0" bIns="0">
            <a:noAutofit/>
          </a:bodyPr>
          <a:lstStyle/>
          <a:p>
            <a:pPr indent="0" algn="ctr">
              <a:spcAft>
                <a:spcPts val="630"/>
              </a:spcAft>
            </a:pPr>
            <a:r>
              <a:rPr lang="ru" sz="1200" b="1">
                <a:latin typeface="Times New Roman"/>
              </a:rPr>
              <a:t>«Нетрадиционный урок как фактор создания ситуации успеха на уроках</a:t>
            </a:r>
          </a:p>
        </p:txBody>
      </p:sp>
      <p:sp>
        <p:nvSpPr>
          <p:cNvPr id="3" name="Rectangle 2"/>
          <p:cNvSpPr/>
          <p:nvPr/>
        </p:nvSpPr>
        <p:spPr>
          <a:xfrm>
            <a:off x="3267456" y="1005840"/>
            <a:ext cx="1472184" cy="140208"/>
          </a:xfrm>
          <a:prstGeom prst="rect">
            <a:avLst/>
          </a:prstGeom>
        </p:spPr>
        <p:txBody>
          <a:bodyPr wrap="none" lIns="0" tIns="0" rIns="0" bIns="0">
            <a:noAutofit/>
          </a:bodyPr>
          <a:lstStyle/>
          <a:p>
            <a:pPr indent="0" algn="ctr">
              <a:spcBef>
                <a:spcPts val="630"/>
              </a:spcBef>
              <a:spcAft>
                <a:spcPts val="2100"/>
              </a:spcAft>
            </a:pPr>
            <a:r>
              <a:rPr lang="ru" sz="1200" b="1">
                <a:latin typeface="Times New Roman"/>
              </a:rPr>
              <a:t>английского языка».</a:t>
            </a:r>
          </a:p>
        </p:txBody>
      </p:sp>
      <p:sp>
        <p:nvSpPr>
          <p:cNvPr id="4" name="Rectangle 3"/>
          <p:cNvSpPr/>
          <p:nvPr/>
        </p:nvSpPr>
        <p:spPr>
          <a:xfrm>
            <a:off x="1057656" y="1530096"/>
            <a:ext cx="5980176" cy="8317992"/>
          </a:xfrm>
          <a:prstGeom prst="rect">
            <a:avLst/>
          </a:prstGeom>
        </p:spPr>
        <p:txBody>
          <a:bodyPr lIns="0" tIns="0" rIns="0" bIns="0">
            <a:noAutofit/>
          </a:bodyPr>
          <a:lstStyle/>
          <a:p>
            <a:pPr indent="0" algn="just">
              <a:lnSpc>
                <a:spcPts val="2040"/>
              </a:lnSpc>
              <a:spcBef>
                <a:spcPts val="2100"/>
              </a:spcBef>
            </a:pPr>
            <a:r>
              <a:rPr lang="ru" sz="1200" b="1" i="1">
                <a:latin typeface="Times New Roman"/>
              </a:rPr>
              <a:t>Цель:</a:t>
            </a:r>
          </a:p>
          <a:p>
            <a:pPr marL="114300" indent="0">
              <a:lnSpc>
                <a:spcPts val="2040"/>
              </a:lnSpc>
              <a:spcAft>
                <a:spcPts val="1260"/>
              </a:spcAft>
            </a:pPr>
            <a:r>
              <a:rPr lang="ru" sz="1200">
                <a:latin typeface="Times New Roman"/>
              </a:rPr>
              <a:t>Повышение качества обучения через применение нестандартных форм уроков английского языка.</a:t>
            </a:r>
          </a:p>
          <a:p>
            <a:pPr indent="0" algn="just">
              <a:lnSpc>
                <a:spcPts val="2040"/>
              </a:lnSpc>
            </a:pPr>
            <a:r>
              <a:rPr lang="ru" sz="1200" b="1" i="1">
                <a:latin typeface="Times New Roman"/>
              </a:rPr>
              <a:t>Задачи:</a:t>
            </a:r>
          </a:p>
          <a:p>
            <a:pPr indent="0" algn="just">
              <a:lnSpc>
                <a:spcPts val="2040"/>
              </a:lnSpc>
            </a:pPr>
            <a:r>
              <a:rPr lang="ru" sz="1400" i="1">
                <a:latin typeface="Corbel"/>
              </a:rPr>
              <a:t>-</a:t>
            </a:r>
            <a:r>
              <a:rPr lang="ru" sz="1200">
                <a:latin typeface="Times New Roman"/>
              </a:rPr>
              <a:t>    использование нетрадиционных форм работы на уроках английского языка;</a:t>
            </a:r>
          </a:p>
          <a:p>
            <a:pPr indent="0" algn="just">
              <a:lnSpc>
                <a:spcPts val="2040"/>
              </a:lnSpc>
            </a:pPr>
            <a:r>
              <a:rPr lang="ru" sz="1200">
                <a:latin typeface="Times New Roman"/>
              </a:rPr>
              <a:t>-    повышение интереса учащихся к английскому языку;</a:t>
            </a:r>
          </a:p>
          <a:p>
            <a:pPr indent="0" algn="just">
              <a:lnSpc>
                <a:spcPts val="2040"/>
              </a:lnSpc>
              <a:spcAft>
                <a:spcPts val="1260"/>
              </a:spcAft>
            </a:pPr>
            <a:r>
              <a:rPr lang="ru" sz="1200">
                <a:latin typeface="Times New Roman"/>
              </a:rPr>
              <a:t>-    усовершенствование речевых умений и навыков по определенной теме.</a:t>
            </a:r>
          </a:p>
          <a:p>
            <a:pPr indent="0">
              <a:lnSpc>
                <a:spcPts val="2064"/>
              </a:lnSpc>
              <a:spcAft>
                <a:spcPts val="1260"/>
              </a:spcAft>
            </a:pPr>
            <a:r>
              <a:rPr lang="ru" sz="1200" b="1">
                <a:latin typeface="Times New Roman"/>
              </a:rPr>
              <a:t>Нетрадиционный урок </a:t>
            </a:r>
            <a:r>
              <a:rPr lang="ru" sz="1200">
                <a:latin typeface="Times New Roman"/>
              </a:rPr>
              <a:t>- это импровизирование учебного занятия, имеющее нетрадиционную структуру. Такой урок включает в себя приёмы и методы различных форм обучения. Он основан на совместной деятельности учителя и учащихся, совместном поиске, апробировании новых форм работы, что в конечном итоге влияет на активизацию преподавания.</a:t>
            </a:r>
          </a:p>
          <a:p>
            <a:pPr indent="0" algn="just">
              <a:spcAft>
                <a:spcPts val="2100"/>
              </a:spcAft>
            </a:pPr>
            <a:r>
              <a:rPr lang="ru" sz="1200" b="1">
                <a:latin typeface="Times New Roman"/>
              </a:rPr>
              <a:t>(схема нетрадиционные формы работы)</a:t>
            </a:r>
          </a:p>
          <a:p>
            <a:pPr indent="266700" algn="just">
              <a:lnSpc>
                <a:spcPts val="2064"/>
              </a:lnSpc>
              <a:spcAft>
                <a:spcPts val="1260"/>
              </a:spcAft>
            </a:pPr>
            <a:r>
              <a:rPr lang="ru" sz="1200">
                <a:latin typeface="Times New Roman"/>
              </a:rPr>
              <a:t>На уроках я провожу уроки-деловые игры, потому что такие уроки готовят учащихся к будущей практической деятельности в жизни и служат их личностному развитию.</a:t>
            </a:r>
          </a:p>
          <a:p>
            <a:pPr indent="266700" algn="just">
              <a:lnSpc>
                <a:spcPts val="2064"/>
              </a:lnSpc>
              <a:spcAft>
                <a:spcPts val="1260"/>
              </a:spcAft>
            </a:pPr>
            <a:r>
              <a:rPr lang="ru" sz="1200">
                <a:latin typeface="Times New Roman"/>
              </a:rPr>
              <a:t>На уроках творчества решается задача творческих способностей учащихся. Они проходят в форме групповой работы или индивидуально: написание сочинения, составление заметки в газету.</a:t>
            </a:r>
          </a:p>
          <a:p>
            <a:pPr indent="266700" algn="just">
              <a:lnSpc>
                <a:spcPts val="2064"/>
              </a:lnSpc>
              <a:spcAft>
                <a:spcPts val="1260"/>
              </a:spcAft>
            </a:pPr>
            <a:r>
              <a:rPr lang="ru" sz="1200">
                <a:latin typeface="Times New Roman"/>
              </a:rPr>
              <a:t>Детям нравятся также проведение уроков в форме интеллектуальных игр, таких как: «Брейн-ринг», «Поле чудес», «Колесо истории», «Что, где и когда?». Они формируют интеллектуальные потенциалы детей.</a:t>
            </a:r>
          </a:p>
          <a:p>
            <a:pPr indent="368300" algn="just">
              <a:lnSpc>
                <a:spcPts val="2064"/>
              </a:lnSpc>
            </a:pPr>
            <a:r>
              <a:rPr lang="ru" sz="1200">
                <a:latin typeface="Times New Roman"/>
              </a:rPr>
              <a:t>Среди разнообразия проводимых мною уроков могу отметить, как положительный фактор, уроки путешествия и соревнования: «Путешествие в страну </a:t>
            </a:r>
            <a:r>
              <a:rPr lang="en-US" sz="1200">
                <a:latin typeface="Times New Roman"/>
              </a:rPr>
              <a:t>Past Simple», </a:t>
            </a:r>
            <a:r>
              <a:rPr lang="ru" sz="1200">
                <a:latin typeface="Times New Roman"/>
              </a:rPr>
              <a:t>«Путешествие в страну парных согласных», КВН, викторины и других популярные игры. Такие уроки используются при закреплении и повторении материала.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72896" y="752856"/>
            <a:ext cx="5952744" cy="8506968"/>
          </a:xfrm>
          <a:prstGeom prst="rect">
            <a:avLst/>
          </a:prstGeom>
        </p:spPr>
        <p:txBody>
          <a:bodyPr lIns="0" tIns="0" rIns="0" bIns="0">
            <a:noAutofit/>
          </a:bodyPr>
          <a:lstStyle/>
          <a:p>
            <a:pPr indent="215900" algn="just">
              <a:lnSpc>
                <a:spcPts val="2064"/>
              </a:lnSpc>
              <a:spcAft>
                <a:spcPts val="1260"/>
              </a:spcAft>
            </a:pPr>
            <a:r>
              <a:rPr lang="ru" sz="1200">
                <a:latin typeface="Times New Roman"/>
              </a:rPr>
              <a:t>Уроки аукцион знаний я провожу в занимательной форме, чтобы повторить тему и практиковать ее в разговорной диалогической речи и проходят они в форме коллективной и парной работы. Ведущий называет стартовую и конечную цену вопроса. Тот ученик, который знает ответ, может торговаться и повышать цену до определённой конечной цены. И так, кто выполнит большее количество заданий и у кого больше очков, тот и выиграл.</a:t>
            </a:r>
          </a:p>
          <a:p>
            <a:pPr indent="0" algn="just">
              <a:lnSpc>
                <a:spcPts val="2064"/>
              </a:lnSpc>
            </a:pPr>
            <a:r>
              <a:rPr lang="ru" sz="1200" b="1" i="1">
                <a:latin typeface="Times New Roman"/>
              </a:rPr>
              <a:t>Например, </a:t>
            </a:r>
            <a:r>
              <a:rPr lang="ru" sz="1200" b="1" i="1" u="sng">
                <a:latin typeface="Times New Roman"/>
              </a:rPr>
              <a:t>несколько кадров урока -аукциона-знаний в 6-м классе по теме «Визит в Лондон. Направления</a:t>
            </a:r>
            <a:r>
              <a:rPr lang="ru" sz="1200" b="1" i="1">
                <a:latin typeface="Times New Roman"/>
              </a:rPr>
              <a:t>».</a:t>
            </a:r>
          </a:p>
          <a:p>
            <a:pPr indent="0">
              <a:spcAft>
                <a:spcPts val="1260"/>
              </a:spcAft>
            </a:pPr>
            <a:r>
              <a:rPr lang="ru" sz="1200" i="1">
                <a:latin typeface="Times New Roman"/>
              </a:rPr>
              <a:t>(фото выполненных заданий учащимися 6 кл )</a:t>
            </a:r>
          </a:p>
          <a:p>
            <a:pPr indent="0" algn="just">
              <a:lnSpc>
                <a:spcPts val="2064"/>
              </a:lnSpc>
            </a:pPr>
            <a:r>
              <a:rPr lang="ru" sz="1200" b="1" i="1">
                <a:latin typeface="Times New Roman"/>
              </a:rPr>
              <a:t>А также урока </a:t>
            </a:r>
            <a:r>
              <a:rPr lang="ru" sz="1200" b="1" i="1" u="sng">
                <a:latin typeface="Times New Roman"/>
              </a:rPr>
              <a:t>— путешествия в 5-м классе по теме</a:t>
            </a:r>
            <a:r>
              <a:rPr lang="ru" sz="1200" b="1" i="1">
                <a:latin typeface="Times New Roman"/>
              </a:rPr>
              <a:t> «Путешествие в страну </a:t>
            </a:r>
            <a:r>
              <a:rPr lang="en-US" sz="1200" b="1" i="1">
                <a:latin typeface="Times New Roman"/>
              </a:rPr>
              <a:t>Past Simple»)</a:t>
            </a:r>
          </a:p>
          <a:p>
            <a:pPr indent="0">
              <a:lnSpc>
                <a:spcPts val="2064"/>
              </a:lnSpc>
              <a:spcAft>
                <a:spcPts val="630"/>
              </a:spcAft>
            </a:pPr>
            <a:r>
              <a:rPr lang="ru" sz="1200" i="1">
                <a:latin typeface="Times New Roman"/>
              </a:rPr>
              <a:t>(фото выполненных заданий учащимися 5 кл )</a:t>
            </a:r>
          </a:p>
          <a:p>
            <a:pPr indent="0" algn="just">
              <a:spcAft>
                <a:spcPts val="2100"/>
              </a:spcAft>
            </a:pPr>
            <a:r>
              <a:rPr lang="ru" sz="1200" b="1" i="1">
                <a:latin typeface="Times New Roman"/>
              </a:rPr>
              <a:t>Вывод:</a:t>
            </a:r>
          </a:p>
          <a:p>
            <a:pPr indent="0" algn="just">
              <a:lnSpc>
                <a:spcPts val="2064"/>
              </a:lnSpc>
              <a:spcAft>
                <a:spcPts val="1260"/>
              </a:spcAft>
            </a:pPr>
            <a:r>
              <a:rPr lang="ru" sz="1200">
                <a:latin typeface="Times New Roman"/>
              </a:rPr>
              <a:t>Уровень усвоения преподаваемого материала, результативность данных уроков высокая, т.к. игра повышает интерес к изучаемому материалу.</a:t>
            </a:r>
          </a:p>
          <a:p>
            <a:pPr indent="0" algn="just">
              <a:spcAft>
                <a:spcPts val="2100"/>
              </a:spcAft>
            </a:pPr>
            <a:r>
              <a:rPr lang="ru" sz="1200" b="1" i="1">
                <a:latin typeface="Times New Roman"/>
              </a:rPr>
              <a:t>На своих уроках я использую такие методы и формы как:</a:t>
            </a:r>
          </a:p>
          <a:p>
            <a:pPr indent="0" algn="just">
              <a:spcAft>
                <a:spcPts val="630"/>
              </a:spcAft>
            </a:pPr>
            <a:r>
              <a:rPr lang="ru" sz="1400" i="1">
                <a:latin typeface="Corbel"/>
              </a:rPr>
              <a:t>•</a:t>
            </a:r>
            <a:r>
              <a:rPr lang="ru" sz="1200">
                <a:latin typeface="Times New Roman"/>
              </a:rPr>
              <a:t>    коммуникативный метод обучения английскому языку;</a:t>
            </a:r>
          </a:p>
          <a:p>
            <a:pPr indent="0" algn="just">
              <a:spcAft>
                <a:spcPts val="630"/>
              </a:spcAft>
            </a:pPr>
            <a:r>
              <a:rPr lang="ru" sz="1200">
                <a:latin typeface="Times New Roman"/>
              </a:rPr>
              <a:t>•    игровой метод как основа обучения английскому языку;</a:t>
            </a:r>
          </a:p>
          <a:p>
            <a:pPr indent="-215900">
              <a:lnSpc>
                <a:spcPts val="2064"/>
              </a:lnSpc>
              <a:spcAft>
                <a:spcPts val="630"/>
              </a:spcAft>
            </a:pPr>
            <a:r>
              <a:rPr lang="ru" sz="1200">
                <a:latin typeface="Times New Roman"/>
              </a:rPr>
              <a:t>•    использование аудиовизуальных форм, фронтальной, групповой, в парах и индивидуальной.</a:t>
            </a:r>
          </a:p>
          <a:p>
            <a:pPr indent="0" algn="just">
              <a:lnSpc>
                <a:spcPts val="2136"/>
              </a:lnSpc>
            </a:pPr>
            <a:r>
              <a:rPr lang="ru" sz="1200" b="1" i="1">
                <a:latin typeface="Times New Roman"/>
              </a:rPr>
              <a:t>А также средства повышающие интерес учащихся:</a:t>
            </a:r>
          </a:p>
          <a:p>
            <a:pPr indent="0" algn="just">
              <a:lnSpc>
                <a:spcPts val="2136"/>
              </a:lnSpc>
            </a:pPr>
            <a:r>
              <a:rPr lang="ru" sz="1400" i="1">
                <a:latin typeface="Corbel"/>
              </a:rPr>
              <a:t>•</a:t>
            </a:r>
            <a:r>
              <a:rPr lang="ru" sz="1200">
                <a:latin typeface="Times New Roman"/>
              </a:rPr>
              <a:t>    аудио-видео записи;</a:t>
            </a:r>
          </a:p>
          <a:p>
            <a:pPr indent="0" algn="just">
              <a:lnSpc>
                <a:spcPts val="2136"/>
              </a:lnSpc>
            </a:pPr>
            <a:r>
              <a:rPr lang="ru" sz="1200">
                <a:latin typeface="Times New Roman"/>
              </a:rPr>
              <a:t>•    рациональное использование школьной и интерактивной доски;</a:t>
            </a:r>
          </a:p>
          <a:p>
            <a:pPr indent="0" algn="just">
              <a:lnSpc>
                <a:spcPts val="2136"/>
              </a:lnSpc>
            </a:pPr>
            <a:r>
              <a:rPr lang="ru" sz="1200">
                <a:latin typeface="Times New Roman"/>
              </a:rPr>
              <a:t>•    таблицы, схемы, записи слов и выражений на новую тему;</a:t>
            </a:r>
          </a:p>
          <a:p>
            <a:pPr indent="0" algn="just">
              <a:lnSpc>
                <a:spcPts val="2136"/>
              </a:lnSpc>
            </a:pPr>
            <a:r>
              <a:rPr lang="ru" sz="1200">
                <a:latin typeface="Times New Roman"/>
              </a:rPr>
              <a:t>•    применение программ по созданию презентаций;</a:t>
            </a:r>
          </a:p>
          <a:p>
            <a:pPr indent="0" algn="just">
              <a:lnSpc>
                <a:spcPts val="2136"/>
              </a:lnSpc>
            </a:pPr>
            <a:r>
              <a:rPr lang="ru" sz="1200">
                <a:latin typeface="Times New Roman"/>
              </a:rPr>
              <a:t>•    доклады с последующим обсуждением, коллективные сочинения;</a:t>
            </a:r>
          </a:p>
          <a:p>
            <a:pPr indent="-215900">
              <a:lnSpc>
                <a:spcPts val="2136"/>
              </a:lnSpc>
            </a:pPr>
            <a:r>
              <a:rPr lang="ru" sz="1200">
                <a:latin typeface="Times New Roman"/>
              </a:rPr>
              <a:t>•    использование ролей и драматизация текстов, а также </a:t>
            </a:r>
          </a:p>
        </p:txBody>
      </p:sp>
      <p:sp>
        <p:nvSpPr>
          <p:cNvPr id="3" name="Rectangle 2"/>
          <p:cNvSpPr/>
          <p:nvPr/>
        </p:nvSpPr>
        <p:spPr>
          <a:xfrm>
            <a:off x="1898904" y="9393936"/>
            <a:ext cx="2090928" cy="140208"/>
          </a:xfrm>
          <a:prstGeom prst="rect">
            <a:avLst/>
          </a:prstGeom>
        </p:spPr>
        <p:txBody>
          <a:bodyPr wrap="none" lIns="0" tIns="0" rIns="0" bIns="0">
            <a:noAutofit/>
          </a:bodyPr>
          <a:lstStyle/>
          <a:p>
            <a:pPr indent="-215900">
              <a:lnSpc>
                <a:spcPts val="2136"/>
              </a:lnSpc>
            </a:pPr>
            <a:r>
              <a:rPr lang="ru" sz="1200">
                <a:latin typeface="Times New Roman"/>
              </a:rPr>
              <a:t>экскурсы в области этимологии.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57656" y="734568"/>
            <a:ext cx="5980176" cy="2020824"/>
          </a:xfrm>
          <a:prstGeom prst="rect">
            <a:avLst/>
          </a:prstGeom>
        </p:spPr>
        <p:txBody>
          <a:bodyPr lIns="0" tIns="0" rIns="0" bIns="0">
            <a:noAutofit/>
          </a:bodyPr>
          <a:lstStyle/>
          <a:p>
            <a:pPr indent="0" algn="just">
              <a:lnSpc>
                <a:spcPts val="2064"/>
              </a:lnSpc>
            </a:pPr>
            <a:r>
              <a:rPr lang="ru" sz="1200">
                <a:latin typeface="Times New Roman"/>
              </a:rPr>
              <a:t>С детьми я работаю в режиме: ученик-учитель, ученик-ученик, учитель- ученик 1, ученик 2, используя разнообразные средства учета, контроля и оценки овладения учащимися иноязычным материалом, навыками и умениями иноязычной речи (вопросно-ответная работа, выполнение упражнений и заданий, тестирование и т.д.).</a:t>
            </a:r>
          </a:p>
          <a:p>
            <a:pPr indent="0" algn="just">
              <a:lnSpc>
                <a:spcPts val="2064"/>
              </a:lnSpc>
              <a:spcAft>
                <a:spcPts val="1260"/>
              </a:spcAft>
            </a:pPr>
            <a:r>
              <a:rPr lang="ru" sz="1200">
                <a:latin typeface="Times New Roman"/>
              </a:rPr>
              <a:t>Но без диагностики любая идея мертва и поэтому я провожу следующую работу, определяю качество знаний.</a:t>
            </a:r>
          </a:p>
          <a:p>
            <a:pPr indent="0" algn="just">
              <a:spcAft>
                <a:spcPts val="1890"/>
              </a:spcAft>
            </a:pPr>
            <a:r>
              <a:rPr lang="ru" sz="1200" b="1" i="1">
                <a:latin typeface="Times New Roman"/>
              </a:rPr>
              <a:t>Мониторинг качественной успеваемости по английскому языку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1008888" y="3084576"/>
          <a:ext cx="5928360" cy="1874520"/>
        </p:xfrm>
        <a:graphic>
          <a:graphicData uri="http://schemas.openxmlformats.org/drawingml/2006/table">
            <a:tbl>
              <a:tblPr/>
              <a:tblGrid>
                <a:gridCol w="13258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7568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52679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36448">
                <a:tc>
                  <a:txBody>
                    <a:bodyPr/>
                    <a:lstStyle/>
                    <a:p>
                      <a:pPr marL="342900" indent="0"/>
                      <a:r>
                        <a:rPr lang="ru" sz="1200" b="1" i="1">
                          <a:latin typeface="Times New Roman"/>
                        </a:rPr>
                        <a:t>Учебный год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42900" indent="0"/>
                      <a:r>
                        <a:rPr lang="ru" sz="1200" b="1" i="1">
                          <a:latin typeface="Times New Roman"/>
                        </a:rPr>
                        <a:t>2019-2020учебный год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55600" marR="685800" indent="0">
                        <a:lnSpc>
                          <a:spcPts val="2088"/>
                        </a:lnSpc>
                      </a:pPr>
                      <a:r>
                        <a:rPr lang="ru" sz="1200" b="1" i="1">
                          <a:latin typeface="Times New Roman"/>
                        </a:rPr>
                        <a:t>2020-2021 учебный год (1 четверть)</a:t>
                      </a: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68224">
                <a:tc>
                  <a:txBody>
                    <a:bodyPr/>
                    <a:lstStyle/>
                    <a:p>
                      <a:pPr marL="342900" indent="0"/>
                      <a:r>
                        <a:rPr lang="ru" sz="1200" b="1">
                          <a:latin typeface="Times New Roman"/>
                        </a:rPr>
                        <a:t>класс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42900" indent="0"/>
                      <a:r>
                        <a:rPr lang="ru" sz="1200" b="1">
                          <a:latin typeface="Times New Roman"/>
                        </a:rPr>
                        <a:t>5А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55600" indent="0"/>
                      <a:r>
                        <a:rPr lang="ru" sz="1200" b="1">
                          <a:latin typeface="Times New Roman"/>
                        </a:rPr>
                        <a:t>6 А</a:t>
                      </a: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46888">
                <a:tc>
                  <a:txBody>
                    <a:bodyPr/>
                    <a:lstStyle/>
                    <a:p>
                      <a:pPr marL="342900" indent="0"/>
                      <a:r>
                        <a:rPr lang="ru" sz="1200" b="1">
                          <a:latin typeface="Times New Roman"/>
                        </a:rPr>
                        <a:t>Общая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42900" indent="0"/>
                      <a:r>
                        <a:rPr lang="ru" sz="1200" b="1">
                          <a:latin typeface="Times New Roman"/>
                        </a:rPr>
                        <a:t>100%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55600" indent="0"/>
                      <a:r>
                        <a:rPr lang="ru" sz="1200" b="1">
                          <a:latin typeface="Times New Roman"/>
                        </a:rPr>
                        <a:t>100%</a:t>
                      </a: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86512">
                <a:tc>
                  <a:txBody>
                    <a:bodyPr/>
                    <a:lstStyle/>
                    <a:p>
                      <a:pPr indent="0"/>
                      <a:r>
                        <a:rPr lang="ru" sz="1200" b="1">
                          <a:latin typeface="Times New Roman"/>
                        </a:rPr>
                        <a:t>успеваемость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endParaRPr sz="1400"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endParaRPr sz="1400"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43840">
                <a:tc>
                  <a:txBody>
                    <a:bodyPr/>
                    <a:lstStyle/>
                    <a:p>
                      <a:pPr marL="342900" indent="0"/>
                      <a:r>
                        <a:rPr lang="ru" sz="1200" b="1">
                          <a:latin typeface="Times New Roman"/>
                        </a:rPr>
                        <a:t>Качественна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42900" indent="0"/>
                      <a:r>
                        <a:rPr lang="ru" sz="1200" b="1">
                          <a:latin typeface="Times New Roman"/>
                        </a:rPr>
                        <a:t>67%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55600" indent="0"/>
                      <a:r>
                        <a:rPr lang="ru" sz="1200" b="1">
                          <a:latin typeface="Times New Roman"/>
                        </a:rPr>
                        <a:t>77%</a:t>
                      </a: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2608">
                <a:tc>
                  <a:txBody>
                    <a:bodyPr/>
                    <a:lstStyle/>
                    <a:p>
                      <a:pPr indent="0"/>
                      <a:r>
                        <a:rPr lang="ru" sz="1200" b="1">
                          <a:latin typeface="Times New Roman"/>
                        </a:rPr>
                        <a:t>я успеваемость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endParaRPr sz="1400"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endParaRPr sz="1400"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4" name="Rectangle 3"/>
          <p:cNvSpPr/>
          <p:nvPr/>
        </p:nvSpPr>
        <p:spPr>
          <a:xfrm>
            <a:off x="1045464" y="5157216"/>
            <a:ext cx="5989320" cy="4553712"/>
          </a:xfrm>
          <a:prstGeom prst="rect">
            <a:avLst/>
          </a:prstGeom>
        </p:spPr>
        <p:txBody>
          <a:bodyPr lIns="0" tIns="0" rIns="0" bIns="0">
            <a:noAutofit/>
          </a:bodyPr>
          <a:lstStyle/>
          <a:p>
            <a:pPr indent="0" algn="just">
              <a:spcBef>
                <a:spcPts val="1050"/>
              </a:spcBef>
              <a:spcAft>
                <a:spcPts val="1890"/>
              </a:spcAft>
            </a:pPr>
            <a:r>
              <a:rPr lang="ru" sz="1200">
                <a:latin typeface="Times New Roman"/>
              </a:rPr>
              <a:t>На основании мониторинга виден рост качества знаний по каждому классу.</a:t>
            </a:r>
          </a:p>
          <a:p>
            <a:pPr indent="0" algn="just">
              <a:lnSpc>
                <a:spcPts val="2064"/>
              </a:lnSpc>
            </a:pPr>
            <a:r>
              <a:rPr lang="ru" sz="1200">
                <a:latin typeface="Times New Roman"/>
              </a:rPr>
              <a:t>Почему он произошел?</a:t>
            </a:r>
          </a:p>
          <a:p>
            <a:pPr indent="0" algn="just">
              <a:lnSpc>
                <a:spcPts val="2064"/>
              </a:lnSpc>
            </a:pPr>
            <a:r>
              <a:rPr lang="ru" sz="1200">
                <a:latin typeface="Times New Roman"/>
              </a:rPr>
              <a:t>-    меняется отношение к предмету,</a:t>
            </a:r>
          </a:p>
          <a:p>
            <a:pPr indent="0" algn="just">
              <a:lnSpc>
                <a:spcPts val="2064"/>
              </a:lnSpc>
            </a:pPr>
            <a:r>
              <a:rPr lang="ru" sz="1200">
                <a:latin typeface="Times New Roman"/>
              </a:rPr>
              <a:t>-    растет уровень учебной мотивации (нетрадиционные уроки, поощрения, одобрение)</a:t>
            </a:r>
          </a:p>
          <a:p>
            <a:pPr indent="0" algn="just">
              <a:lnSpc>
                <a:spcPts val="2064"/>
              </a:lnSpc>
              <a:spcAft>
                <a:spcPts val="1260"/>
              </a:spcAft>
            </a:pPr>
            <a:r>
              <a:rPr lang="ru" sz="1200">
                <a:latin typeface="Times New Roman"/>
              </a:rPr>
              <a:t>-    меняется микроклимат в коллективе на уроках</a:t>
            </a:r>
          </a:p>
          <a:p>
            <a:pPr indent="0" algn="just">
              <a:spcAft>
                <a:spcPts val="2100"/>
              </a:spcAft>
            </a:pPr>
            <a:r>
              <a:rPr lang="ru" sz="1200">
                <a:latin typeface="Times New Roman"/>
              </a:rPr>
              <a:t>Все это определяет качество знаний.</a:t>
            </a:r>
          </a:p>
          <a:p>
            <a:pPr indent="266700" algn="just">
              <a:lnSpc>
                <a:spcPts val="2064"/>
              </a:lnSpc>
            </a:pPr>
            <a:r>
              <a:rPr lang="ru" sz="1200">
                <a:latin typeface="Times New Roman"/>
              </a:rPr>
              <a:t>В заключении можно отметить, что при обучении школьников английскому языку дело не в сумме выученных слов и правил, а в приобщении к культуре другого народа. И моя задача заключается в том, чтобы слова, бывшие чужими, иностранными, зазвучали в новом контексте, создали яркие образы в художественном тексте. А устная речь и диалоги должны раскрывать не какие-то отвлеченные проблемы, а именно те, которые волнуют учащихся. Работая на уроках я стараюсь довести до сознания детей, что изучение иностранного языка играет важную роль в воспитании личности. Оно способствует выработке таких качеств, как целеустремленность, умение добиваться поставленной цели. Кругозор человека, знающего иностранный язык, шире и полнее.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69848" y="755904"/>
            <a:ext cx="5949696" cy="8811768"/>
          </a:xfrm>
          <a:prstGeom prst="rect">
            <a:avLst/>
          </a:prstGeom>
        </p:spPr>
        <p:txBody>
          <a:bodyPr lIns="0" tIns="0" rIns="0" bIns="0">
            <a:noAutofit/>
          </a:bodyPr>
          <a:lstStyle/>
          <a:p>
            <a:pPr indent="0" algn="just">
              <a:lnSpc>
                <a:spcPts val="2064"/>
              </a:lnSpc>
              <a:spcAft>
                <a:spcPts val="1260"/>
              </a:spcAft>
            </a:pPr>
            <a:r>
              <a:rPr lang="ru" sz="1200" b="1" i="1">
                <a:latin typeface="Times New Roman"/>
              </a:rPr>
              <a:t>Вашему вниманию представляю </a:t>
            </a:r>
            <a:r>
              <a:rPr lang="ru" sz="1200" b="1" i="1" u="sng">
                <a:latin typeface="Times New Roman"/>
              </a:rPr>
              <a:t>материал</a:t>
            </a:r>
            <a:r>
              <a:rPr lang="ru" sz="1200" b="1" u="sng">
                <a:latin typeface="Times New Roman"/>
              </a:rPr>
              <a:t>,</a:t>
            </a:r>
            <a:r>
              <a:rPr lang="ru" sz="1200" b="1">
                <a:latin typeface="Times New Roman"/>
              </a:rPr>
              <a:t> </a:t>
            </a:r>
            <a:r>
              <a:rPr lang="ru" sz="1200" b="1" i="1">
                <a:latin typeface="Times New Roman"/>
              </a:rPr>
              <a:t>используемый на уроке -аукционе-знаний в 6-м классе по теме «Визит в Лондон. Направления».</a:t>
            </a:r>
          </a:p>
          <a:p>
            <a:pPr indent="0" algn="just">
              <a:lnSpc>
                <a:spcPts val="2064"/>
              </a:lnSpc>
            </a:pPr>
            <a:r>
              <a:rPr lang="ru" sz="1200" i="1">
                <a:latin typeface="Times New Roman"/>
              </a:rPr>
              <a:t>Иллюстрация системы работы.</a:t>
            </a:r>
          </a:p>
          <a:p>
            <a:pPr indent="0" algn="just">
              <a:lnSpc>
                <a:spcPts val="2064"/>
              </a:lnSpc>
            </a:pPr>
            <a:r>
              <a:rPr lang="ru" sz="1200" i="1">
                <a:latin typeface="Times New Roman"/>
              </a:rPr>
              <a:t>6 класс</a:t>
            </a:r>
          </a:p>
          <a:p>
            <a:pPr indent="0" algn="just">
              <a:lnSpc>
                <a:spcPts val="2064"/>
              </a:lnSpc>
            </a:pPr>
            <a:r>
              <a:rPr lang="ru" sz="1200" i="1">
                <a:latin typeface="Times New Roman"/>
              </a:rPr>
              <a:t>Тема «Визит в Лондон. Направления.»</a:t>
            </a:r>
          </a:p>
          <a:p>
            <a:pPr indent="0" algn="just">
              <a:lnSpc>
                <a:spcPts val="2064"/>
              </a:lnSpc>
              <a:spcAft>
                <a:spcPts val="1260"/>
              </a:spcAft>
            </a:pPr>
            <a:r>
              <a:rPr lang="ru" sz="1200" i="1">
                <a:latin typeface="Times New Roman"/>
              </a:rPr>
              <a:t>Урок-аукцион-знаний</a:t>
            </a:r>
          </a:p>
          <a:p>
            <a:pPr indent="0" algn="just">
              <a:spcAft>
                <a:spcPts val="2310"/>
              </a:spcAft>
            </a:pPr>
            <a:r>
              <a:rPr lang="ru" sz="1200" i="1">
                <a:latin typeface="Times New Roman"/>
              </a:rPr>
              <a:t>Цель:</a:t>
            </a:r>
          </a:p>
          <a:p>
            <a:pPr indent="0" algn="just">
              <a:lnSpc>
                <a:spcPts val="2160"/>
              </a:lnSpc>
            </a:pPr>
            <a:r>
              <a:rPr lang="ru" sz="1400" i="1">
                <a:latin typeface="Corbel"/>
              </a:rPr>
              <a:t>•</a:t>
            </a:r>
            <a:r>
              <a:rPr lang="ru" sz="1200">
                <a:latin typeface="Times New Roman"/>
              </a:rPr>
              <a:t>    Привитие интереса к иностранному языку</a:t>
            </a:r>
          </a:p>
          <a:p>
            <a:pPr indent="0" algn="just">
              <a:lnSpc>
                <a:spcPts val="2160"/>
              </a:lnSpc>
            </a:pPr>
            <a:r>
              <a:rPr lang="ru" sz="1200">
                <a:latin typeface="Times New Roman"/>
              </a:rPr>
              <a:t>•    Развитие творческих способностей учащихся</a:t>
            </a:r>
          </a:p>
          <a:p>
            <a:pPr indent="0" algn="just">
              <a:lnSpc>
                <a:spcPts val="2160"/>
              </a:lnSpc>
            </a:pPr>
            <a:r>
              <a:rPr lang="ru" sz="1200">
                <a:latin typeface="Times New Roman"/>
              </a:rPr>
              <a:t>•    Развитие памяти и внимания</a:t>
            </a:r>
          </a:p>
          <a:p>
            <a:pPr indent="0" algn="just">
              <a:lnSpc>
                <a:spcPts val="2160"/>
              </a:lnSpc>
            </a:pPr>
            <a:r>
              <a:rPr lang="ru" sz="1200">
                <a:latin typeface="Times New Roman"/>
              </a:rPr>
              <a:t>•    Правильное использование ранее полученных знаний и умений</a:t>
            </a:r>
          </a:p>
          <a:p>
            <a:pPr indent="-215900">
              <a:lnSpc>
                <a:spcPts val="2064"/>
              </a:lnSpc>
              <a:spcAft>
                <a:spcPts val="420"/>
              </a:spcAft>
            </a:pPr>
            <a:r>
              <a:rPr lang="ru" sz="1200">
                <a:latin typeface="Times New Roman"/>
              </a:rPr>
              <a:t>•    Развитие навыков монологической и диалогической речи по теме «Визит в Лондон. Направления.»</a:t>
            </a:r>
          </a:p>
          <a:p>
            <a:pPr indent="0" algn="just">
              <a:spcAft>
                <a:spcPts val="840"/>
              </a:spcAft>
            </a:pPr>
            <a:r>
              <a:rPr lang="ru" sz="1200" i="1">
                <a:latin typeface="Times New Roman"/>
              </a:rPr>
              <a:t>Методы обучения:</a:t>
            </a:r>
          </a:p>
          <a:p>
            <a:pPr indent="0" algn="just">
              <a:spcAft>
                <a:spcPts val="1260"/>
              </a:spcAft>
            </a:pPr>
            <a:r>
              <a:rPr lang="ru" sz="1400" i="1">
                <a:latin typeface="Corbel"/>
              </a:rPr>
              <a:t>•</a:t>
            </a:r>
            <a:r>
              <a:rPr lang="ru" sz="1200">
                <a:latin typeface="Times New Roman"/>
              </a:rPr>
              <a:t>    Ролевая игра</a:t>
            </a:r>
          </a:p>
          <a:p>
            <a:pPr indent="0" algn="just">
              <a:spcAft>
                <a:spcPts val="2310"/>
              </a:spcAft>
            </a:pPr>
            <a:r>
              <a:rPr lang="ru" sz="1200" i="1">
                <a:latin typeface="Times New Roman"/>
              </a:rPr>
              <a:t>Формы обучения:</a:t>
            </a:r>
          </a:p>
          <a:p>
            <a:pPr indent="0" algn="just">
              <a:lnSpc>
                <a:spcPts val="2136"/>
              </a:lnSpc>
            </a:pPr>
            <a:r>
              <a:rPr lang="ru" sz="1400" i="1">
                <a:latin typeface="Corbel"/>
              </a:rPr>
              <a:t>•</a:t>
            </a:r>
            <a:r>
              <a:rPr lang="ru" sz="1200">
                <a:latin typeface="Times New Roman"/>
              </a:rPr>
              <a:t>    Фронтальная работа</a:t>
            </a:r>
          </a:p>
          <a:p>
            <a:pPr indent="0" algn="just">
              <a:lnSpc>
                <a:spcPts val="2136"/>
              </a:lnSpc>
            </a:pPr>
            <a:r>
              <a:rPr lang="ru" sz="1200">
                <a:latin typeface="Times New Roman"/>
              </a:rPr>
              <a:t>•    Коллективная работа</a:t>
            </a:r>
          </a:p>
          <a:p>
            <a:pPr indent="0" algn="just">
              <a:lnSpc>
                <a:spcPts val="2136"/>
              </a:lnSpc>
            </a:pPr>
            <a:r>
              <a:rPr lang="ru" sz="1200">
                <a:latin typeface="Times New Roman"/>
              </a:rPr>
              <a:t>•    Парная работа</a:t>
            </a:r>
          </a:p>
          <a:p>
            <a:pPr indent="0" algn="just">
              <a:lnSpc>
                <a:spcPts val="2136"/>
              </a:lnSpc>
              <a:spcAft>
                <a:spcPts val="420"/>
              </a:spcAft>
            </a:pPr>
            <a:r>
              <a:rPr lang="ru" sz="1200">
                <a:latin typeface="Times New Roman"/>
              </a:rPr>
              <a:t>•    Индивидуальная работа</a:t>
            </a:r>
          </a:p>
          <a:p>
            <a:pPr indent="0" algn="just">
              <a:lnSpc>
                <a:spcPts val="2064"/>
              </a:lnSpc>
              <a:spcAft>
                <a:spcPts val="1260"/>
              </a:spcAft>
            </a:pPr>
            <a:r>
              <a:rPr lang="ru" sz="1200">
                <a:latin typeface="Times New Roman"/>
              </a:rPr>
              <a:t>Урок проводится при совместной подготовке учителя и учащихся. Предлагаются объекты для «продажи». Учащиеся придумывают задания и подготавливают музыкальную паузу.</a:t>
            </a:r>
          </a:p>
          <a:p>
            <a:pPr indent="0" algn="just">
              <a:spcAft>
                <a:spcPts val="2310"/>
              </a:spcAft>
            </a:pPr>
            <a:r>
              <a:rPr lang="ru" sz="1200" i="1">
                <a:latin typeface="Times New Roman"/>
              </a:rPr>
              <a:t>Структура урока-аукциона.</a:t>
            </a:r>
          </a:p>
          <a:p>
            <a:pPr indent="0" algn="just">
              <a:lnSpc>
                <a:spcPts val="2160"/>
              </a:lnSpc>
            </a:pPr>
            <a:r>
              <a:rPr lang="ru" sz="1400" i="1">
                <a:latin typeface="Corbel"/>
              </a:rPr>
              <a:t>•</a:t>
            </a:r>
            <a:r>
              <a:rPr lang="ru" sz="1200">
                <a:latin typeface="Times New Roman"/>
              </a:rPr>
              <a:t>    Приветствие</a:t>
            </a:r>
          </a:p>
          <a:p>
            <a:pPr indent="0" algn="just">
              <a:lnSpc>
                <a:spcPts val="2160"/>
              </a:lnSpc>
            </a:pPr>
            <a:r>
              <a:rPr lang="ru" sz="1200">
                <a:latin typeface="Times New Roman"/>
              </a:rPr>
              <a:t>•    Объяснения правил аукциона</a:t>
            </a:r>
          </a:p>
          <a:p>
            <a:pPr indent="-215900">
              <a:lnSpc>
                <a:spcPts val="2160"/>
              </a:lnSpc>
            </a:pPr>
            <a:r>
              <a:rPr lang="ru" sz="1200">
                <a:latin typeface="Times New Roman"/>
              </a:rPr>
              <a:t>•    «Продажа» определенного количества лотов </a:t>
            </a:r>
          </a:p>
        </p:txBody>
      </p:sp>
      <p:sp>
        <p:nvSpPr>
          <p:cNvPr id="3" name="Rectangle 2"/>
          <p:cNvSpPr/>
          <p:nvPr/>
        </p:nvSpPr>
        <p:spPr>
          <a:xfrm>
            <a:off x="1539240" y="9704832"/>
            <a:ext cx="1267968" cy="134112"/>
          </a:xfrm>
          <a:prstGeom prst="rect">
            <a:avLst/>
          </a:prstGeom>
        </p:spPr>
        <p:txBody>
          <a:bodyPr wrap="none" lIns="0" tIns="0" rIns="0" bIns="0">
            <a:noAutofit/>
          </a:bodyPr>
          <a:lstStyle/>
          <a:p>
            <a:pPr indent="-215900">
              <a:lnSpc>
                <a:spcPts val="2160"/>
              </a:lnSpc>
            </a:pPr>
            <a:r>
              <a:rPr lang="ru" sz="1200">
                <a:latin typeface="Times New Roman"/>
              </a:rPr>
              <a:t>Музыкальная пауза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98448" y="752856"/>
            <a:ext cx="1505712" cy="155448"/>
          </a:xfrm>
          <a:prstGeom prst="rect">
            <a:avLst/>
          </a:prstGeom>
        </p:spPr>
        <p:txBody>
          <a:bodyPr wrap="none" lIns="0" tIns="0" rIns="0" bIns="0">
            <a:noAutofit/>
          </a:bodyPr>
          <a:lstStyle/>
          <a:p>
            <a:pPr marL="241808" indent="-228600">
              <a:spcAft>
                <a:spcPts val="1260"/>
              </a:spcAft>
            </a:pPr>
            <a:r>
              <a:rPr lang="en-US" sz="1200">
                <a:latin typeface="Times New Roman"/>
              </a:rPr>
              <a:t>• </a:t>
            </a:r>
            <a:r>
              <a:rPr lang="ru" sz="1200">
                <a:latin typeface="Times New Roman"/>
              </a:rPr>
              <a:t>Подведение итогов</a:t>
            </a:r>
          </a:p>
        </p:txBody>
      </p:sp>
      <p:sp>
        <p:nvSpPr>
          <p:cNvPr id="3" name="Rectangle 2"/>
          <p:cNvSpPr/>
          <p:nvPr/>
        </p:nvSpPr>
        <p:spPr>
          <a:xfrm>
            <a:off x="1057656" y="1136904"/>
            <a:ext cx="5980176" cy="7421880"/>
          </a:xfrm>
          <a:prstGeom prst="rect">
            <a:avLst/>
          </a:prstGeom>
        </p:spPr>
        <p:txBody>
          <a:bodyPr lIns="0" tIns="0" rIns="0" bIns="0">
            <a:noAutofit/>
          </a:bodyPr>
          <a:lstStyle/>
          <a:p>
            <a:pPr indent="0" algn="just">
              <a:lnSpc>
                <a:spcPts val="2064"/>
              </a:lnSpc>
              <a:spcBef>
                <a:spcPts val="1260"/>
              </a:spcBef>
            </a:pPr>
            <a:r>
              <a:rPr lang="ru" sz="1200">
                <a:latin typeface="Times New Roman"/>
              </a:rPr>
              <a:t>Аукцион проводится 2-мя ведущими: продавцом и переводчиком.</a:t>
            </a:r>
          </a:p>
          <a:p>
            <a:pPr indent="0" algn="just">
              <a:lnSpc>
                <a:spcPts val="2064"/>
              </a:lnSpc>
            </a:pPr>
            <a:r>
              <a:rPr lang="ru" sz="1200">
                <a:latin typeface="Times New Roman"/>
              </a:rPr>
              <a:t>После приветствия ведущий объявляет лот для продажи, дает его характеристику, объявляет первоначальную цену.</a:t>
            </a:r>
          </a:p>
          <a:p>
            <a:pPr indent="0" algn="just">
              <a:lnSpc>
                <a:spcPts val="2064"/>
              </a:lnSpc>
            </a:pPr>
            <a:r>
              <a:rPr lang="ru" sz="1200">
                <a:latin typeface="Times New Roman"/>
              </a:rPr>
              <a:t>Представитель фирмы (переводчик) переводит на русский язык данную информацию. Затем начинается торг. Выставляется объект продажи, дается задание, например, выбрать следующие команды и сопоставить их с наименованием зданий в городе; уметь задавать разные типы вопросов используя предлоги места, грамматический оборот </a:t>
            </a:r>
            <a:r>
              <a:rPr lang="en-US" sz="1200">
                <a:latin typeface="Times New Roman"/>
              </a:rPr>
              <a:t>there is </a:t>
            </a:r>
            <a:r>
              <a:rPr lang="ru" sz="1200">
                <a:latin typeface="Times New Roman"/>
              </a:rPr>
              <a:t>- </a:t>
            </a:r>
            <a:r>
              <a:rPr lang="en-US" sz="1200">
                <a:latin typeface="Times New Roman"/>
              </a:rPr>
              <a:t>there are - to be.</a:t>
            </a:r>
          </a:p>
          <a:p>
            <a:pPr indent="0" algn="just">
              <a:lnSpc>
                <a:spcPts val="2064"/>
              </a:lnSpc>
            </a:pPr>
            <a:r>
              <a:rPr lang="ru" sz="1200">
                <a:latin typeface="Times New Roman"/>
              </a:rPr>
              <a:t>При торгах продавец после каждого ответа громко считает: раз, два, три. «Продается» объект тогда, когда названа максимальная цена.</a:t>
            </a:r>
          </a:p>
          <a:p>
            <a:pPr indent="0" algn="just">
              <a:lnSpc>
                <a:spcPts val="2064"/>
              </a:lnSpc>
            </a:pPr>
            <a:r>
              <a:rPr lang="ru" sz="1200">
                <a:latin typeface="Times New Roman"/>
              </a:rPr>
              <a:t>После продажи двух- трех лотов объявляется музыкальная пауза. Учащиеся показывают музыкальный номер, песню.</a:t>
            </a:r>
          </a:p>
          <a:p>
            <a:pPr indent="0" algn="just">
              <a:lnSpc>
                <a:spcPts val="2064"/>
              </a:lnSpc>
              <a:spcAft>
                <a:spcPts val="1260"/>
              </a:spcAft>
            </a:pPr>
            <a:r>
              <a:rPr lang="ru" sz="1200">
                <a:latin typeface="Times New Roman"/>
              </a:rPr>
              <a:t>В конце торгов ведущий подводит итоги.</a:t>
            </a:r>
          </a:p>
          <a:p>
            <a:pPr indent="0" algn="just">
              <a:spcAft>
                <a:spcPts val="2100"/>
              </a:spcAft>
            </a:pPr>
            <a:r>
              <a:rPr lang="ru" sz="1200" i="1">
                <a:latin typeface="Times New Roman"/>
              </a:rPr>
              <a:t>Игровые приемы:</a:t>
            </a:r>
          </a:p>
          <a:p>
            <a:pPr marL="482600" indent="-228600">
              <a:lnSpc>
                <a:spcPts val="2088"/>
              </a:lnSpc>
            </a:pPr>
            <a:r>
              <a:rPr lang="ru" sz="1400" i="1">
                <a:latin typeface="Corbel"/>
              </a:rPr>
              <a:t>•</a:t>
            </a:r>
            <a:r>
              <a:rPr lang="ru" sz="1200">
                <a:latin typeface="Times New Roman"/>
              </a:rPr>
              <a:t>    Языковая, развивающая игра (на развитие фонетических, лексических и грамматических навыков)</a:t>
            </a:r>
          </a:p>
          <a:p>
            <a:pPr marL="482600" indent="-228600">
              <a:lnSpc>
                <a:spcPts val="2088"/>
              </a:lnSpc>
              <a:spcAft>
                <a:spcPts val="420"/>
              </a:spcAft>
            </a:pPr>
            <a:r>
              <a:rPr lang="ru" sz="1200">
                <a:latin typeface="Times New Roman"/>
              </a:rPr>
              <a:t>•    Речевая, развивающая игра (на развитие внимания, памяти, мышления; умение говорить, общаться; возможность приобрести новые знания)</a:t>
            </a:r>
          </a:p>
          <a:p>
            <a:pPr indent="0" algn="just">
              <a:lnSpc>
                <a:spcPts val="2064"/>
              </a:lnSpc>
            </a:pPr>
            <a:r>
              <a:rPr lang="ru" sz="1200" b="1" i="1">
                <a:latin typeface="Times New Roman"/>
              </a:rPr>
              <a:t>Вывод:</a:t>
            </a:r>
          </a:p>
          <a:p>
            <a:pPr indent="0" algn="just">
              <a:lnSpc>
                <a:spcPts val="2064"/>
              </a:lnSpc>
            </a:pPr>
            <a:r>
              <a:rPr lang="ru" sz="1200">
                <a:latin typeface="Times New Roman"/>
              </a:rPr>
              <a:t>На данном уроке ученик учится самостоятельно, а учитель осуществляет мотивационное управление его учением т.е. мотивирует, организовывает, координирует, консультирует, контролирует.</a:t>
            </a:r>
          </a:p>
          <a:p>
            <a:pPr indent="0" algn="just">
              <a:lnSpc>
                <a:spcPts val="2064"/>
              </a:lnSpc>
            </a:pPr>
            <a:r>
              <a:rPr lang="ru" sz="1200">
                <a:latin typeface="Times New Roman"/>
              </a:rPr>
              <a:t>Учащиеся получают достаточно времени работать самостоятельно, учатся самопланированию, самоорганизации, самоконтролю и самооценки. Это и дает возможность знаний, видеть в этих знаниях пробелы и стараться решить их, как с помощью учителя, так и с помощью одноклассников.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60000" r="100000" b="20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1152</Words>
  <Application>Microsoft Office PowerPoint</Application>
  <PresentationFormat>Custom</PresentationFormat>
  <Paragraphs>94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Corbel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subject/>
  <dc:creator>Оксана</dc:creator>
  <cp:keywords/>
  <cp:lastModifiedBy>word</cp:lastModifiedBy>
  <cp:revision>1</cp:revision>
  <dcterms:modified xsi:type="dcterms:W3CDTF">2024-11-16T19:50:35Z</dcterms:modified>
</cp:coreProperties>
</file>