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67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notesSlides/notesSlide68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5"/>
  </p:notesMasterIdLst>
  <p:sldIdLst>
    <p:sldId id="269" r:id="rId2"/>
    <p:sldId id="270" r:id="rId3"/>
    <p:sldId id="268" r:id="rId4"/>
    <p:sldId id="320" r:id="rId5"/>
    <p:sldId id="273" r:id="rId6"/>
    <p:sldId id="294" r:id="rId7"/>
    <p:sldId id="323" r:id="rId8"/>
    <p:sldId id="321" r:id="rId9"/>
    <p:sldId id="274" r:id="rId10"/>
    <p:sldId id="276" r:id="rId11"/>
    <p:sldId id="302" r:id="rId12"/>
    <p:sldId id="275" r:id="rId13"/>
    <p:sldId id="303" r:id="rId14"/>
    <p:sldId id="307" r:id="rId15"/>
    <p:sldId id="306" r:id="rId16"/>
    <p:sldId id="305" r:id="rId17"/>
    <p:sldId id="313" r:id="rId18"/>
    <p:sldId id="324" r:id="rId19"/>
    <p:sldId id="308" r:id="rId20"/>
    <p:sldId id="311" r:id="rId21"/>
    <p:sldId id="309" r:id="rId22"/>
    <p:sldId id="277" r:id="rId23"/>
    <p:sldId id="278" r:id="rId24"/>
    <p:sldId id="280" r:id="rId25"/>
    <p:sldId id="279" r:id="rId26"/>
    <p:sldId id="314" r:id="rId27"/>
    <p:sldId id="315" r:id="rId28"/>
    <p:sldId id="316" r:id="rId29"/>
    <p:sldId id="317" r:id="rId30"/>
    <p:sldId id="281" r:id="rId31"/>
    <p:sldId id="325" r:id="rId32"/>
    <p:sldId id="326" r:id="rId33"/>
    <p:sldId id="327" r:id="rId34"/>
    <p:sldId id="331" r:id="rId35"/>
    <p:sldId id="352" r:id="rId36"/>
    <p:sldId id="301" r:id="rId37"/>
    <p:sldId id="295" r:id="rId38"/>
    <p:sldId id="304" r:id="rId39"/>
    <p:sldId id="296" r:id="rId40"/>
    <p:sldId id="330" r:id="rId41"/>
    <p:sldId id="258" r:id="rId42"/>
    <p:sldId id="342" r:id="rId43"/>
    <p:sldId id="344" r:id="rId44"/>
    <p:sldId id="272" r:id="rId45"/>
    <p:sldId id="332" r:id="rId46"/>
    <p:sldId id="297" r:id="rId47"/>
    <p:sldId id="287" r:id="rId48"/>
    <p:sldId id="298" r:id="rId49"/>
    <p:sldId id="299" r:id="rId50"/>
    <p:sldId id="328" r:id="rId51"/>
    <p:sldId id="333" r:id="rId52"/>
    <p:sldId id="336" r:id="rId53"/>
    <p:sldId id="334" r:id="rId54"/>
    <p:sldId id="300" r:id="rId55"/>
    <p:sldId id="338" r:id="rId56"/>
    <p:sldId id="339" r:id="rId57"/>
    <p:sldId id="337" r:id="rId58"/>
    <p:sldId id="335" r:id="rId59"/>
    <p:sldId id="345" r:id="rId60"/>
    <p:sldId id="347" r:id="rId61"/>
    <p:sldId id="349" r:id="rId62"/>
    <p:sldId id="329" r:id="rId63"/>
    <p:sldId id="348" r:id="rId64"/>
    <p:sldId id="340" r:id="rId65"/>
    <p:sldId id="283" r:id="rId66"/>
    <p:sldId id="282" r:id="rId67"/>
    <p:sldId id="288" r:id="rId68"/>
    <p:sldId id="284" r:id="rId69"/>
    <p:sldId id="266" r:id="rId70"/>
    <p:sldId id="285" r:id="rId71"/>
    <p:sldId id="353" r:id="rId72"/>
    <p:sldId id="289" r:id="rId73"/>
    <p:sldId id="271" r:id="rId7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A1D121-D6A6-4875-9DAC-F4F32FA4D41F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55BA76-CE89-472F-A4D8-C72CA6FAF12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9F816F-477D-419C-BBF5-74558ED23FC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9F816F-477D-419C-BBF5-74558ED23FC4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77AF51-2F52-4FA8-90F1-42E2AB1738F3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7B033F-52DE-4DBD-9BD1-91E50882F081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C4C61E-C0EA-4D54-A6E2-EE093EB76239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77AF51-2F52-4FA8-90F1-42E2AB1738F3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77AF51-2F52-4FA8-90F1-42E2AB1738F3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E2B2D-A88E-4EE2-9959-6F66E569F3A8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77AF51-2F52-4FA8-90F1-42E2AB1738F3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E2B2D-A88E-4EE2-9959-6F66E569F3A8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E2B2D-A88E-4EE2-9959-6F66E569F3A8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E2B2D-A88E-4EE2-9959-6F66E569F3A8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E2B2D-A88E-4EE2-9959-6F66E569F3A8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E2B2D-A88E-4EE2-9959-6F66E569F3A8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E2B2D-A88E-4EE2-9959-6F66E569F3A8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E2B2D-A88E-4EE2-9959-6F66E569F3A8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E2B2D-A88E-4EE2-9959-6F66E569F3A8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77AF51-2F52-4FA8-90F1-42E2AB1738F3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77AF51-2F52-4FA8-90F1-42E2AB1738F3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77AF51-2F52-4FA8-90F1-42E2AB1738F3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77AF51-2F52-4FA8-90F1-42E2AB1738F3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E2B2D-A88E-4EE2-9959-6F66E569F3A8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E2B2D-A88E-4EE2-9959-6F66E569F3A8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E2B2D-A88E-4EE2-9959-6F66E569F3A8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E2B2D-A88E-4EE2-9959-6F66E569F3A8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77AF51-2F52-4FA8-90F1-42E2AB1738F3}" type="slidenum">
              <a:rPr lang="ru-RU" smtClean="0"/>
              <a:pPr>
                <a:defRPr/>
              </a:pPr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36</a:t>
            </a:fld>
            <a:endParaRPr lang="ru-RU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38</a:t>
            </a:fld>
            <a:endParaRPr lang="ru-RU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39</a:t>
            </a:fld>
            <a:endParaRPr lang="ru-RU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40</a:t>
            </a:fld>
            <a:endParaRPr lang="ru-RU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41</a:t>
            </a:fld>
            <a:endParaRPr lang="ru-RU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43</a:t>
            </a:fld>
            <a:endParaRPr lang="ru-RU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45</a:t>
            </a:fld>
            <a:endParaRPr lang="ru-RU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46</a:t>
            </a:fld>
            <a:endParaRPr lang="ru-RU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D77AF51-2F52-4FA8-90F1-42E2AB1738F3}" type="slidenum">
              <a:rPr lang="ru-RU" smtClean="0"/>
              <a:pPr>
                <a:defRPr/>
              </a:pPr>
              <a:t>47</a:t>
            </a:fld>
            <a:endParaRPr lang="ru-RU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48</a:t>
            </a:fld>
            <a:endParaRPr lang="ru-RU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49</a:t>
            </a:fld>
            <a:endParaRPr lang="ru-RU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50</a:t>
            </a:fld>
            <a:endParaRPr lang="ru-RU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51</a:t>
            </a:fld>
            <a:endParaRPr lang="ru-RU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52</a:t>
            </a:fld>
            <a:endParaRPr lang="ru-RU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53</a:t>
            </a:fld>
            <a:endParaRPr lang="ru-RU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54</a:t>
            </a:fld>
            <a:endParaRPr lang="ru-RU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55</a:t>
            </a:fld>
            <a:endParaRPr lang="ru-RU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56</a:t>
            </a:fld>
            <a:endParaRPr lang="ru-RU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57</a:t>
            </a:fld>
            <a:endParaRPr lang="ru-RU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58</a:t>
            </a:fld>
            <a:endParaRPr lang="ru-RU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59</a:t>
            </a:fld>
            <a:endParaRPr lang="ru-RU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60</a:t>
            </a:fld>
            <a:endParaRPr lang="ru-RU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61</a:t>
            </a:fld>
            <a:endParaRPr lang="ru-RU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62</a:t>
            </a:fld>
            <a:endParaRPr lang="ru-RU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63</a:t>
            </a:fld>
            <a:endParaRPr lang="ru-RU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64</a:t>
            </a:fld>
            <a:endParaRPr lang="ru-RU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65</a:t>
            </a:fld>
            <a:endParaRPr lang="ru-RU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66</a:t>
            </a:fld>
            <a:endParaRPr lang="ru-RU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67</a:t>
            </a:fld>
            <a:endParaRPr lang="ru-RU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68</a:t>
            </a:fld>
            <a:endParaRPr lang="ru-RU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69</a:t>
            </a:fld>
            <a:endParaRPr lang="ru-RU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70</a:t>
            </a:fld>
            <a:endParaRPr lang="ru-RU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55BA76-CE89-472F-A4D8-C72CA6FAF123}" type="slidenum">
              <a:rPr lang="ru-RU" smtClean="0"/>
              <a:pPr/>
              <a:t>71</a:t>
            </a:fld>
            <a:endParaRPr lang="ru-RU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9C9248-8DD6-45FC-8834-5071229881D4}" type="slidenum">
              <a:rPr lang="ru-RU" smtClean="0"/>
              <a:pPr>
                <a:defRPr/>
              </a:pPr>
              <a:t>72</a:t>
            </a:fld>
            <a:endParaRPr lang="ru-RU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9F816F-477D-419C-BBF5-74558ED23FC4}" type="slidenum">
              <a:rPr lang="ru-RU" smtClean="0"/>
              <a:pPr/>
              <a:t>73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E166-B949-48F4-827D-F3008B25C1F1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590D-EC81-4CFE-9972-0AAC4949A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E166-B949-48F4-827D-F3008B25C1F1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590D-EC81-4CFE-9972-0AAC4949A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E166-B949-48F4-827D-F3008B25C1F1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590D-EC81-4CFE-9972-0AAC4949A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E166-B949-48F4-827D-F3008B25C1F1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590D-EC81-4CFE-9972-0AAC4949A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E166-B949-48F4-827D-F3008B25C1F1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590D-EC81-4CFE-9972-0AAC4949A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E166-B949-48F4-827D-F3008B25C1F1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590D-EC81-4CFE-9972-0AAC4949A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E166-B949-48F4-827D-F3008B25C1F1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590D-EC81-4CFE-9972-0AAC4949A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E166-B949-48F4-827D-F3008B25C1F1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590D-EC81-4CFE-9972-0AAC4949A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E166-B949-48F4-827D-F3008B25C1F1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590D-EC81-4CFE-9972-0AAC4949A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E166-B949-48F4-827D-F3008B25C1F1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590D-EC81-4CFE-9972-0AAC4949A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E166-B949-48F4-827D-F3008B25C1F1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590D-EC81-4CFE-9972-0AAC4949A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97E166-B949-48F4-827D-F3008B25C1F1}" type="datetimeFigureOut">
              <a:rPr lang="ru-RU" smtClean="0"/>
              <a:pPr/>
              <a:t>25.02.2019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B590D-EC81-4CFE-9972-0AAC4949AB4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veinternet.ru/app/fotograf/index.php?s=photo_viewer&amp;ev=photo_view&amp;uid=3598586&amp;bid=3598586&amp;pid=354266&amp;id=1092159&amp;mode=this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prazdni.com/wp-content/uploads/2009/11/bazovaya_modell_kvillinga.jpg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openxmlformats.org/officeDocument/2006/relationships/image" Target="../media/image50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12" Type="http://schemas.openxmlformats.org/officeDocument/2006/relationships/image" Target="../media/image4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Relationship Id="rId14" Type="http://schemas.openxmlformats.org/officeDocument/2006/relationships/image" Target="../media/image5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7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1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9" y="332656"/>
            <a:ext cx="8568952" cy="489364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МБОУ «</a:t>
            </a:r>
            <a:r>
              <a:rPr lang="ru-RU" sz="6000" b="1" spc="50" dirty="0" err="1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Усть</a:t>
            </a:r>
            <a:r>
              <a:rPr lang="ru-RU" sz="6000" b="1" spc="50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– </a:t>
            </a:r>
            <a:r>
              <a:rPr lang="ru-RU" sz="6000" b="1" spc="50" dirty="0" err="1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Удинская</a:t>
            </a:r>
            <a:endParaRPr lang="ru-RU" sz="6000" b="1" spc="50" dirty="0" smtClean="0">
              <a:ln w="11430"/>
              <a:solidFill>
                <a:schemeClr val="accent4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6000" b="1" spc="50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СОШ №2»</a:t>
            </a:r>
          </a:p>
          <a:p>
            <a:pPr algn="ctr"/>
            <a:r>
              <a:rPr lang="ru-RU" sz="60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Мастер  - класс</a:t>
            </a:r>
          </a:p>
          <a:p>
            <a:pPr algn="ctr"/>
            <a:r>
              <a:rPr lang="ru-RU" sz="60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«Чудо творчество»</a:t>
            </a:r>
          </a:p>
          <a:p>
            <a:pPr algn="ctr"/>
            <a:r>
              <a:rPr lang="ru-RU" sz="3600" b="1" spc="50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(занятия </a:t>
            </a:r>
            <a:r>
              <a:rPr lang="ru-RU" sz="3600" b="1" spc="50" dirty="0" err="1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квиллингом</a:t>
            </a:r>
            <a:r>
              <a:rPr lang="ru-RU" sz="3600" b="1" spc="50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 виды и секреты техники для детей и взрослых)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692696"/>
            <a:ext cx="46085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Автор создания презентации:</a:t>
            </a:r>
            <a:endParaRPr lang="ru-RU" sz="4400" b="1" dirty="0" smtClean="0">
              <a:ln w="11430"/>
              <a:solidFill>
                <a:srgbClr val="00206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ru-RU" sz="3200" b="1" i="1" dirty="0">
                <a:ln w="11430"/>
                <a:solidFill>
                  <a:srgbClr val="002060"/>
                </a:solidFill>
              </a:rPr>
              <a:t>у</a:t>
            </a:r>
            <a:r>
              <a:rPr lang="ru-RU" sz="3200" b="1" i="1" dirty="0" smtClean="0">
                <a:ln w="11430"/>
                <a:solidFill>
                  <a:srgbClr val="002060"/>
                </a:solidFill>
              </a:rPr>
              <a:t>читель </a:t>
            </a:r>
            <a:r>
              <a:rPr lang="ru-RU" sz="3600" b="1" i="1" dirty="0" smtClean="0">
                <a:ln w="11430"/>
                <a:solidFill>
                  <a:srgbClr val="002060"/>
                </a:solidFill>
              </a:rPr>
              <a:t>изобразительного искусства:</a:t>
            </a:r>
          </a:p>
          <a:p>
            <a:pPr algn="ctr"/>
            <a:r>
              <a:rPr lang="ru-RU" sz="4400" b="1" i="1" dirty="0" smtClean="0">
                <a:ln w="11430"/>
                <a:solidFill>
                  <a:srgbClr val="002060"/>
                </a:solidFill>
              </a:rPr>
              <a:t>Глушкова Л.П. 2019г</a:t>
            </a:r>
            <a:r>
              <a:rPr lang="ru-RU" sz="4400" b="1" dirty="0" smtClean="0">
                <a:ln w="11430"/>
                <a:solidFill>
                  <a:srgbClr val="002060"/>
                </a:solidFill>
              </a:rPr>
              <a:t>.</a:t>
            </a:r>
            <a:endParaRPr lang="ru-RU" sz="4400" b="1" dirty="0">
              <a:ln w="11430"/>
              <a:solidFill>
                <a:srgbClr val="002060"/>
              </a:solidFill>
            </a:endParaRPr>
          </a:p>
        </p:txBody>
      </p:sp>
      <p:pic>
        <p:nvPicPr>
          <p:cNvPr id="4" name="Рисунок 3" descr="https://i.mycdn.me/image?id=849327934771&amp;bid=849327934771&amp;t=0&amp;plc=WEB&amp;tkn=*6D1ESk6v6trQkziA1phIVxTEDJQ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5148064" y="1196752"/>
            <a:ext cx="3368008" cy="507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-459432"/>
            <a:ext cx="7851648" cy="295973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8000" dirty="0" smtClean="0">
                <a:solidFill>
                  <a:srgbClr val="C00000"/>
                </a:solidFill>
                <a:latin typeface="Monotype Corsiva" pitchFamily="66" charset="0"/>
              </a:rPr>
              <a:t>КВИЛЛИНГ</a:t>
            </a:r>
            <a:endParaRPr lang="ru-RU" sz="8000" dirty="0">
              <a:solidFill>
                <a:srgbClr val="C00000"/>
              </a:solidFill>
            </a:endParaRPr>
          </a:p>
        </p:txBody>
      </p:sp>
      <p:sp>
        <p:nvSpPr>
          <p:cNvPr id="512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556792"/>
            <a:ext cx="8388672" cy="4968552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l">
              <a:lnSpc>
                <a:spcPct val="80000"/>
              </a:lnSpc>
            </a:pPr>
            <a:r>
              <a:rPr lang="ru-RU" b="1" dirty="0" err="1">
                <a:solidFill>
                  <a:schemeClr val="tx1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Б</a:t>
            </a:r>
            <a:r>
              <a:rPr lang="ru-RU" b="1" dirty="0" err="1" smtClean="0">
                <a:solidFill>
                  <a:schemeClr val="tx1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умагокручение</a:t>
            </a:r>
            <a:r>
              <a:rPr lang="ru-RU" b="1" dirty="0" smtClean="0">
                <a:solidFill>
                  <a:schemeClr val="tx1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, бумажная филигрань — </a:t>
            </a:r>
            <a:r>
              <a:rPr lang="ru-RU" b="1" dirty="0" err="1" smtClean="0">
                <a:solidFill>
                  <a:schemeClr val="tx1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икусство</a:t>
            </a:r>
            <a:r>
              <a:rPr lang="ru-RU" b="1" dirty="0" smtClean="0">
                <a:solidFill>
                  <a:schemeClr val="tx1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 скручивать длинные и узкие полоски бумаги в спиральки, видоизменять их форму и составлять из полученных  деталей</a:t>
            </a:r>
            <a:r>
              <a:rPr lang="ru-RU" b="1" dirty="0">
                <a:solidFill>
                  <a:schemeClr val="tx1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объемные</a:t>
            </a:r>
            <a:r>
              <a:rPr lang="ru-RU" b="1" dirty="0">
                <a:solidFill>
                  <a:schemeClr val="tx1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Batang" pitchFamily="18" charset="-127"/>
                <a:ea typeface="Batang" pitchFamily="18" charset="-127"/>
                <a:cs typeface="Times New Roman" pitchFamily="18" charset="0"/>
              </a:rPr>
              <a:t> или плоскостные композиции</a:t>
            </a:r>
            <a:r>
              <a:rPr lang="ru-RU" dirty="0" smtClean="0">
                <a:latin typeface="Batang" pitchFamily="18" charset="-127"/>
                <a:ea typeface="Batang" pitchFamily="18" charset="-127"/>
                <a:cs typeface="Times New Roman" pitchFamily="18" charset="0"/>
              </a:rPr>
              <a:t>.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tang" pitchFamily="18" charset="-127"/>
                <a:ea typeface="Batang" pitchFamily="18" charset="-127"/>
              </a:rPr>
              <a:t>Готовым спиралям придается различная форма. Так получаются модули, из которых создаются работы — картины, открытки, альбомы, рамки, фигурки и т.д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548680"/>
            <a:ext cx="7776864" cy="56323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Искусство </a:t>
            </a:r>
            <a:r>
              <a:rPr lang="ru-RU" sz="3600" b="1" dirty="0" err="1" smtClean="0">
                <a:solidFill>
                  <a:srgbClr val="C00000"/>
                </a:solidFill>
              </a:rPr>
              <a:t>бумагокручения</a:t>
            </a:r>
            <a:r>
              <a:rPr lang="ru-RU" sz="3600" b="1" dirty="0" smtClean="0">
                <a:solidFill>
                  <a:srgbClr val="C00000"/>
                </a:solidFill>
              </a:rPr>
              <a:t> возникло в конце XIV века в Западной Европе. Считается, что </a:t>
            </a:r>
            <a:r>
              <a:rPr lang="ru-RU" sz="3600" b="1" dirty="0" err="1" smtClean="0">
                <a:solidFill>
                  <a:srgbClr val="C00000"/>
                </a:solidFill>
              </a:rPr>
              <a:t>квиллинг</a:t>
            </a:r>
            <a:r>
              <a:rPr lang="ru-RU" sz="3600" b="1" dirty="0" smtClean="0">
                <a:solidFill>
                  <a:srgbClr val="C00000"/>
                </a:solidFill>
              </a:rPr>
              <a:t> придумали монахи. Обрезая позолоченные края книг они накручивали их на кончики птичьих перьев (отсюда и название, так как </a:t>
            </a:r>
            <a:r>
              <a:rPr lang="ru-RU" sz="3600" b="1" dirty="0" err="1" smtClean="0">
                <a:solidFill>
                  <a:srgbClr val="C00000"/>
                </a:solidFill>
              </a:rPr>
              <a:t>quill</a:t>
            </a:r>
            <a:r>
              <a:rPr lang="ru-RU" sz="3600" b="1" dirty="0" smtClean="0">
                <a:solidFill>
                  <a:srgbClr val="C00000"/>
                </a:solidFill>
              </a:rPr>
              <a:t> в переводе с английского означает «птичье перо») и таким образом создавали имитацию золотой миниатюры.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18002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effectLst/>
                <a:latin typeface="Monotype Corsiva" pitchFamily="66" charset="0"/>
              </a:rPr>
              <a:t>        </a:t>
            </a:r>
            <a:r>
              <a:rPr lang="ru-RU" sz="5300" dirty="0" smtClean="0">
                <a:solidFill>
                  <a:srgbClr val="C00000"/>
                </a:solidFill>
                <a:effectLst/>
                <a:latin typeface="Monotype Corsiva" pitchFamily="66" charset="0"/>
              </a:rPr>
              <a:t>Занятия  </a:t>
            </a:r>
            <a:r>
              <a:rPr lang="ru-RU" sz="5300" dirty="0" err="1" smtClean="0">
                <a:solidFill>
                  <a:srgbClr val="0070C0"/>
                </a:solidFill>
                <a:effectLst/>
                <a:latin typeface="Monotype Corsiva" pitchFamily="66" charset="0"/>
              </a:rPr>
              <a:t>квиллингом</a:t>
            </a:r>
            <a:endParaRPr lang="ru-RU" sz="5300" dirty="0">
              <a:solidFill>
                <a:srgbClr val="0070C0"/>
              </a:solidFill>
              <a:effectLst/>
              <a:latin typeface="Monotype Corsiva" pitchFamily="66" charset="0"/>
            </a:endParaRPr>
          </a:p>
        </p:txBody>
      </p:sp>
      <p:sp>
        <p:nvSpPr>
          <p:cNvPr id="7171" name="Текст 2"/>
          <p:cNvSpPr>
            <a:spLocks noGrp="1"/>
          </p:cNvSpPr>
          <p:nvPr>
            <p:ph type="body" idx="1"/>
          </p:nvPr>
        </p:nvSpPr>
        <p:spPr>
          <a:xfrm>
            <a:off x="530225" y="2132856"/>
            <a:ext cx="7772400" cy="4248471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ru-RU" b="1" i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В процесс создания работы вовлекаются самые разнородные психофизиологические механизмы: моторика и воображение (логическое и пространственное в равной мере), мышление и фантазия, стимул быстрого результата (в том числе для игры или подарка, сделанного своими руками). Благодаря тренировке мелкой моторики пальцев рук, возрастает скорость мыслительных процессов, гибкость и оригинальность мышления, развивается воображение, логика, речь.</a:t>
            </a:r>
          </a:p>
          <a:p>
            <a:pPr eaLnBrk="1" hangingPunct="1"/>
            <a:endParaRPr lang="ru-RU" b="1" i="1" dirty="0" smtClean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  <a:p>
            <a:pPr eaLnBrk="1" hangingPunct="1"/>
            <a:r>
              <a:rPr lang="ru-RU" sz="2400" b="1" i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Для изготовления изделий нужно немного терпения и кучу фантазии.</a:t>
            </a:r>
            <a:endParaRPr lang="ru-RU" sz="2400" dirty="0" smtClean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  <a:p>
            <a:pPr eaLnBrk="1" hangingPunct="1"/>
            <a:r>
              <a:rPr lang="en-US" sz="2400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 </a:t>
            </a:r>
            <a:endParaRPr lang="ru-RU" sz="2400" dirty="0" smtClean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8290120" cy="1954476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7200" dirty="0" smtClean="0">
                <a:solidFill>
                  <a:srgbClr val="002060"/>
                </a:solidFill>
                <a:latin typeface="Monotype Corsiva" pitchFamily="66" charset="0"/>
              </a:rPr>
              <a:t> Фантазии </a:t>
            </a:r>
            <a:r>
              <a:rPr lang="ru-RU" sz="7200" dirty="0" err="1" smtClean="0">
                <a:solidFill>
                  <a:srgbClr val="002060"/>
                </a:solidFill>
                <a:latin typeface="Monotype Corsiva" pitchFamily="66" charset="0"/>
              </a:rPr>
              <a:t>квиллинга</a:t>
            </a:r>
            <a:endParaRPr lang="ru-RU" sz="72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142875" y="2214563"/>
            <a:ext cx="3143250" cy="450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6148" name="Рисунок 9" descr="56922209_1269512752_1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3059832" y="3356992"/>
            <a:ext cx="2190750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149" name="imgb" descr="http://hand-made-grana.ucoz.ru/_ph/60/2/176976764.jpg"/>
          <p:cNvPicPr>
            <a:picLocks noChangeAspect="1" noChangeArrowheads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5076056" y="2348880"/>
            <a:ext cx="2214562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150" name="imgb" descr="http://www.planetapodelok.ru/wp-content/uploads/2009/12/6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3933056"/>
            <a:ext cx="2214562" cy="2357438"/>
          </a:xfrm>
          <a:prstGeom prst="rect">
            <a:avLst/>
          </a:prstGeom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gb" descr="http://img0.liveinternet.ru/images/attach/c/1/50/992/50992073_1231528462_elochka3.jpg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 t="5676" b="6084"/>
          <a:stretch>
            <a:fillRect/>
          </a:stretch>
        </p:blipFill>
        <p:spPr bwMode="auto">
          <a:xfrm>
            <a:off x="683568" y="476672"/>
            <a:ext cx="7848872" cy="6048672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3" descr="http://img1.liveinternet.ru/images/foto/b/0/apps/1/92/1092159_babochki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 l="23756" t="1622" r="45354" b="41364"/>
          <a:stretch>
            <a:fillRect/>
          </a:stretch>
        </p:blipFill>
        <p:spPr bwMode="auto">
          <a:xfrm>
            <a:off x="467544" y="404664"/>
            <a:ext cx="8136904" cy="6120680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76672"/>
            <a:ext cx="7772400" cy="1523568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Monotype Corsiva" pitchFamily="66" charset="0"/>
              </a:rPr>
              <a:t>Материалы и инструменты</a:t>
            </a:r>
            <a:endParaRPr lang="ru-RU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8195" name="Прямоугольник 4"/>
          <p:cNvSpPr>
            <a:spLocks noChangeArrowheads="1"/>
          </p:cNvSpPr>
          <p:nvPr/>
        </p:nvSpPr>
        <p:spPr bwMode="auto">
          <a:xfrm>
            <a:off x="357188" y="1844824"/>
            <a:ext cx="817525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buFontTx/>
              <a:buAutoNum type="arabicPeriod"/>
            </a:pPr>
            <a:r>
              <a:rPr lang="ru-RU" sz="20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Двусторонняя цветная бумага (</a:t>
            </a:r>
            <a:r>
              <a:rPr lang="ru-RU" sz="2000" b="1" dirty="0">
                <a:latin typeface="Constantia" pitchFamily="18" charset="0"/>
                <a:ea typeface="Calibri" pitchFamily="34" charset="0"/>
                <a:cs typeface="Times New Roman" pitchFamily="18" charset="0"/>
              </a:rPr>
              <a:t>она должна быть достаточно плотная</a:t>
            </a:r>
            <a:r>
              <a:rPr lang="ru-RU" sz="20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</a:p>
          <a:p>
            <a:pPr marL="228600" indent="-228600"/>
            <a:endParaRPr lang="ru-RU" sz="20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228600" indent="-228600"/>
            <a:r>
              <a:rPr lang="ru-RU" sz="20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Клей ПВА</a:t>
            </a:r>
          </a:p>
          <a:p>
            <a:pPr marL="228600" indent="-228600">
              <a:buFontTx/>
              <a:buAutoNum type="arabicPeriod"/>
            </a:pPr>
            <a:endParaRPr lang="ru-RU" sz="20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228600" indent="-228600">
              <a:buFontTx/>
              <a:buAutoNum type="arabicPeriod"/>
            </a:pPr>
            <a:r>
              <a:rPr lang="ru-RU" sz="20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Картон – как фон для создания открытки , рамки</a:t>
            </a:r>
          </a:p>
          <a:p>
            <a:pPr marL="228600" indent="-228600"/>
            <a:r>
              <a:rPr lang="ru-RU" sz="20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228600" indent="-228600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4. Тонкое шило или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инструмент для наматывания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с прорезью ( можно использовать з</a:t>
            </a:r>
            <a:r>
              <a:rPr lang="ru-RU" sz="2000" b="1" dirty="0">
                <a:latin typeface="Times New Roman" pitchFamily="18" charset="0"/>
                <a:ea typeface="Calibri" pitchFamily="34" charset="0"/>
                <a:cs typeface="Calibri" pitchFamily="34" charset="0"/>
              </a:rPr>
              <a:t>убочистку)</a:t>
            </a:r>
          </a:p>
          <a:p>
            <a:pPr marL="228600" indent="-228600"/>
            <a:endParaRPr lang="ru-RU" sz="2000" b="1" dirty="0">
              <a:latin typeface="Times New Roman" pitchFamily="18" charset="0"/>
              <a:ea typeface="Calibri" pitchFamily="34" charset="0"/>
              <a:cs typeface="Calibri" pitchFamily="34" charset="0"/>
            </a:endParaRPr>
          </a:p>
          <a:p>
            <a:pPr marL="228600" indent="-228600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5. Ножницы, канцелярский нож</a:t>
            </a:r>
          </a:p>
          <a:p>
            <a:pPr marL="228600" indent="-228600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228600" indent="-228600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2000" b="1" dirty="0">
                <a:latin typeface="Constantia" pitchFamily="18" charset="0"/>
              </a:rPr>
              <a:t> </a:t>
            </a:r>
            <a:r>
              <a:rPr lang="ru-RU" sz="2000" b="1" dirty="0" smtClean="0">
                <a:latin typeface="Constantia" pitchFamily="18" charset="0"/>
              </a:rPr>
              <a:t> Линейка </a:t>
            </a:r>
            <a:r>
              <a:rPr lang="ru-RU" sz="2000" b="1" dirty="0">
                <a:latin typeface="Constantia" pitchFamily="18" charset="0"/>
              </a:rPr>
              <a:t>с круглыми</a:t>
            </a:r>
          </a:p>
          <a:p>
            <a:pPr marL="228600" indent="-228600"/>
            <a:r>
              <a:rPr lang="ru-RU" sz="2000" b="1" dirty="0">
                <a:latin typeface="Constantia" pitchFamily="18" charset="0"/>
              </a:rPr>
              <a:t> отверстиями различного диаметра</a:t>
            </a:r>
          </a:p>
        </p:txBody>
      </p:sp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5076056" y="4221088"/>
            <a:ext cx="3528000" cy="22680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785794"/>
            <a:ext cx="7851648" cy="121444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dirty="0" smtClean="0">
                <a:solidFill>
                  <a:srgbClr val="002060"/>
                </a:solidFill>
                <a:latin typeface="Monotype Corsiva" pitchFamily="66" charset="0"/>
              </a:rPr>
              <a:t>Подготовка бумаги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024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2143125"/>
            <a:ext cx="7854950" cy="1285875"/>
          </a:xfrm>
        </p:spPr>
        <p:txBody>
          <a:bodyPr/>
          <a:lstStyle/>
          <a:p>
            <a:pPr marR="0" algn="l" eaLnBrk="1" hangingPunct="1"/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Бумагу нарезаем на полоски шириной 3-5 мм и длиной</a:t>
            </a:r>
          </a:p>
          <a:p>
            <a:pPr marR="0" algn="l" eaLnBrk="1" hangingPunct="1"/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примерно 25-30 см</a:t>
            </a:r>
          </a:p>
          <a:p>
            <a:pPr marR="0" eaLnBrk="1" hangingPunct="1"/>
            <a:endParaRPr lang="ru-RU" sz="2800" dirty="0" smtClean="0">
              <a:latin typeface="Monotype Corsiva" pitchFamily="66" charset="0"/>
            </a:endParaRPr>
          </a:p>
        </p:txBody>
      </p:sp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3419872" y="2780928"/>
            <a:ext cx="5509816" cy="3862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D:\квилинг\SAM_1042.JP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285720" y="285728"/>
            <a:ext cx="8400000" cy="63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0"/>
            <a:ext cx="7851648" cy="1954476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Monotype Corsiva" pitchFamily="66" charset="0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dirty="0" smtClean="0">
                <a:solidFill>
                  <a:srgbClr val="002060"/>
                </a:solidFill>
                <a:latin typeface="Monotype Corsiva" pitchFamily="66" charset="0"/>
              </a:rPr>
              <a:t>Техника безопасности при выполнении работ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9219" name="Прямоугольник 3"/>
          <p:cNvSpPr>
            <a:spLocks noChangeArrowheads="1"/>
          </p:cNvSpPr>
          <p:nvPr/>
        </p:nvSpPr>
        <p:spPr bwMode="auto">
          <a:xfrm>
            <a:off x="357188" y="2071688"/>
            <a:ext cx="850106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Ножницы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хранить ножницы в определённом месте</a:t>
            </a:r>
          </a:p>
          <a:p>
            <a:pPr>
              <a:buFont typeface="Arial" charset="0"/>
              <a:buChar char="•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 держать ножницы острыми концами вверх, передавать кольцами вперёд</a:t>
            </a:r>
          </a:p>
          <a:p>
            <a:pPr>
              <a:buFont typeface="Arial" charset="0"/>
              <a:buChar char="•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 оставлять ножницы на рабочем месте раскрытыми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Шило</a:t>
            </a:r>
          </a:p>
          <a:p>
            <a:pPr>
              <a:buFont typeface="Arial" charset="0"/>
              <a:buChar char="•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шило должно быть хорошо отшлифовано и обязательно храниться в специальных коробочках или чехлах</a:t>
            </a:r>
          </a:p>
          <a:p>
            <a:pPr>
              <a:buFont typeface="Arial" charset="0"/>
              <a:buChar char="•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нельзя делать резких движений рукой с шилом, чтобы не поранить сидящего рядом человека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Клей </a:t>
            </a:r>
          </a:p>
          <a:p>
            <a:pPr>
              <a:buFont typeface="Arial" charset="0"/>
              <a:buChar char="•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следить, чтобы клей не попадал на кожу рук, лица, особенно в глаза. При попадании клея в глаза надо немедленно промыть их большим количеством воды</a:t>
            </a:r>
          </a:p>
          <a:p>
            <a:pPr>
              <a:buFont typeface="Arial" charset="0"/>
              <a:buChar char="•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после работы клей хорошо закрыть и обязательно вымыть руки. </a:t>
            </a:r>
          </a:p>
          <a:p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D:\квилинг\SAM_1056.JPG"/>
          <p:cNvPicPr>
            <a:picLocks noChangeAspect="1" noChangeArrowheads="1"/>
          </p:cNvPicPr>
          <p:nvPr/>
        </p:nvPicPr>
        <p:blipFill>
          <a:blip r:embed="rId4" cstate="print">
            <a:lum bright="10000" contrast="40000"/>
          </a:blip>
          <a:srcRect/>
          <a:stretch>
            <a:fillRect/>
          </a:stretch>
        </p:blipFill>
        <p:spPr bwMode="auto">
          <a:xfrm>
            <a:off x="571472" y="428604"/>
            <a:ext cx="7680000" cy="57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6" name="Picture 2" descr="D:\квилинг\SAM_1060.JP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500034" y="285728"/>
            <a:ext cx="7680000" cy="57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8" name="Picture 2" descr="D:\квилинг\SAM_1058.JP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571472" y="428604"/>
            <a:ext cx="7680000" cy="576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D:\квилинг\SAM_1057.JPG"/>
          <p:cNvPicPr>
            <a:picLocks noChangeAspect="1" noChangeArrowheads="1"/>
          </p:cNvPicPr>
          <p:nvPr/>
        </p:nvPicPr>
        <p:blipFill>
          <a:blip r:embed="rId4" cstate="print">
            <a:lum bright="-10000" contrast="40000"/>
          </a:blip>
          <a:srcRect/>
          <a:stretch>
            <a:fillRect/>
          </a:stretch>
        </p:blipFill>
        <p:spPr bwMode="auto">
          <a:xfrm>
            <a:off x="785786" y="357166"/>
            <a:ext cx="7680000" cy="576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D:\квилинг\SAM_1072.JP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611560" y="404664"/>
            <a:ext cx="8016000" cy="601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xn--i1abbnckbmcl9fb.xn--p1ai/%D1%81%D1%82%D0%B0%D1%82%D1%8C%D0%B8/617025/img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2664296" cy="31864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 descr="http://xn--i1abbnckbmcl9fb.xn--p1ai/%D1%81%D1%82%D0%B0%D1%82%D1%8C%D0%B8/617025/img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76672"/>
            <a:ext cx="2880320" cy="315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http://xn--i1abbnckbmcl9fb.xn--p1ai/%D1%81%D1%82%D0%B0%D1%82%D1%8C%D0%B8/617025/img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404664"/>
            <a:ext cx="3168352" cy="3240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http://xn--i1abbnckbmcl9fb.xn--p1ai/%D1%81%D1%82%D0%B0%D1%82%D1%8C%D0%B8/617025/img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573016"/>
            <a:ext cx="2736304" cy="30243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http://xn--i1abbnckbmcl9fb.xn--p1ai/%D1%81%D1%82%D0%B0%D1%82%D1%8C%D0%B8/617025/img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3789040"/>
            <a:ext cx="3605386" cy="2808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http://xn--i1abbnckbmcl9fb.xn--p1ai/%D1%81%D1%82%D0%B0%D1%82%D1%8C%D0%B8/617025/img7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3933056"/>
            <a:ext cx="2813298" cy="252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D:\квилинг\SAM_1067.JP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827584" y="620688"/>
            <a:ext cx="7728000" cy="579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D:\квилинг\SAM_1070.JP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683568" y="476672"/>
            <a:ext cx="7632000" cy="5724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D:\квилинг\SAM_1068.JP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611560" y="476672"/>
            <a:ext cx="8064000" cy="604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332656"/>
            <a:ext cx="7851648" cy="231052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800" dirty="0" err="1" smtClean="0">
                <a:latin typeface="Monotype Corsiva" pitchFamily="66" charset="0"/>
              </a:rPr>
              <a:t>Квиллинг-техника</a:t>
            </a: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sz="4800" dirty="0" err="1" smtClean="0">
                <a:latin typeface="Monotype Corsiva" pitchFamily="66" charset="0"/>
              </a:rPr>
              <a:t>бумагокручения</a:t>
            </a:r>
            <a:endParaRPr lang="ru-RU" sz="4800" dirty="0">
              <a:latin typeface="Monotype Corsiva" pitchFamily="66" charset="0"/>
            </a:endParaRPr>
          </a:p>
        </p:txBody>
      </p:sp>
      <p:sp>
        <p:nvSpPr>
          <p:cNvPr id="11267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33400" y="2857500"/>
            <a:ext cx="7854950" cy="2124075"/>
          </a:xfrm>
        </p:spPr>
        <p:txBody>
          <a:bodyPr/>
          <a:lstStyle/>
          <a:p>
            <a:pPr marR="0" algn="l" eaLnBrk="1" hangingPunct="1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1.Возьми полоску бумаги двумя пальцами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R="0" eaLnBrk="1" hangingPunct="1"/>
            <a:endParaRPr lang="ru-RU" dirty="0" smtClean="0">
              <a:solidFill>
                <a:schemeClr val="tx1"/>
              </a:solidFill>
            </a:endParaRPr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56992"/>
            <a:ext cx="1714500" cy="2047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sp>
        <p:nvSpPr>
          <p:cNvPr id="11269" name="Прямоугольник 5"/>
          <p:cNvSpPr>
            <a:spLocks noChangeArrowheads="1"/>
          </p:cNvSpPr>
          <p:nvPr/>
        </p:nvSpPr>
        <p:spPr bwMode="auto">
          <a:xfrm>
            <a:off x="2286000" y="3571875"/>
            <a:ext cx="6143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nstantia" pitchFamily="18" charset="0"/>
              </a:rPr>
              <a:t>2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. Оттяни с нажимом конец полоски двумя пальцами другой руки, проводя по нему ногтем так, чтобы конец немного изогнулся.</a:t>
            </a:r>
          </a:p>
        </p:txBody>
      </p:sp>
      <p:pic>
        <p:nvPicPr>
          <p:cNvPr id="1127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25" y="4929188"/>
            <a:ext cx="2857500" cy="16906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3"/>
          <p:cNvSpPr>
            <a:spLocks noChangeArrowheads="1"/>
          </p:cNvSpPr>
          <p:nvPr/>
        </p:nvSpPr>
        <p:spPr bwMode="auto">
          <a:xfrm>
            <a:off x="571500" y="1071563"/>
            <a:ext cx="37861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nstantia" pitchFamily="18" charset="0"/>
              </a:rPr>
              <a:t>3. Загнутый кончик легче наматывается на шило. Плотно накрути несколько витков. </a:t>
            </a:r>
          </a:p>
        </p:txBody>
      </p:sp>
      <p:sp>
        <p:nvSpPr>
          <p:cNvPr id="12291" name="Прямоугольник 6"/>
          <p:cNvSpPr>
            <a:spLocks noChangeArrowheads="1"/>
          </p:cNvSpPr>
          <p:nvPr/>
        </p:nvSpPr>
        <p:spPr bwMode="auto">
          <a:xfrm>
            <a:off x="500063" y="2071688"/>
            <a:ext cx="63579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nstantia" pitchFamily="18" charset="0"/>
              </a:rPr>
              <a:t>4.Когда диаметр валика станет </a:t>
            </a:r>
          </a:p>
          <a:p>
            <a:r>
              <a:rPr lang="ru-RU">
                <a:latin typeface="Constantia" pitchFamily="18" charset="0"/>
              </a:rPr>
              <a:t>3—4 мм, его уже можно снять с шила и дальше крутить вручную.</a:t>
            </a:r>
          </a:p>
        </p:txBody>
      </p:sp>
      <p:sp>
        <p:nvSpPr>
          <p:cNvPr id="12292" name="Прямоугольник 11"/>
          <p:cNvSpPr>
            <a:spLocks noChangeArrowheads="1"/>
          </p:cNvSpPr>
          <p:nvPr/>
        </p:nvSpPr>
        <p:spPr bwMode="auto">
          <a:xfrm>
            <a:off x="642938" y="2967038"/>
            <a:ext cx="621506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nstantia" pitchFamily="18" charset="0"/>
              </a:rPr>
              <a:t>5.Скручивай плотный диск двумя руками, всё время перехватывай его пальцами, чтобы бумажная лента не распустилась.</a:t>
            </a:r>
          </a:p>
        </p:txBody>
      </p:sp>
      <p:sp>
        <p:nvSpPr>
          <p:cNvPr id="12293" name="Прямоугольник 12"/>
          <p:cNvSpPr>
            <a:spLocks noChangeArrowheads="1"/>
          </p:cNvSpPr>
          <p:nvPr/>
        </p:nvSpPr>
        <p:spPr bwMode="auto">
          <a:xfrm>
            <a:off x="642938" y="3929063"/>
            <a:ext cx="52593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onstantia" pitchFamily="18" charset="0"/>
              </a:rPr>
              <a:t>6.</a:t>
            </a:r>
            <a:r>
              <a:rPr lang="ru-RU">
                <a:latin typeface="Constantia" pitchFamily="18" charset="0"/>
              </a:rPr>
              <a:t>Вся полоска свёрнута.                   </a:t>
            </a:r>
          </a:p>
        </p:txBody>
      </p:sp>
      <p:sp>
        <p:nvSpPr>
          <p:cNvPr id="12294" name="Прямоугольник 13"/>
          <p:cNvSpPr>
            <a:spLocks noChangeArrowheads="1"/>
          </p:cNvSpPr>
          <p:nvPr/>
        </p:nvSpPr>
        <p:spPr bwMode="auto">
          <a:xfrm>
            <a:off x="714375" y="4357688"/>
            <a:ext cx="6143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onstantia" pitchFamily="18" charset="0"/>
              </a:rPr>
              <a:t>7.  А теперь слегка расслабь пальцы, позволяя бумажной спирали немного распуститься.</a:t>
            </a:r>
          </a:p>
        </p:txBody>
      </p:sp>
      <p:sp>
        <p:nvSpPr>
          <p:cNvPr id="12295" name="Прямоугольник 14"/>
          <p:cNvSpPr>
            <a:spLocks noChangeArrowheads="1"/>
          </p:cNvSpPr>
          <p:nvPr/>
        </p:nvSpPr>
        <p:spPr bwMode="auto">
          <a:xfrm>
            <a:off x="642938" y="5143500"/>
            <a:ext cx="6215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7675" indent="-382588"/>
            <a:r>
              <a:rPr lang="ru-RU">
                <a:latin typeface="Constantia" pitchFamily="18" charset="0"/>
              </a:rPr>
              <a:t>8. Приклей конец полоски клеем ПВА.</a:t>
            </a:r>
          </a:p>
        </p:txBody>
      </p:sp>
      <p:pic>
        <p:nvPicPr>
          <p:cNvPr id="1229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5" y="1143000"/>
            <a:ext cx="2652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3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4071938" y="476673"/>
            <a:ext cx="2984500" cy="1809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1229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628800"/>
            <a:ext cx="2214562" cy="18596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1229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4869160"/>
            <a:ext cx="2426023" cy="15693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3"/>
          <p:cNvSpPr>
            <a:spLocks noChangeArrowheads="1"/>
          </p:cNvSpPr>
          <p:nvPr/>
        </p:nvSpPr>
        <p:spPr bwMode="auto">
          <a:xfrm>
            <a:off x="785812" y="404665"/>
            <a:ext cx="789064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>
                <a:latin typeface="Constantia" pitchFamily="18" charset="0"/>
              </a:rPr>
              <a:t>9. Заготовкам можно придавать самые   различные формы, выполняя сжатия и вмятины</a:t>
            </a:r>
            <a:r>
              <a:rPr lang="ru-RU" dirty="0">
                <a:latin typeface="Constantia" pitchFamily="18" charset="0"/>
              </a:rPr>
              <a:t>.</a:t>
            </a:r>
          </a:p>
        </p:txBody>
      </p:sp>
      <p:sp>
        <p:nvSpPr>
          <p:cNvPr id="14339" name="Прямоугольник 5"/>
          <p:cNvSpPr>
            <a:spLocks noChangeArrowheads="1"/>
          </p:cNvSpPr>
          <p:nvPr/>
        </p:nvSpPr>
        <p:spPr bwMode="auto">
          <a:xfrm>
            <a:off x="928688" y="4077073"/>
            <a:ext cx="59293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>
                <a:latin typeface="Constantia" pitchFamily="18" charset="0"/>
              </a:rPr>
              <a:t>10. Это заготовки «капля» и</a:t>
            </a:r>
          </a:p>
          <a:p>
            <a:r>
              <a:rPr lang="ru-RU" sz="2800" dirty="0">
                <a:latin typeface="Constantia" pitchFamily="18" charset="0"/>
              </a:rPr>
              <a:t> «лепесток,   стрелка».</a:t>
            </a:r>
          </a:p>
        </p:txBody>
      </p:sp>
      <p:pic>
        <p:nvPicPr>
          <p:cNvPr id="1434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509120"/>
            <a:ext cx="3431853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2699792" y="1772816"/>
            <a:ext cx="3145532" cy="226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5"/>
          <p:cNvSpPr>
            <a:spLocks noChangeArrowheads="1"/>
          </p:cNvSpPr>
          <p:nvPr/>
        </p:nvSpPr>
        <p:spPr bwMode="auto">
          <a:xfrm>
            <a:off x="1214438" y="3857625"/>
            <a:ext cx="43576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Квиллинг-базовая модель для поделки</a:t>
            </a:r>
          </a:p>
          <a:p>
            <a:endParaRPr lang="ru-RU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5" name="Прямоугольник 6"/>
          <p:cNvSpPr>
            <a:spLocks noChangeArrowheads="1"/>
          </p:cNvSpPr>
          <p:nvPr/>
        </p:nvSpPr>
        <p:spPr bwMode="auto">
          <a:xfrm>
            <a:off x="1000125" y="1643063"/>
            <a:ext cx="51435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Times New Roman" pitchFamily="18" charset="0"/>
                <a:cs typeface="Times New Roman" pitchFamily="18" charset="0"/>
              </a:rPr>
              <a:t>Квиллинг-основа это плотный диск</a:t>
            </a:r>
            <a:br>
              <a:rPr lang="ru-RU" sz="3200">
                <a:latin typeface="Times New Roman" pitchFamily="18" charset="0"/>
                <a:cs typeface="Times New Roman" pitchFamily="18" charset="0"/>
              </a:rPr>
            </a:br>
            <a:endParaRPr lang="ru-RU" sz="3200">
              <a:latin typeface="Constantia" pitchFamily="18" charset="0"/>
            </a:endParaRPr>
          </a:p>
        </p:txBody>
      </p:sp>
      <p:pic>
        <p:nvPicPr>
          <p:cNvPr id="13316" name="Picture 2" descr="Квиллинг-базовая модель для поделки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5652120" y="3645024"/>
            <a:ext cx="3040143" cy="28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Содержимое 5" descr="http://www.paper-art.ru/modules/cjaycontent/images/roll_begin.jpg"/>
          <p:cNvPicPr>
            <a:picLocks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5868144" y="692696"/>
            <a:ext cx="2736304" cy="2520280"/>
          </a:xfrm>
          <a:prstGeom prst="rect">
            <a:avLst/>
          </a:prstGeom>
          <a:noFill/>
          <a:ln w="952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D:\квилинг\SAM_1076.JP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683568" y="620688"/>
            <a:ext cx="7728000" cy="579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D:\квилинг\SAM_1078.JP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827584" y="476672"/>
            <a:ext cx="7584000" cy="568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D:\квилинг\SAM_1083.JP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4419000" y="332656"/>
            <a:ext cx="4725000" cy="63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5" name="Picture 2" descr="D:\квилинг\SAM_1082.JPG"/>
          <p:cNvPicPr>
            <a:picLocks noChangeAspect="1" noChangeArrowheads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251520" y="764704"/>
            <a:ext cx="4185000" cy="55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Люба\Desktop\Оформление слайда\img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D:\квилинг\SAM_1084.JP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611560" y="548680"/>
            <a:ext cx="8016000" cy="601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404664"/>
            <a:ext cx="7851648" cy="1024072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5400" dirty="0" smtClean="0">
                <a:solidFill>
                  <a:srgbClr val="002060"/>
                </a:solidFill>
                <a:latin typeface="Monotype Corsiva" pitchFamily="66" charset="0"/>
              </a:rPr>
              <a:t>Закрытые формы</a:t>
            </a:r>
            <a:endParaRPr lang="ru-RU" sz="54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11" name="Текст 2"/>
          <p:cNvSpPr txBox="1">
            <a:spLocks/>
          </p:cNvSpPr>
          <p:nvPr/>
        </p:nvSpPr>
        <p:spPr bwMode="auto">
          <a:xfrm>
            <a:off x="357188" y="1643063"/>
            <a:ext cx="8048625" cy="486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000" dirty="0">
                <a:solidFill>
                  <a:schemeClr val="tx1">
                    <a:tint val="75000"/>
                  </a:schemeClr>
                </a:solidFill>
                <a:latin typeface="+mn-lt"/>
              </a:rPr>
              <a:t> </a:t>
            </a:r>
          </a:p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2825750" y="1241425"/>
          <a:ext cx="3493660" cy="4064001"/>
        </p:xfrm>
        <a:graphic>
          <a:graphicData uri="http://schemas.openxmlformats.org/drawingml/2006/table">
            <a:tbl>
              <a:tblPr/>
              <a:tblGrid>
                <a:gridCol w="720567"/>
                <a:gridCol w="1026263"/>
                <a:gridCol w="720567"/>
                <a:gridCol w="1026263"/>
              </a:tblGrid>
              <a:tr h="6572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7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7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67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7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67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5389" name="Рисунок 12" descr="http://www.best-woman.ru/partner/data/userfiles/users/u17352/Image/ro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38" y="3714750"/>
            <a:ext cx="11430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6" name="Таблица 25"/>
          <p:cNvGraphicFramePr>
            <a:graphicFrameLocks noGrp="1"/>
          </p:cNvGraphicFramePr>
          <p:nvPr/>
        </p:nvGraphicFramePr>
        <p:xfrm>
          <a:off x="2928938" y="1428750"/>
          <a:ext cx="2467397" cy="4064001"/>
        </p:xfrm>
        <a:graphic>
          <a:graphicData uri="http://schemas.openxmlformats.org/drawingml/2006/table">
            <a:tbl>
              <a:tblPr/>
              <a:tblGrid>
                <a:gridCol w="720567"/>
                <a:gridCol w="1026263"/>
                <a:gridCol w="720567"/>
              </a:tblGrid>
              <a:tr h="657245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777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777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671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777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671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7294" marR="27294" marT="27294" marB="2729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5409" name="Рисунок 1" descr="http://www.best-woman.ru/partner/data/userfiles/users/u17352/Image/Tugaya%20spir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88" y="2286000"/>
            <a:ext cx="114300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0" name="Рисунок 2" descr="http://www.best-woman.ru/partner/data/userfiles/users/u17352/Image/svobodnaya%20spir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214563"/>
            <a:ext cx="114300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1" name="Рисунок 3" descr="http://www.best-woman.ru/partner/data/userfiles/users/u17352/Image/izognutaya%20kaply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7250" y="3857625"/>
            <a:ext cx="114300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2" name="Рисунок 4" descr="http://www.best-woman.ru/partner/data/userfiles/users/u17352/Image/glaz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4625" y="3857625"/>
            <a:ext cx="11430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3" name="Рисунок 5" descr="http://www.best-woman.ru/partner/data/userfiles/users/u17352/Image/polukrug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86688" y="2428875"/>
            <a:ext cx="114300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4" name="Рисунок 7" descr="http://www.best-woman.ru/partner/data/userfiles/users/u17352/Image/list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86688" y="5643563"/>
            <a:ext cx="11430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5" name="Рисунок 8" descr="http://www.best-woman.ru/partner/data/userfiles/users/u17352/Image/treugolnik.jpg"/>
          <p:cNvPicPr>
            <a:picLocks noChangeAspect="1" noChangeArrowheads="1"/>
          </p:cNvPicPr>
          <p:nvPr/>
        </p:nvPicPr>
        <p:blipFill>
          <a:blip r:embed="rId10" cstate="print">
            <a:lum contrast="20000"/>
          </a:blip>
          <a:srcRect/>
          <a:stretch>
            <a:fillRect/>
          </a:stretch>
        </p:blipFill>
        <p:spPr bwMode="auto">
          <a:xfrm>
            <a:off x="928688" y="5643563"/>
            <a:ext cx="114300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6" name="Рисунок 9" descr="http://www.best-woman.ru/partner/data/userfiles/users/u17352/Image/strelka%20.jpg"/>
          <p:cNvPicPr>
            <a:picLocks noChangeAspect="1" noChangeArrowheads="1"/>
          </p:cNvPicPr>
          <p:nvPr/>
        </p:nvPicPr>
        <p:blipFill>
          <a:blip r:embed="rId11" cstate="print">
            <a:lum contrast="30000"/>
          </a:blip>
          <a:srcRect/>
          <a:stretch>
            <a:fillRect/>
          </a:stretch>
        </p:blipFill>
        <p:spPr bwMode="auto">
          <a:xfrm>
            <a:off x="3214688" y="5715000"/>
            <a:ext cx="1143000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7" name="Рисунок 10" descr="http://www.best-woman.ru/partner/data/userfiles/users/u17352/Image/konus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786688" y="4500563"/>
            <a:ext cx="11430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8" name="Рисунок 11" descr="http://www.best-woman.ru/partner/data/userfiles/users/u17352/Image/polumesac.jpg"/>
          <p:cNvPicPr>
            <a:picLocks noChangeAspect="1" noChangeArrowheads="1"/>
          </p:cNvPicPr>
          <p:nvPr/>
        </p:nvPicPr>
        <p:blipFill>
          <a:blip r:embed="rId13" cstate="print">
            <a:lum contrast="40000"/>
          </a:blip>
          <a:srcRect/>
          <a:stretch>
            <a:fillRect/>
          </a:stretch>
        </p:blipFill>
        <p:spPr bwMode="auto">
          <a:xfrm>
            <a:off x="5357813" y="5643563"/>
            <a:ext cx="114300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9" name="Рисунок 12" descr="http://www.best-woman.ru/partner/data/userfiles/users/u17352/Image/ro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6688" y="3500438"/>
            <a:ext cx="114300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Текст 2"/>
          <p:cNvSpPr txBox="1">
            <a:spLocks/>
          </p:cNvSpPr>
          <p:nvPr/>
        </p:nvSpPr>
        <p:spPr bwMode="auto">
          <a:xfrm>
            <a:off x="571500" y="1484784"/>
            <a:ext cx="8048625" cy="5168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000" dirty="0">
                <a:solidFill>
                  <a:schemeClr val="tx1">
                    <a:tint val="75000"/>
                  </a:schemeClr>
                </a:solidFill>
                <a:latin typeface="+mn-lt"/>
              </a:rPr>
              <a:t> </a:t>
            </a:r>
            <a:r>
              <a:rPr lang="ru-RU" sz="2000" b="1" dirty="0">
                <a:latin typeface="+mn-lt"/>
              </a:rPr>
              <a:t>Тугой ролл                                    Ролл   </a:t>
            </a:r>
          </a:p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000" dirty="0">
                <a:solidFill>
                  <a:schemeClr val="tx1">
                    <a:tint val="75000"/>
                  </a:schemeClr>
                </a:solidFill>
                <a:latin typeface="+mn-lt"/>
              </a:rPr>
              <a:t>             </a:t>
            </a:r>
          </a:p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000" b="1" dirty="0">
                <a:latin typeface="+mn-lt"/>
              </a:rPr>
              <a:t>       Капля                  Глаз              Квадрат            Ромб   </a:t>
            </a:r>
          </a:p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000" b="1" dirty="0">
                <a:latin typeface="+mn-lt"/>
              </a:rPr>
              <a:t>      Треугольник            Стрелка                  Полумесяц</a:t>
            </a:r>
          </a:p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dirty="0">
              <a:solidFill>
                <a:schemeClr val="tx1">
                  <a:tint val="75000"/>
                </a:schemeClr>
              </a:solidFill>
              <a:latin typeface="+mn-lt"/>
            </a:endParaRPr>
          </a:p>
          <a:p>
            <a:pPr marL="54864" fontAlgn="auto"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0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41" name="Рисунок 10" descr="http://www.paper-art.ru/modules/cjaycontent/images/square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572000" y="3714750"/>
            <a:ext cx="1066800" cy="1000125"/>
          </a:xfrm>
          <a:prstGeom prst="rect">
            <a:avLst/>
          </a:prstGeom>
          <a:noFill/>
          <a:ln w="952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lady-i.ru/wp-content/uploads/2017/04/0404-65.jpg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395537" y="357187"/>
            <a:ext cx="8208912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lady-i.ru/wp-content/uploads/2017/04/0404-66.jpg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323529" y="357187"/>
            <a:ext cx="8136904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lady-i.ru/wp-content/uploads/2017/04/0404-70.jpg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827585" y="357187"/>
            <a:ext cx="7560840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lady-i.ru/wp-content/uploads/2017/04/0404-73.jpg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971601" y="357187"/>
            <a:ext cx="7560840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xn--i1abbnckbmcl9fb.xn--p1ai/%D1%81%D1%82%D0%B0%D1%82%D1%8C%D0%B8/617025/img23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2555776" y="404664"/>
            <a:ext cx="4608511" cy="6192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xn--i1abbnckbmcl9fb.xn--p1ai/%D1%81%D1%82%D0%B0%D1%82%D1%8C%D0%B8/617025/img12.jpg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899592" y="476672"/>
            <a:ext cx="7560840" cy="5616623"/>
          </a:xfrm>
          <a:prstGeom prst="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xn--i1abbnckbmcl9fb.xn--p1ai/%D1%81%D1%82%D0%B0%D1%82%D1%8C%D0%B8/617025/img15.jpg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323528" y="332656"/>
            <a:ext cx="4762500" cy="6172200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3" name="Рисунок 2" descr="http://xn--i1abbnckbmcl9fb.xn--p1ai/%D1%81%D1%82%D0%B0%D1%82%D1%8C%D0%B8/617025/img16.jpg"/>
          <p:cNvPicPr/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4932040" y="476672"/>
            <a:ext cx="4211960" cy="5976664"/>
          </a:xfrm>
          <a:prstGeom prst="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0"/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xn--i1abbnckbmcl9fb.xn--p1ai/%D1%81%D1%82%D0%B0%D1%82%D1%8C%D0%B8/617025/img13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179512" y="692696"/>
            <a:ext cx="4762500" cy="48672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 descr="http://xn--i1abbnckbmcl9fb.xn--p1ai/%D1%81%D1%82%D0%B0%D1%82%D1%8C%D0%B8/617025/img14.jpg"/>
          <p:cNvPicPr/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4932040" y="692696"/>
            <a:ext cx="3893418" cy="50398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xn--i1abbnckbmcl9fb.xn--p1ai/%D1%81%D1%82%D0%B0%D1%82%D1%8C%D0%B8/617025/img1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19075"/>
            <a:ext cx="4762500" cy="6638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92697"/>
            <a:ext cx="7992888" cy="526297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Рукоделие всегда было модным и популярным занятием. Видов рукоделия огромное количество, поэтому каждый человек может проявить или открыть свой талант в одном из них. Процесс создание полезных и красивых вещей своими руками дарит много положительных эмоций, поднимает настроение и дарит заряд бодрости. Нередко этот увлекательный процесс притягивает внимание всех членов семьи, поэтому прекрасные семейные вечера, проведённые за рукоделием, приносят ещё и пользу.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799288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solidFill>
                  <a:srgbClr val="002060"/>
                </a:solidFill>
                <a:latin typeface="Monotype Corsiva" pitchFamily="66" charset="0"/>
              </a:rPr>
              <a:t>Идеи для </a:t>
            </a:r>
            <a:r>
              <a:rPr lang="ru-RU" sz="4400" dirty="0" err="1" smtClean="0">
                <a:solidFill>
                  <a:srgbClr val="002060"/>
                </a:solidFill>
                <a:latin typeface="Monotype Corsiva" pitchFamily="66" charset="0"/>
              </a:rPr>
              <a:t>квиллинга</a:t>
            </a:r>
            <a:endParaRPr lang="ru-RU" sz="4400" dirty="0" smtClean="0">
              <a:solidFill>
                <a:srgbClr val="002060"/>
              </a:solidFill>
              <a:latin typeface="Monotype Corsiva" pitchFamily="66" charset="0"/>
            </a:endParaRPr>
          </a:p>
          <a:p>
            <a:pPr algn="ctr"/>
            <a:endParaRPr lang="ru-RU" sz="4400" dirty="0">
              <a:solidFill>
                <a:srgbClr val="002060"/>
              </a:solidFill>
              <a:latin typeface="Monotype Corsiva" pitchFamily="66" charset="0"/>
            </a:endParaRPr>
          </a:p>
          <a:p>
            <a:pPr algn="ctr"/>
            <a:endParaRPr lang="ru-RU" sz="44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443841"/>
            <a:ext cx="8352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</a:rPr>
              <a:t>С помощью техники </a:t>
            </a:r>
            <a:r>
              <a:rPr lang="ru-RU" sz="2800" b="1" dirty="0" err="1">
                <a:solidFill>
                  <a:srgbClr val="002060"/>
                </a:solidFill>
              </a:rPr>
              <a:t>квиллинг</a:t>
            </a:r>
            <a:r>
              <a:rPr lang="ru-RU" sz="2800" b="1" dirty="0">
                <a:solidFill>
                  <a:srgbClr val="002060"/>
                </a:solidFill>
              </a:rPr>
              <a:t> можно создавать цветы.  Притом  как простые , так и сложные цветы.  </a:t>
            </a:r>
          </a:p>
        </p:txBody>
      </p:sp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5669" t="10112" r="8031" b="8849"/>
          <a:stretch>
            <a:fillRect/>
          </a:stretch>
        </p:blipFill>
        <p:spPr bwMode="auto">
          <a:xfrm>
            <a:off x="2123728" y="2852936"/>
            <a:ext cx="5256584" cy="3528392"/>
          </a:xfrm>
          <a:prstGeom prst="rect">
            <a:avLst/>
          </a:prstGeom>
          <a:ln w="2286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68-min-7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1885950" y="260648"/>
            <a:ext cx="5372100" cy="59766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71-min-7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2533650" y="571500"/>
            <a:ext cx="4076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25-min-6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1403648" y="476672"/>
            <a:ext cx="6696744" cy="56383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12-min-6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827584" y="404664"/>
            <a:ext cx="7632848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69-min-7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1885950" y="260648"/>
            <a:ext cx="5372100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39700">
              <a:schemeClr val="accent5">
                <a:satMod val="175000"/>
                <a:alpha val="40000"/>
              </a:schemeClr>
            </a:glow>
            <a:softEdge rad="635000"/>
          </a:effec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6" descr="http://www.best-woman.ru/partner/data/userfiles/users/u17352/Image/cvet3.jpg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251520" y="260648"/>
            <a:ext cx="3312000" cy="24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7" descr="http://www.best-woman.ru/partner/data/userfiles/users/u17352/Image/cvet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1340768"/>
            <a:ext cx="3120000" cy="23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9" descr="http://www.best-woman.ru/partner/data/userfiles/users/u17352/Image/cvet5.jpg"/>
          <p:cNvPicPr>
            <a:picLocks noChangeAspect="1" noChangeArrowheads="1"/>
          </p:cNvPicPr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467544" y="2996952"/>
            <a:ext cx="3620576" cy="316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3" name="Picture 10" descr="http://www.best-woman.ru/partner/data/userfiles/users/u17352/Image/cvet6.jpg"/>
          <p:cNvPicPr>
            <a:picLocks noChangeAspect="1" noChangeArrowheads="1"/>
          </p:cNvPicPr>
          <p:nvPr/>
        </p:nvPicPr>
        <p:blipFill>
          <a:blip r:embed="rId6" cstate="print">
            <a:lum contrast="30000"/>
          </a:blip>
          <a:srcRect/>
          <a:stretch>
            <a:fillRect/>
          </a:stretch>
        </p:blipFill>
        <p:spPr bwMode="auto">
          <a:xfrm>
            <a:off x="4067944" y="3789040"/>
            <a:ext cx="4608365" cy="27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4" name="Рисунок 18" descr="Изображение"/>
          <p:cNvPicPr>
            <a:picLocks noChangeAspect="1" noChangeArrowheads="1"/>
          </p:cNvPicPr>
          <p:nvPr/>
        </p:nvPicPr>
        <p:blipFill>
          <a:blip r:embed="rId7" cstate="print">
            <a:lum contrast="40000"/>
          </a:blip>
          <a:srcRect l="3403" r="9637"/>
          <a:stretch>
            <a:fillRect/>
          </a:stretch>
        </p:blipFill>
        <p:spPr bwMode="auto">
          <a:xfrm>
            <a:off x="5292080" y="332656"/>
            <a:ext cx="3600005" cy="34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62-min-6.jpg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1691681" y="552450"/>
            <a:ext cx="5904656" cy="5972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63-min-6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1835696" y="404664"/>
            <a:ext cx="5372100" cy="6101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14-min-6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1885950" y="332656"/>
            <a:ext cx="5372100" cy="6192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10-min-6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1885950" y="188640"/>
            <a:ext cx="5372100" cy="6192688"/>
          </a:xfrm>
          <a:prstGeom prst="rect">
            <a:avLst/>
          </a:prstGeom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5-min-6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1331640" y="657225"/>
            <a:ext cx="6624736" cy="5543550"/>
          </a:xfrm>
          <a:prstGeom prst="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1-min-6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1981200" y="552450"/>
            <a:ext cx="5471120" cy="5753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38500" dist="50800" dir="5400000" sy="-100000" algn="bl" rotWithShape="0"/>
          </a:effec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2-min-6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899592" y="404664"/>
            <a:ext cx="7128792" cy="5667523"/>
          </a:xfrm>
          <a:prstGeom prst="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3-min-6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1885950" y="188640"/>
            <a:ext cx="5372100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58-min-5.jpg"/>
          <p:cNvPicPr/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1187624" y="742950"/>
            <a:ext cx="6696744" cy="5638378"/>
          </a:xfrm>
          <a:prstGeom prst="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23-min-5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1885950" y="95250"/>
            <a:ext cx="5372100" cy="666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100-min-6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1885950" y="188640"/>
            <a:ext cx="5372100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40-min-5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1885950" y="260648"/>
            <a:ext cx="5372100" cy="6120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41-min-5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323528" y="476672"/>
            <a:ext cx="4067175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https://ratatum.com/wp-content/uploads/2017/07/70-min-7.jpg"/>
          <p:cNvPicPr/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4572000" y="404664"/>
            <a:ext cx="4248472" cy="5953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85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611561" y="548680"/>
            <a:ext cx="7560840" cy="5328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lady-i.ru/wp-content/uploads/2017/04/0404-110.jpg"/>
          <p:cNvPicPr/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1187625" y="357187"/>
            <a:ext cx="7128792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32-min-6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683568" y="476672"/>
            <a:ext cx="7560840" cy="58326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ratatum.com/wp-content/uploads/2017/07/90-min-6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1691680" y="346944"/>
            <a:ext cx="5372100" cy="6511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Люба\Desktop\Новая папка\Фото3043.jpg"/>
          <p:cNvPicPr>
            <a:picLocks noChangeAspect="1" noChangeArrowheads="1"/>
          </p:cNvPicPr>
          <p:nvPr/>
        </p:nvPicPr>
        <p:blipFill>
          <a:blip r:embed="rId3" cstate="print">
            <a:lum bright="-10000" contrast="40000"/>
          </a:blip>
          <a:srcRect/>
          <a:stretch>
            <a:fillRect/>
          </a:stretch>
        </p:blipFill>
        <p:spPr bwMode="auto">
          <a:xfrm>
            <a:off x="467544" y="332656"/>
            <a:ext cx="8208001" cy="6156000"/>
          </a:xfrm>
          <a:prstGeom prst="rect">
            <a:avLst/>
          </a:prstGeom>
          <a:ln w="2286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Люба\Desktop\Новая папка\Фото3044.jpg"/>
          <p:cNvPicPr>
            <a:picLocks noChangeAspect="1" noChangeArrowheads="1"/>
          </p:cNvPicPr>
          <p:nvPr/>
        </p:nvPicPr>
        <p:blipFill>
          <a:blip r:embed="rId3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611560" y="188640"/>
            <a:ext cx="8304001" cy="6228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Люба\Desktop\Новая папка\Фото3045.jpg"/>
          <p:cNvPicPr>
            <a:picLocks noChangeAspect="1" noChangeArrowheads="1"/>
          </p:cNvPicPr>
          <p:nvPr/>
        </p:nvPicPr>
        <p:blipFill>
          <a:blip r:embed="rId3" cstate="print">
            <a:lum bright="-10000" contrast="40000"/>
          </a:blip>
          <a:srcRect/>
          <a:stretch>
            <a:fillRect/>
          </a:stretch>
        </p:blipFill>
        <p:spPr bwMode="auto">
          <a:xfrm>
            <a:off x="467544" y="332656"/>
            <a:ext cx="8112001" cy="608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Люба\Desktop\Новая папка\Фото3042.jpg"/>
          <p:cNvPicPr>
            <a:picLocks noChangeAspect="1" noChangeArrowheads="1"/>
          </p:cNvPicPr>
          <p:nvPr/>
        </p:nvPicPr>
        <p:blipFill>
          <a:blip r:embed="rId3" cstate="print">
            <a:lum bright="-10000" contrast="40000"/>
          </a:blip>
          <a:srcRect/>
          <a:stretch>
            <a:fillRect/>
          </a:stretch>
        </p:blipFill>
        <p:spPr bwMode="auto">
          <a:xfrm>
            <a:off x="359999" y="270000"/>
            <a:ext cx="8532481" cy="658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Люба\Desktop\Новая папка\Фото3039.jpg"/>
          <p:cNvPicPr>
            <a:picLocks noChangeAspect="1" noChangeArrowheads="1"/>
          </p:cNvPicPr>
          <p:nvPr/>
        </p:nvPicPr>
        <p:blipFill>
          <a:blip r:embed="rId3" cstate="print">
            <a:lum bright="20000" contrast="40000"/>
          </a:blip>
          <a:srcRect/>
          <a:stretch>
            <a:fillRect/>
          </a:stretch>
        </p:blipFill>
        <p:spPr bwMode="auto">
          <a:xfrm>
            <a:off x="251520" y="332656"/>
            <a:ext cx="5280001" cy="3960000"/>
          </a:xfrm>
          <a:prstGeom prst="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172" name="Picture 4" descr="C:\Users\Люба\Desktop\Новая папка\Фото3036.jp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>
            <a:off x="3563888" y="2420888"/>
            <a:ext cx="5232001" cy="3924000"/>
          </a:xfrm>
          <a:prstGeom prst="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Люба\Desktop\Новая папка\Фото3038.jpg"/>
          <p:cNvPicPr>
            <a:picLocks noChangeAspect="1" noChangeArrowheads="1"/>
          </p:cNvPicPr>
          <p:nvPr/>
        </p:nvPicPr>
        <p:blipFill>
          <a:blip r:embed="rId3" cstate="print">
            <a:lum bright="-10000" contrast="40000"/>
          </a:blip>
          <a:srcRect/>
          <a:stretch>
            <a:fillRect/>
          </a:stretch>
        </p:blipFill>
        <p:spPr bwMode="auto">
          <a:xfrm>
            <a:off x="899592" y="620688"/>
            <a:ext cx="7200001" cy="54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layer.myshared.ru/6/545754/slides/slide_2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3" y="404664"/>
            <a:ext cx="8064896" cy="5976664"/>
          </a:xfrm>
          <a:prstGeom prst="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260648"/>
            <a:ext cx="7772400" cy="5508327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002060"/>
                </a:solidFill>
                <a:latin typeface="Monotype Corsiva" pitchFamily="66" charset="0"/>
              </a:rPr>
              <a:t>Презентация </a:t>
            </a:r>
            <a:br>
              <a:rPr lang="ru-RU" sz="3600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Monotype Corsiva" pitchFamily="66" charset="0"/>
              </a:rPr>
              <a:t>подготовлена для уроков ИЗО: </a:t>
            </a:r>
            <a:br>
              <a:rPr lang="ru-RU" sz="3600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rgbClr val="002060"/>
                </a:solidFill>
                <a:latin typeface="Monotype Corsiva" pitchFamily="66" charset="0"/>
              </a:rPr>
              <a:t>поэтапное выполнение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19459" name="Прямоугольник 4"/>
          <p:cNvSpPr>
            <a:spLocks noChangeArrowheads="1"/>
          </p:cNvSpPr>
          <p:nvPr/>
        </p:nvSpPr>
        <p:spPr bwMode="auto">
          <a:xfrm>
            <a:off x="395536" y="1988840"/>
            <a:ext cx="824840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Подготовила учитель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изобразительного искусства 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Глушкова Л.П., МБОУ «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Усть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Удинская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СОШ №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0" name="Picture 4" descr="C:\Documents and Settings\Admin.MICROSOF-94A4AB\Рабочий стол\Квиллинг – мастер-класс, как сделать цветок _ Записная книжка девушки – сайт для девушек всех возрастов_files\60000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7260000">
            <a:off x="1155203" y="3450638"/>
            <a:ext cx="3050816" cy="27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Люба\Desktop\Новая папка\Фото3030.jpg"/>
          <p:cNvPicPr>
            <a:picLocks noChangeAspect="1" noChangeArrowheads="1"/>
          </p:cNvPicPr>
          <p:nvPr/>
        </p:nvPicPr>
        <p:blipFill>
          <a:blip r:embed="rId4" cstate="print">
            <a:lum contrast="40000"/>
          </a:blip>
          <a:srcRect/>
          <a:stretch>
            <a:fillRect/>
          </a:stretch>
        </p:blipFill>
        <p:spPr bwMode="auto">
          <a:xfrm rot="1242564">
            <a:off x="5004048" y="3140968"/>
            <a:ext cx="2688494" cy="27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Люба\Desktop\поделки\SAM_52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28600"/>
            <a:ext cx="9144000" cy="70866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83968" y="2060848"/>
            <a:ext cx="4860032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Благодарим</a:t>
            </a:r>
          </a:p>
          <a:p>
            <a:pPr algn="ctr"/>
            <a:r>
              <a:rPr lang="ru-RU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за </a:t>
            </a:r>
            <a:r>
              <a:rPr lang="ru-RU" sz="66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внимание!</a:t>
            </a:r>
            <a:endParaRPr lang="ru-RU" sz="6600" b="1" cap="none" spc="0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658</Words>
  <Application>Microsoft Office PowerPoint</Application>
  <PresentationFormat>Экран (4:3)</PresentationFormat>
  <Paragraphs>154</Paragraphs>
  <Slides>73</Slides>
  <Notes>73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73</vt:i4>
      </vt:variant>
    </vt:vector>
  </HeadingPairs>
  <TitlesOfParts>
    <vt:vector size="74" baseType="lpstr">
      <vt:lpstr>Тема Office</vt:lpstr>
      <vt:lpstr>Слайд 1</vt:lpstr>
      <vt:lpstr>Слайд 2</vt:lpstr>
      <vt:lpstr>КВИЛЛИНГ</vt:lpstr>
      <vt:lpstr>Слайд 4</vt:lpstr>
      <vt:lpstr>        Занятия  квиллингом</vt:lpstr>
      <vt:lpstr> Фантазии квиллинга</vt:lpstr>
      <vt:lpstr>Слайд 7</vt:lpstr>
      <vt:lpstr>Слайд 8</vt:lpstr>
      <vt:lpstr>Материалы и инструменты</vt:lpstr>
      <vt:lpstr>Подготовка бумаги</vt:lpstr>
      <vt:lpstr>Слайд 11</vt:lpstr>
      <vt:lpstr> Техника безопасности при выполнении работ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Квиллинг-техника бумагокручения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Закрытые формы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  <vt:lpstr>Слайд 70</vt:lpstr>
      <vt:lpstr>Слайд 71</vt:lpstr>
      <vt:lpstr>Презентация  подготовлена для уроков ИЗО:  поэтапное выполнение</vt:lpstr>
      <vt:lpstr>Слайд 73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Люба</dc:creator>
  <cp:lastModifiedBy>Люба</cp:lastModifiedBy>
  <cp:revision>31</cp:revision>
  <dcterms:created xsi:type="dcterms:W3CDTF">2019-02-19T03:09:05Z</dcterms:created>
  <dcterms:modified xsi:type="dcterms:W3CDTF">2019-02-25T11:51:40Z</dcterms:modified>
</cp:coreProperties>
</file>