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56" r:id="rId2"/>
    <p:sldId id="347" r:id="rId3"/>
    <p:sldId id="334" r:id="rId4"/>
    <p:sldId id="335" r:id="rId5"/>
    <p:sldId id="289" r:id="rId6"/>
    <p:sldId id="291" r:id="rId7"/>
    <p:sldId id="258" r:id="rId8"/>
    <p:sldId id="261" r:id="rId9"/>
    <p:sldId id="262" r:id="rId10"/>
    <p:sldId id="264" r:id="rId11"/>
    <p:sldId id="265" r:id="rId12"/>
    <p:sldId id="266" r:id="rId13"/>
    <p:sldId id="348" r:id="rId14"/>
    <p:sldId id="349" r:id="rId15"/>
    <p:sldId id="350" r:id="rId16"/>
    <p:sldId id="351" r:id="rId17"/>
    <p:sldId id="304" r:id="rId18"/>
  </p:sldIdLst>
  <p:sldSz cx="9144000" cy="6858000" type="screen4x3"/>
  <p:notesSz cx="6662738" cy="983297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1C23D"/>
    <a:srgbClr val="1099A0"/>
    <a:srgbClr val="CCECFF"/>
    <a:srgbClr val="CCCCFF"/>
    <a:srgbClr val="99CCFF"/>
    <a:srgbClr val="0066FF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73488" y="0"/>
            <a:ext cx="2887662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469DCD-EDBE-41A2-9413-4F26375D9C0F}" type="datetimeFigureOut">
              <a:rPr lang="ru-RU" smtClean="0"/>
              <a:pPr/>
              <a:t>13.08.2023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74713" y="738188"/>
            <a:ext cx="4914900" cy="36861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6750" y="4670425"/>
            <a:ext cx="5329238" cy="44243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39263"/>
            <a:ext cx="2887663" cy="492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73488" y="9339263"/>
            <a:ext cx="2887662" cy="492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02526-7E2D-4645-8548-0C1333B3083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r>
              <a:rPr lang="ru-RU" altLang="en-US" smtClean="0"/>
              <a:t>Образец заголовка</a:t>
            </a:r>
            <a:endParaRPr lang="ru-RU" altLang="en-US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ru-RU" altLang="en-US" smtClean="0"/>
              <a:t>Образец подзаголовка</a:t>
            </a:r>
            <a:endParaRPr lang="ru-RU" altLang="en-US"/>
          </a:p>
        </p:txBody>
      </p:sp>
      <p:sp>
        <p:nvSpPr>
          <p:cNvPr id="10854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10854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10855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E217570-AB15-4A32-A012-B073675BAE07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108551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8552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0A6FD-BCC5-4410-A2EE-7572A68AB04C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F7A037-04DD-4CDA-8CD4-F8505F24A0E8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6A1B65-22BA-4991-BF7B-17C013D29AE3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C2C6F1-9CE1-4058-97E7-FA892406B4AE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1285CD-CB88-4073-9777-1A74FF99FEEB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0A4D62-4D3D-42EF-AE7D-F91093DD6428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71B772-DB7F-4D6A-910E-A9B645BB337F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4A8BFE-0EC4-4778-9CA3-648F67B83EC2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C0E526-B1AA-412C-9FD0-9E65791593F1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73DC70-1098-4824-986A-8695A27742D7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3D7F4DE-9888-46D5-B80B-468AC59A587D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r>
              <a:rPr lang="ru-RU" smtClean="0"/>
              <a:t>Вставка рисунка SmartArt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A1C8129-A11E-4DC0-B3F1-ED4F557BEBD7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  <p:transition spd="slow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1075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endParaRPr lang="ru-RU" altLang="en-US"/>
          </a:p>
        </p:txBody>
      </p:sp>
      <p:sp>
        <p:nvSpPr>
          <p:cNvPr id="1075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endParaRPr lang="ru-RU" altLang="en-US"/>
          </a:p>
        </p:txBody>
      </p:sp>
      <p:sp>
        <p:nvSpPr>
          <p:cNvPr id="1075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fld id="{FAA17239-BDE4-411B-997E-4707C2155894}" type="slidenum">
              <a:rPr lang="ru-RU" altLang="en-US"/>
              <a:pPr/>
              <a:t>‹#›</a:t>
            </a:fld>
            <a:endParaRPr lang="ru-RU" altLang="en-US"/>
          </a:p>
        </p:txBody>
      </p:sp>
      <p:sp>
        <p:nvSpPr>
          <p:cNvPr id="107527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1000"/>
              </a:cxn>
              <a:cxn ang="0">
                <a:pos x="0" y="0"/>
              </a:cxn>
              <a:cxn ang="0">
                <a:pos x="1000" y="0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7528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transition spd="slow">
    <p:diamond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714876" y="4500570"/>
            <a:ext cx="4214842" cy="1219216"/>
          </a:xfrm>
        </p:spPr>
        <p:txBody>
          <a:bodyPr/>
          <a:lstStyle/>
          <a:p>
            <a:r>
              <a:rPr lang="ru-RU" sz="2400" dirty="0" smtClean="0"/>
              <a:t>Учитель английского языка</a:t>
            </a:r>
            <a:r>
              <a:rPr lang="ru-RU" sz="2400" dirty="0"/>
              <a:t> </a:t>
            </a:r>
            <a:r>
              <a:rPr lang="ru-RU" sz="2400" b="1" dirty="0" smtClean="0"/>
              <a:t>Миягашева</a:t>
            </a:r>
            <a:r>
              <a:rPr lang="ru-RU" sz="2400" b="1" dirty="0" smtClean="0"/>
              <a:t> Полина Н</a:t>
            </a:r>
            <a:r>
              <a:rPr lang="ru-RU" sz="2400" b="1" dirty="0" smtClean="0"/>
              <a:t>иколаевна</a:t>
            </a:r>
            <a:endParaRPr lang="ru-RU" sz="2400" b="1" dirty="0" smtClean="0"/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642910" y="1214422"/>
            <a:ext cx="8501090" cy="271464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dirty="0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428728" y="1571612"/>
            <a:ext cx="7284879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, sans-serif"/>
                <a:ea typeface="SimSun" pitchFamily="2" charset="-122"/>
                <a:cs typeface="Times New Roman" pitchFamily="18" charset="0"/>
              </a:rPr>
              <a:t>Повышение качества образования</a:t>
            </a:r>
            <a:endParaRPr kumimoji="0" lang="ru-RU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, sans-serif"/>
                <a:ea typeface="SimSun" pitchFamily="2" charset="-122"/>
                <a:cs typeface="Times New Roman" pitchFamily="18" charset="0"/>
              </a:rPr>
              <a:t>через проектную деятельность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, sans-serif"/>
                <a:ea typeface="SimSun" pitchFamily="2" charset="-122"/>
                <a:cs typeface="Times New Roman" pitchFamily="18" charset="0"/>
              </a:rPr>
              <a:t>на уроках </a:t>
            </a:r>
            <a:endParaRPr kumimoji="0" lang="ru-RU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, sans-serif"/>
                <a:ea typeface="SimSun" pitchFamily="2" charset="-122"/>
                <a:cs typeface="Times New Roman" pitchFamily="18" charset="0"/>
              </a:rPr>
              <a:t> английского языка.</a:t>
            </a:r>
            <a:endParaRPr kumimoji="0" lang="ru-RU" altLang="zh-CN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00166" y="428604"/>
            <a:ext cx="6786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МБОУ Таштыпская общеобразовательная средняя школа №2</a:t>
            </a:r>
            <a:endParaRPr lang="ru-RU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000108"/>
            <a:ext cx="8229600" cy="5130817"/>
          </a:xfrm>
        </p:spPr>
        <p:txBody>
          <a:bodyPr/>
          <a:lstStyle/>
          <a:p>
            <a:r>
              <a:rPr lang="ru-RU" sz="2800" i="1" dirty="0" smtClean="0"/>
              <a:t>ПРОЕКТ</a:t>
            </a:r>
            <a:r>
              <a:rPr lang="ru-RU" sz="2800" dirty="0" smtClean="0"/>
              <a:t> – специально организованный учителем и самостоятельно выполняемый учащимися комплекс действий по решению значимой для учащегося проблемы, завершающийся созданием продукта. Учебный проект – средство достижения поставленной педагогом цели, помогающее решить проблему в результате самостоятельных действий учащихся с обязательной презентацией результатов</a:t>
            </a:r>
            <a:endParaRPr lang="ru-RU" sz="2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62821" name="WordArt 5"/>
          <p:cNvSpPr>
            <a:spLocks noChangeArrowheads="1" noChangeShapeType="1" noTextEdit="1"/>
          </p:cNvSpPr>
          <p:nvPr/>
        </p:nvSpPr>
        <p:spPr bwMode="auto">
          <a:xfrm>
            <a:off x="1857356" y="642918"/>
            <a:ext cx="77724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kern="10" dirty="0">
              <a:ln w="9525">
                <a:noFill/>
                <a:round/>
                <a:headEnd/>
                <a:tailEnd/>
              </a:ln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80000"/>
                  </a:srgbClr>
                </a:outerShdw>
              </a:effectLst>
              <a:latin typeface="Impact"/>
            </a:endParaRPr>
          </a:p>
        </p:txBody>
      </p:sp>
      <p:pic>
        <p:nvPicPr>
          <p:cNvPr id="162822" name="Picture 6" descr="pe01821_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4857760"/>
            <a:ext cx="1276350" cy="1666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00000">
              <a:srgbClr val="CCCCFF">
                <a:gamma/>
                <a:shade val="46275"/>
                <a:invGamma/>
              </a:srgbClr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638800"/>
          </a:xfrm>
        </p:spPr>
        <p:txBody>
          <a:bodyPr/>
          <a:lstStyle/>
          <a:p>
            <a:pPr>
              <a:buNone/>
            </a:pPr>
            <a:r>
              <a:rPr lang="ru-RU" sz="2800" dirty="0"/>
              <a:t> </a:t>
            </a:r>
            <a:r>
              <a:rPr lang="ru-RU" sz="2800" dirty="0" smtClean="0"/>
              <a:t>Повышение качества образования при использовании учебного проекта будет происходить наиболее эффективно, если:</a:t>
            </a:r>
          </a:p>
          <a:p>
            <a:pPr>
              <a:buNone/>
            </a:pPr>
            <a:r>
              <a:rPr lang="ru-RU" sz="2800" dirty="0" smtClean="0"/>
              <a:t>- учебный проект носит творческий характер;</a:t>
            </a:r>
          </a:p>
          <a:p>
            <a:pPr>
              <a:buNone/>
            </a:pPr>
            <a:r>
              <a:rPr lang="ru-RU" sz="2800" dirty="0" smtClean="0"/>
              <a:t>- деятельность детей предполагает создание нового объекта внешнего или внутреннего мира.</a:t>
            </a:r>
          </a:p>
          <a:p>
            <a:pPr>
              <a:buNone/>
            </a:pPr>
            <a:endParaRPr lang="ru-RU" sz="2800" b="1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00000">
              <a:srgbClr val="FFCC99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04800"/>
            <a:ext cx="8229600" cy="6553200"/>
          </a:xfrm>
        </p:spPr>
        <p:txBody>
          <a:bodyPr/>
          <a:lstStyle/>
          <a:p>
            <a:pPr>
              <a:buNone/>
            </a:pPr>
            <a:r>
              <a:rPr lang="ru-RU" sz="3600" dirty="0" smtClean="0"/>
              <a:t>   Целью проектной деятельности является создание технологии устойчивого развития качества образования, разработка инструментария образовательной деятельности участников образовательного процесса на пути к качеству.</a:t>
            </a:r>
          </a:p>
          <a:p>
            <a:pPr>
              <a:buNone/>
            </a:pPr>
            <a:r>
              <a:rPr lang="ru-RU" sz="3200" b="1" dirty="0" smtClean="0"/>
              <a:t>	</a:t>
            </a:r>
            <a:endParaRPr lang="ru-RU" sz="3200" dirty="0"/>
          </a:p>
        </p:txBody>
      </p:sp>
      <p:pic>
        <p:nvPicPr>
          <p:cNvPr id="5" name="Picture 4" descr="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86578" y="5214950"/>
            <a:ext cx="1959245" cy="15001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smtClean="0"/>
              <a:t>Об актуальности использования метода проектов свидетельствуют те аргументы, что в научной педагогической литературе он упоминается в контексте с </a:t>
            </a:r>
            <a:r>
              <a:rPr lang="ru-RU" sz="3200" b="1" dirty="0" err="1" smtClean="0"/>
              <a:t>гуманизацией</a:t>
            </a:r>
            <a:r>
              <a:rPr lang="ru-RU" sz="3200" b="1" dirty="0" smtClean="0"/>
              <a:t> образования, проблемным и развивающим обучением, педагогикой сотрудничества, личностно-ориентированным и </a:t>
            </a:r>
            <a:r>
              <a:rPr lang="ru-RU" sz="3200" b="1" dirty="0" err="1" smtClean="0"/>
              <a:t>деятельностным</a:t>
            </a:r>
            <a:r>
              <a:rPr lang="ru-RU" sz="3200" b="1" dirty="0" smtClean="0"/>
              <a:t> подходами; интеграцией знаний, социальным воспитанием, совместным творческим созиданием и др.</a:t>
            </a:r>
            <a:br>
              <a:rPr lang="ru-RU" sz="3200" b="1" dirty="0" smtClean="0"/>
            </a:br>
            <a:endParaRPr lang="ru-RU" sz="3200" b="1" i="1" dirty="0">
              <a:solidFill>
                <a:srgbClr val="5F0907"/>
              </a:solidFill>
            </a:endParaRP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" y="1371600"/>
            <a:ext cx="5643569" cy="5486400"/>
          </a:xfrm>
        </p:spPr>
        <p:txBody>
          <a:bodyPr/>
          <a:lstStyle/>
          <a:p>
            <a:pPr algn="just">
              <a:lnSpc>
                <a:spcPct val="90000"/>
              </a:lnSpc>
              <a:buNone/>
            </a:pPr>
            <a:r>
              <a:rPr lang="ru-RU" sz="2100" dirty="0"/>
              <a:t>     </a:t>
            </a:r>
            <a:r>
              <a:rPr lang="ru-RU" sz="2100" b="1" dirty="0"/>
              <a:t/>
            </a:r>
            <a:br>
              <a:rPr lang="ru-RU" sz="2100" b="1" dirty="0"/>
            </a:br>
            <a:endParaRPr lang="ru-RU" sz="2100" b="1" dirty="0"/>
          </a:p>
        </p:txBody>
      </p:sp>
      <p:pic>
        <p:nvPicPr>
          <p:cNvPr id="6" name="Рисунок 5" descr="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8082" y="5500702"/>
            <a:ext cx="1428760" cy="1006367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99"/>
            </a:gs>
            <a:gs pos="50000">
              <a:schemeClr val="bg1"/>
            </a:gs>
            <a:gs pos="100000">
              <a:srgbClr val="FFFF99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2400" y="152400"/>
            <a:ext cx="8689975" cy="5946775"/>
          </a:xfrm>
        </p:spPr>
        <p:txBody>
          <a:bodyPr/>
          <a:lstStyle/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Метод проектов</a:t>
            </a:r>
            <a:endParaRPr lang="ru-RU" sz="2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ru-RU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При </a:t>
            </a: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изучении иностранных языков значимые результаты даёт метод проектов. Метод проектов - это технология, основанная на моделировании социального взаимодействия в малой группе в ходе учебного процесса. </a:t>
            </a:r>
          </a:p>
          <a:p>
            <a:pPr algn="ctr">
              <a:buNone/>
            </a:pPr>
            <a:r>
              <a:rPr lang="ru-RU" sz="28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Проектная методика.</a:t>
            </a:r>
            <a:endParaRPr lang="ru-RU" sz="2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ru-RU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Проект </a:t>
            </a: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буквально означает «брошенный вперед», прообраз какого-либо вида деятельности, а проектирование превращается в процесс создания проекта.</a:t>
            </a:r>
          </a:p>
          <a:p>
            <a:pPr>
              <a:buNone/>
            </a:pPr>
            <a:r>
              <a:rPr lang="ru-RU" sz="280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Работа </a:t>
            </a:r>
            <a:r>
              <a:rPr lang="ru-RU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над проектом – процесс творческий. </a:t>
            </a:r>
            <a:endParaRPr lang="ru-RU" sz="2600" b="1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Текст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" name="Рисунок 12" descr="depositphotos_6191204-Rainbow-and-flowers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t="12500" b="12500"/>
          <a:stretch>
            <a:fillRect/>
          </a:stretch>
        </p:blipFill>
        <p:spPr>
          <a:xfrm>
            <a:off x="714348" y="240632"/>
            <a:ext cx="7929618" cy="6500272"/>
          </a:xfrm>
        </p:spPr>
      </p:pic>
      <p:sp>
        <p:nvSpPr>
          <p:cNvPr id="6" name="Прямоугольник 5"/>
          <p:cNvSpPr/>
          <p:nvPr/>
        </p:nvSpPr>
        <p:spPr>
          <a:xfrm>
            <a:off x="500034" y="928670"/>
            <a:ext cx="750099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3200" dirty="0" smtClean="0"/>
              <a:t>Одна из причин внимания к новому методу – проблема повышения мотивации учащихся к изучению предмета. Современные дети рациональны, они хотят четко понимать, зачем им нужно то или иное знание, что дает, где может пригодиться. </a:t>
            </a:r>
            <a:endParaRPr lang="ru-RU" sz="3200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bg1"/>
            </a:gs>
            <a:gs pos="100000">
              <a:srgbClr val="FFCC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sz="3300" b="1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5720" y="214290"/>
            <a:ext cx="8429684" cy="4400568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    </a:t>
            </a:r>
            <a:r>
              <a:rPr lang="ru-RU" sz="2400" dirty="0" smtClean="0"/>
              <a:t>Для ученика проект – это возможность максимального раскрытия своего творческого потенциала.</a:t>
            </a:r>
          </a:p>
          <a:p>
            <a:pPr>
              <a:buNone/>
            </a:pPr>
            <a:endParaRPr lang="ru-RU" sz="24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en-US" sz="2400" b="1" dirty="0" smtClean="0"/>
              <a:t>     </a:t>
            </a:r>
            <a:r>
              <a:rPr lang="ru-RU" sz="2400" b="1" dirty="0" smtClean="0"/>
              <a:t>Метод проектов</a:t>
            </a:r>
            <a:endParaRPr lang="ru-RU" sz="2400" dirty="0" smtClean="0"/>
          </a:p>
          <a:p>
            <a:pPr>
              <a:buNone/>
            </a:pPr>
            <a:r>
              <a:rPr lang="en-US" sz="2400" dirty="0" smtClean="0"/>
              <a:t>    </a:t>
            </a:r>
            <a:r>
              <a:rPr lang="ru-RU" sz="2400" dirty="0" smtClean="0"/>
              <a:t>При изучении иностранных языков значимые результаты даёт метод проектов. Метод проектов - это технология, основанная на моделировании социального взаимодействия в малой группе в ходе учебного процесса. </a:t>
            </a:r>
          </a:p>
          <a:p>
            <a:pPr>
              <a:buNone/>
            </a:pPr>
            <a:endParaRPr lang="ru-RU" sz="24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9220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57788" y="3500438"/>
            <a:ext cx="3986212" cy="29114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99FFCC"/>
            </a:gs>
            <a:gs pos="100000">
              <a:schemeClr val="bg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139825"/>
          </a:xfrm>
        </p:spPr>
        <p:txBody>
          <a:bodyPr/>
          <a:lstStyle/>
          <a:p>
            <a:pPr algn="ctr"/>
            <a:endParaRPr lang="ru-RU" b="1" dirty="0">
              <a:solidFill>
                <a:srgbClr val="000066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None/>
            </a:pPr>
            <a:r>
              <a:rPr lang="en-US" sz="2800" dirty="0" smtClean="0"/>
              <a:t>    </a:t>
            </a:r>
            <a:r>
              <a:rPr lang="ru-RU" sz="2800" dirty="0" smtClean="0"/>
              <a:t>Проект – буквально означает «брошенный вперед», прообраз какого-либо вида деятельности, а проектирование превращается в процесс создания проекта.</a:t>
            </a:r>
          </a:p>
          <a:p>
            <a:pPr>
              <a:buNone/>
            </a:pPr>
            <a:r>
              <a:rPr lang="en-US" sz="2800" dirty="0" smtClean="0"/>
              <a:t>   </a:t>
            </a:r>
            <a:r>
              <a:rPr lang="ru-RU" sz="2800" dirty="0" smtClean="0"/>
              <a:t>Работа над проектом – процесс творческий. </a:t>
            </a:r>
          </a:p>
          <a:p>
            <a:endParaRPr lang="ru-RU" sz="2600" b="1" dirty="0">
              <a:solidFill>
                <a:srgbClr val="000000"/>
              </a:solidFill>
            </a:endParaRPr>
          </a:p>
        </p:txBody>
      </p:sp>
      <p:pic>
        <p:nvPicPr>
          <p:cNvPr id="7" name="Рисунок 6" descr="54ae75fb34ce9_14207196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42069" y="4643446"/>
            <a:ext cx="1501931" cy="928694"/>
          </a:xfrm>
          <a:prstGeom prst="rect">
            <a:avLst/>
          </a:prstGeom>
        </p:spPr>
      </p:pic>
      <p:pic>
        <p:nvPicPr>
          <p:cNvPr id="8" name="Рисунок 7" descr="426e6cba8e3c8628991bf4f8e9b44a0c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128152">
            <a:off x="7026423" y="418328"/>
            <a:ext cx="948442" cy="758753"/>
          </a:xfrm>
          <a:prstGeom prst="rect">
            <a:avLst/>
          </a:prstGeom>
        </p:spPr>
      </p:pic>
      <p:pic>
        <p:nvPicPr>
          <p:cNvPr id="9" name="Рисунок 8" descr="11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214290"/>
            <a:ext cx="1357322" cy="1395327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1625" y="228600"/>
            <a:ext cx="8540750" cy="5870575"/>
          </a:xfrm>
        </p:spPr>
        <p:txBody>
          <a:bodyPr/>
          <a:lstStyle/>
          <a:p>
            <a:r>
              <a:rPr lang="ru-RU" sz="2400" dirty="0" smtClean="0"/>
              <a:t>Работа над проектами развивает воображение, фантазию, творческое мышление, самостоятельность и другие личностные качества. На уроках иностранного языка использую метод проектов в рамках программного материала практически по любой теме. Например: </a:t>
            </a:r>
          </a:p>
          <a:p>
            <a:r>
              <a:rPr lang="ru-RU" sz="2400" dirty="0" smtClean="0"/>
              <a:t>Моя семья (моя сестра, мой брат, Я), </a:t>
            </a:r>
          </a:p>
          <a:p>
            <a:r>
              <a:rPr lang="ru-RU" sz="2400" dirty="0" smtClean="0"/>
              <a:t>Моё любимое домашнее животное,</a:t>
            </a:r>
          </a:p>
          <a:p>
            <a:r>
              <a:rPr lang="ru-RU" sz="2400" dirty="0" smtClean="0"/>
              <a:t>Новые друзья,</a:t>
            </a:r>
          </a:p>
          <a:p>
            <a:r>
              <a:rPr lang="ru-RU" sz="2400" dirty="0" smtClean="0"/>
              <a:t>Лесной ангел,</a:t>
            </a:r>
          </a:p>
          <a:p>
            <a:r>
              <a:rPr lang="ru-RU" sz="2400" dirty="0" smtClean="0"/>
              <a:t>Снег идет, Остров Мистера </a:t>
            </a:r>
            <a:r>
              <a:rPr lang="ru-RU" sz="2400" dirty="0" err="1" smtClean="0"/>
              <a:t>Бига</a:t>
            </a:r>
            <a:r>
              <a:rPr lang="ru-RU" sz="2400" dirty="0" smtClean="0"/>
              <a:t>,</a:t>
            </a:r>
          </a:p>
          <a:p>
            <a:r>
              <a:rPr lang="ru-RU" sz="2400" dirty="0" smtClean="0"/>
              <a:t>Свободное время,</a:t>
            </a:r>
          </a:p>
          <a:p>
            <a:r>
              <a:rPr lang="ru-RU" sz="2400" dirty="0" smtClean="0"/>
              <a:t>Школьные занятия, </a:t>
            </a:r>
          </a:p>
          <a:p>
            <a:r>
              <a:rPr lang="ru-RU" sz="2400" dirty="0" smtClean="0"/>
              <a:t>Члены семьи и.т.д.</a:t>
            </a:r>
          </a:p>
          <a:p>
            <a:pPr>
              <a:lnSpc>
                <a:spcPct val="80000"/>
              </a:lnSpc>
              <a:buNone/>
            </a:pPr>
            <a:endParaRPr lang="ru-RU" sz="2400" b="1" dirty="0"/>
          </a:p>
        </p:txBody>
      </p:sp>
      <p:pic>
        <p:nvPicPr>
          <p:cNvPr id="1026" name="Picture 2" descr="F:\1 (2)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997510" y="3360814"/>
            <a:ext cx="2649676" cy="364330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50000">
              <a:srgbClr val="F1A9E8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1625" y="500042"/>
            <a:ext cx="8540750" cy="5599133"/>
          </a:xfrm>
        </p:spPr>
        <p:txBody>
          <a:bodyPr/>
          <a:lstStyle/>
          <a:p>
            <a:r>
              <a:rPr lang="ru-RU" sz="3200" dirty="0" smtClean="0"/>
              <a:t>Предлагаю учащимся  среднесрочные или краткосрочные – мини – проекты, которые выполняются в рамках урока. Результаты проектной работы учащихся оформляются в виде презентаций или плакатов.</a:t>
            </a:r>
            <a:endParaRPr lang="ru-RU" sz="3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5" name="Picture 3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5000637"/>
            <a:ext cx="2938446" cy="1857363"/>
          </a:xfrm>
          <a:prstGeom prst="rect">
            <a:avLst/>
          </a:prstGeom>
          <a:noFill/>
        </p:spPr>
      </p:pic>
      <p:pic>
        <p:nvPicPr>
          <p:cNvPr id="2050" name="Picture 2" descr="F:\2 (2)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461200" y="3032819"/>
            <a:ext cx="3221205" cy="442915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28596" y="500042"/>
            <a:ext cx="839737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0" indent="0" algn="ctr">
              <a:spcBef>
                <a:spcPct val="0"/>
              </a:spcBef>
              <a:buClrTx/>
              <a:buSzTx/>
              <a:buNone/>
            </a:pPr>
            <a:r>
              <a:rPr lang="ru-RU" sz="3200" dirty="0" smtClean="0"/>
              <a:t>Каждый проект от возникновения идеи до полного своего завершения проходит ряд ступеней развития, образуя «жизненный цикл проекта».   Степень активности учеников и учителя на разных этапах работы может быть разной.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6" name="Рисунок 5" descr="i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57884" y="4500570"/>
            <a:ext cx="2733675" cy="2047875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14356"/>
            <a:ext cx="8229600" cy="4530725"/>
          </a:xfrm>
        </p:spPr>
        <p:txBody>
          <a:bodyPr/>
          <a:lstStyle/>
          <a:p>
            <a:pPr>
              <a:buNone/>
            </a:pPr>
            <a:r>
              <a:rPr lang="en-US" sz="2400" i="1" dirty="0" smtClean="0"/>
              <a:t>    </a:t>
            </a:r>
            <a:r>
              <a:rPr lang="ru-RU" sz="2400" i="1" dirty="0" smtClean="0"/>
              <a:t>Этапы работы</a:t>
            </a:r>
            <a:endParaRPr lang="ru-RU" sz="2400" dirty="0" smtClean="0"/>
          </a:p>
          <a:p>
            <a:pPr>
              <a:buNone/>
            </a:pPr>
            <a:r>
              <a:rPr lang="en-US" sz="2400" dirty="0" smtClean="0"/>
              <a:t>   </a:t>
            </a:r>
            <a:r>
              <a:rPr lang="ru-RU" sz="2400" dirty="0" smtClean="0"/>
              <a:t> Организация деятельности.</a:t>
            </a:r>
          </a:p>
          <a:p>
            <a:pPr>
              <a:buNone/>
            </a:pPr>
            <a:r>
              <a:rPr lang="en-US" sz="2400" dirty="0" smtClean="0"/>
              <a:t>    </a:t>
            </a:r>
            <a:r>
              <a:rPr lang="ru-RU" sz="2400" dirty="0" smtClean="0"/>
              <a:t>Погружение в проект. Мотивация, постановка проблемы, выбор темы проекта, определение цели, выдвижение задач.</a:t>
            </a:r>
          </a:p>
          <a:p>
            <a:pPr>
              <a:buNone/>
            </a:pPr>
            <a:r>
              <a:rPr lang="en-US" sz="2400" dirty="0" smtClean="0"/>
              <a:t>    </a:t>
            </a:r>
            <a:r>
              <a:rPr lang="ru-RU" sz="2400" dirty="0" smtClean="0"/>
              <a:t>Планирование-  Определение источников информации, способов ее сбора и анализа.</a:t>
            </a:r>
          </a:p>
          <a:p>
            <a:pPr>
              <a:buNone/>
            </a:pPr>
            <a:r>
              <a:rPr lang="en-US" sz="2400" dirty="0" smtClean="0"/>
              <a:t>   </a:t>
            </a:r>
            <a:r>
              <a:rPr lang="ru-RU" sz="2400" dirty="0" smtClean="0"/>
              <a:t> Представление результатов деятельности и ее оценка</a:t>
            </a:r>
          </a:p>
          <a:p>
            <a:pPr>
              <a:buNone/>
            </a:pPr>
            <a:r>
              <a:rPr lang="en-US" sz="2400" dirty="0" smtClean="0"/>
              <a:t>    </a:t>
            </a:r>
            <a:r>
              <a:rPr lang="ru-RU" sz="2400" dirty="0" smtClean="0"/>
              <a:t>Презентация. Открытый отчет участников проекта о проделанной работе.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4530725"/>
          </a:xfrm>
        </p:spPr>
        <p:txBody>
          <a:bodyPr/>
          <a:lstStyle/>
          <a:p>
            <a:pPr>
              <a:buNone/>
            </a:pPr>
            <a:r>
              <a:rPr lang="en-US" sz="2400" b="1" dirty="0" smtClean="0"/>
              <a:t>     </a:t>
            </a:r>
            <a:r>
              <a:rPr lang="ru-RU" sz="2400" b="1" dirty="0" smtClean="0"/>
              <a:t>Представление результатов</a:t>
            </a:r>
            <a:endParaRPr lang="ru-RU" sz="2400" dirty="0" smtClean="0"/>
          </a:p>
          <a:p>
            <a:pPr>
              <a:buNone/>
            </a:pPr>
            <a:r>
              <a:rPr lang="en-US" sz="2400" i="1" dirty="0" smtClean="0"/>
              <a:t>    </a:t>
            </a:r>
            <a:r>
              <a:rPr lang="ru-RU" sz="2400" i="1" dirty="0" smtClean="0"/>
              <a:t>Устные</a:t>
            </a:r>
            <a:r>
              <a:rPr lang="ru-RU" sz="2400" dirty="0" smtClean="0"/>
              <a:t> (доклад, обзор, отчет, сообщение, социологический опрос, сравнительно-сопоставительный анализ);</a:t>
            </a:r>
          </a:p>
          <a:p>
            <a:pPr>
              <a:buNone/>
            </a:pPr>
            <a:r>
              <a:rPr lang="en-US" sz="2400" i="1" dirty="0" smtClean="0"/>
              <a:t>    </a:t>
            </a:r>
            <a:r>
              <a:rPr lang="ru-RU" sz="2400" i="1" dirty="0" smtClean="0"/>
              <a:t>Письменные</a:t>
            </a:r>
            <a:r>
              <a:rPr lang="ru-RU" sz="2400" dirty="0" smtClean="0"/>
              <a:t> (альманах, брошюра, отчет, подборка задач, публикация, реферат, сборник, статья, сценарий, учебное пособие);</a:t>
            </a:r>
          </a:p>
          <a:p>
            <a:pPr>
              <a:buNone/>
            </a:pPr>
            <a:r>
              <a:rPr lang="en-US" sz="2400" i="1" dirty="0" smtClean="0"/>
              <a:t>   </a:t>
            </a:r>
            <a:r>
              <a:rPr lang="ru-RU" sz="2400" i="1" dirty="0" smtClean="0"/>
              <a:t>Наглядно-образные</a:t>
            </a:r>
            <a:r>
              <a:rPr lang="ru-RU" sz="2400" dirty="0" smtClean="0"/>
              <a:t> (видеофильм, выставка, деловая игра, информационный бюллетень, коллекция, макет, модели фигур, оформление кабинета, плакат, презентация в </a:t>
            </a:r>
            <a:r>
              <a:rPr lang="ru-RU" sz="2400" dirty="0" err="1" smtClean="0"/>
              <a:t>Powerpoint</a:t>
            </a:r>
            <a:r>
              <a:rPr lang="ru-RU" sz="2400" dirty="0" smtClean="0"/>
              <a:t>, web-сайт, стенгазета, тематический журнал).</a:t>
            </a:r>
          </a:p>
          <a:p>
            <a:endParaRPr lang="ru-RU" sz="2400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6643710"/>
          </a:xfrm>
        </p:spPr>
        <p:txBody>
          <a:bodyPr/>
          <a:lstStyle/>
          <a:p>
            <a:pPr>
              <a:buNone/>
            </a:pPr>
            <a:r>
              <a:rPr lang="en-US" sz="1800" dirty="0" smtClean="0"/>
              <a:t>  </a:t>
            </a:r>
            <a:r>
              <a:rPr lang="ru-RU" sz="1800" dirty="0" smtClean="0"/>
              <a:t>Примерный образец листа рефлексии.</a:t>
            </a:r>
          </a:p>
          <a:p>
            <a:pPr>
              <a:buNone/>
            </a:pPr>
            <a:r>
              <a:rPr lang="ru-RU" sz="1800" dirty="0" smtClean="0"/>
              <a:t>Лист </a:t>
            </a:r>
            <a:r>
              <a:rPr lang="ru-RU" sz="1800" dirty="0" err="1" smtClean="0"/>
              <a:t>рефлексииТема</a:t>
            </a:r>
            <a:r>
              <a:rPr lang="ru-RU" sz="1800" dirty="0" smtClean="0"/>
              <a:t> проекта:</a:t>
            </a:r>
          </a:p>
          <a:p>
            <a:pPr>
              <a:buNone/>
            </a:pPr>
            <a:r>
              <a:rPr lang="ru-RU" sz="1800" dirty="0" smtClean="0"/>
              <a:t>Я считаю, что…(мнение о проекте)</a:t>
            </a:r>
          </a:p>
          <a:p>
            <a:pPr>
              <a:buNone/>
            </a:pPr>
            <a:r>
              <a:rPr lang="ru-RU" sz="1800" dirty="0" smtClean="0"/>
              <a:t>Особенно удачным является…(достоинства, положительные моменты)</a:t>
            </a:r>
          </a:p>
          <a:p>
            <a:pPr>
              <a:buNone/>
            </a:pPr>
            <a:r>
              <a:rPr lang="ru-RU" sz="1800" dirty="0" smtClean="0"/>
              <a:t>В то же время, я посоветовал бы…(рекомендации)</a:t>
            </a:r>
          </a:p>
          <a:p>
            <a:pPr>
              <a:buNone/>
            </a:pPr>
            <a:r>
              <a:rPr lang="ru-RU" sz="1800" dirty="0" smtClean="0"/>
              <a:t>«Закончи предложение». Мне представляется интересным то, что…</a:t>
            </a:r>
          </a:p>
          <a:p>
            <a:pPr>
              <a:buNone/>
            </a:pPr>
            <a:r>
              <a:rPr lang="ru-RU" sz="1800" dirty="0" smtClean="0"/>
              <a:t>А у меня на этот счет другое мнение…</a:t>
            </a:r>
          </a:p>
          <a:p>
            <a:pPr>
              <a:buNone/>
            </a:pPr>
            <a:r>
              <a:rPr lang="ru-RU" sz="1800" dirty="0" smtClean="0"/>
              <a:t>Я бы хотел (хотела) еще раз услышать…</a:t>
            </a:r>
          </a:p>
          <a:p>
            <a:pPr>
              <a:buNone/>
            </a:pPr>
            <a:r>
              <a:rPr lang="ru-RU" sz="1800" dirty="0" err="1" smtClean="0"/>
              <a:t>Синквейн</a:t>
            </a:r>
            <a:r>
              <a:rPr lang="ru-RU" sz="1800" dirty="0" smtClean="0"/>
              <a:t> – малая стихотворная форма.  Первая строка – одно имя существительное; вторая строка – два прилагательных; третья строка – три глагола; четвертая строка – одно завершенное предложение (высказывание); пятая строка – одно итоговое слово. Например:</a:t>
            </a:r>
          </a:p>
          <a:p>
            <a:pPr>
              <a:buNone/>
            </a:pPr>
            <a:r>
              <a:rPr lang="ru-RU" sz="1800" dirty="0" smtClean="0"/>
              <a:t>Проекты —</a:t>
            </a:r>
          </a:p>
          <a:p>
            <a:pPr>
              <a:buNone/>
            </a:pPr>
            <a:r>
              <a:rPr lang="ru-RU" sz="1800" dirty="0" smtClean="0"/>
              <a:t>Интересные, творческие</a:t>
            </a:r>
          </a:p>
          <a:p>
            <a:pPr>
              <a:buNone/>
            </a:pPr>
            <a:r>
              <a:rPr lang="ru-RU" sz="1800" dirty="0" smtClean="0"/>
              <a:t>Дают, зажигают, заполняют голову</a:t>
            </a:r>
          </a:p>
          <a:p>
            <a:pPr>
              <a:buNone/>
            </a:pPr>
            <a:r>
              <a:rPr lang="ru-RU" sz="1800" dirty="0" smtClean="0"/>
              <a:t>Учиться – всегда пригодиться</a:t>
            </a:r>
          </a:p>
          <a:p>
            <a:pPr>
              <a:buNone/>
            </a:pPr>
            <a:r>
              <a:rPr lang="ru-RU" sz="1800" dirty="0" smtClean="0"/>
              <a:t>Учеба</a:t>
            </a:r>
            <a:r>
              <a:rPr lang="ru-RU" sz="2000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73759"/>
          </a:xfrm>
        </p:spPr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Считается, что метод проектов является одним из наиболее эффективных, гибких и универсальных методов обучения.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Проект – это возможность учащихся выразить собственные идеи в интересной для них, творчески продуманной форме.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28596" y="428604"/>
            <a:ext cx="8229600" cy="574992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endParaRPr lang="ru-RU" sz="4800" b="1" dirty="0"/>
          </a:p>
        </p:txBody>
      </p:sp>
      <p:pic>
        <p:nvPicPr>
          <p:cNvPr id="6" name="Рисунок 5" descr="562d5382864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временные технологии новое">
  <a:themeElements>
    <a:clrScheme name="Край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Край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Край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Край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Край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современные технологии новое</Template>
  <TotalTime>157</TotalTime>
  <Words>640</Words>
  <Application>Microsoft PowerPoint</Application>
  <PresentationFormat>Экран (4:3)</PresentationFormat>
  <Paragraphs>66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современные технологии новое</vt:lpstr>
      <vt:lpstr>Слайд 1</vt:lpstr>
      <vt:lpstr>Слайд 2</vt:lpstr>
      <vt:lpstr>Слайд 3</vt:lpstr>
      <vt:lpstr>Слайд 4</vt:lpstr>
      <vt:lpstr>Об актуальности использования метода проектов свидетельствуют те аргументы, что в научной педагогической литературе он упоминается в контексте с гуманизацией образования, проблемным и развивающим обучением, педагогикой сотрудничества, личностно-ориентированным и деятельностным подходами; интеграцией знаний, социальным воспитанием, совместным творческим созиданием и др.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24</cp:revision>
  <cp:lastPrinted>1601-01-01T00:00:00Z</cp:lastPrinted>
  <dcterms:created xsi:type="dcterms:W3CDTF">2016-08-28T11:49:54Z</dcterms:created>
  <dcterms:modified xsi:type="dcterms:W3CDTF">2023-08-13T05:28:17Z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