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60A48"/>
    <a:srgbClr val="008000"/>
    <a:srgbClr val="650B3E"/>
    <a:srgbClr val="00180B"/>
    <a:srgbClr val="5E0F0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FEC6C3-FEBF-477E-8436-17E3786E26E4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6FE4F-E1FF-447B-9E7C-CD4E1001FAD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6FE4F-E1FF-447B-9E7C-CD4E1001FAD6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313E2-697E-4EE7-876A-2775B6E282D1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89BE6-6C0E-4A6B-AABB-2BC73A221A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313E2-697E-4EE7-876A-2775B6E282D1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89BE6-6C0E-4A6B-AABB-2BC73A221A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313E2-697E-4EE7-876A-2775B6E282D1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89BE6-6C0E-4A6B-AABB-2BC73A221A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313E2-697E-4EE7-876A-2775B6E282D1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89BE6-6C0E-4A6B-AABB-2BC73A221A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313E2-697E-4EE7-876A-2775B6E282D1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89BE6-6C0E-4A6B-AABB-2BC73A221A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313E2-697E-4EE7-876A-2775B6E282D1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89BE6-6C0E-4A6B-AABB-2BC73A221A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313E2-697E-4EE7-876A-2775B6E282D1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89BE6-6C0E-4A6B-AABB-2BC73A221A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313E2-697E-4EE7-876A-2775B6E282D1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89BE6-6C0E-4A6B-AABB-2BC73A221A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313E2-697E-4EE7-876A-2775B6E282D1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89BE6-6C0E-4A6B-AABB-2BC73A221A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313E2-697E-4EE7-876A-2775B6E282D1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89BE6-6C0E-4A6B-AABB-2BC73A221A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313E2-697E-4EE7-876A-2775B6E282D1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89BE6-6C0E-4A6B-AABB-2BC73A221A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313E2-697E-4EE7-876A-2775B6E282D1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89BE6-6C0E-4A6B-AABB-2BC73A221AC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CER\Desktop\lyudmilasenchinapokamushkam&#1056;&#1080;&#1085;&#1075;&#1090;&#1086;&#1085;.mp3" TargetMode="Externa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CER\Desktop\lyudmilasenchinapokamushkam&#1056;&#1080;&#1085;&#1075;&#1090;&#1086;&#1085;.mp3" TargetMode="Externa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500_F_64249988_96UPV5h8riAd0fOZ8ChxbyAdF62eUyD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«Камешки </a:t>
            </a:r>
            <a:r>
              <a:rPr lang="ru-RU" sz="4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Марблс</a:t>
            </a:r>
            <a:r>
              <a:rPr lang="ru-RU" sz="4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разноцветное счастье детей»</a:t>
            </a:r>
            <a:endParaRPr lang="ru-RU" sz="4800" i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B050"/>
                </a:solidFill>
              </a:rPr>
              <a:t>Подготовила: воспитатель МБДОУ «ЦРР – </a:t>
            </a:r>
            <a:r>
              <a:rPr lang="ru-RU" b="1" i="1" smtClean="0">
                <a:solidFill>
                  <a:srgbClr val="00B050"/>
                </a:solidFill>
              </a:rPr>
              <a:t>детский сад № 10»</a:t>
            </a:r>
          </a:p>
          <a:p>
            <a:r>
              <a:rPr lang="ru-RU" b="1" i="1" smtClean="0">
                <a:solidFill>
                  <a:srgbClr val="00B050"/>
                </a:solidFill>
              </a:rPr>
              <a:t>Кувшинова </a:t>
            </a:r>
            <a:r>
              <a:rPr lang="ru-RU" b="1" i="1" dirty="0" smtClean="0">
                <a:solidFill>
                  <a:srgbClr val="00B050"/>
                </a:solidFill>
              </a:rPr>
              <a:t>И. Я.</a:t>
            </a:r>
            <a:endParaRPr lang="ru-RU" b="1" i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Содержимое 9" descr="500_F_64249988_96UPV5h8riAd0fOZ8ChxbyAdF62eUyD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332656"/>
            <a:ext cx="352839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«Источники способностей и </a:t>
            </a:r>
          </a:p>
          <a:p>
            <a:pPr algn="ctr"/>
            <a:r>
              <a:rPr lang="ru-RU" sz="3200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дарований  детей - на кончиках их пальцев».</a:t>
            </a:r>
          </a:p>
          <a:p>
            <a:pPr algn="ctr"/>
            <a:r>
              <a:rPr lang="ru-RU" sz="3200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 В. А. Сухомлинский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652120" y="260648"/>
            <a:ext cx="30963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«Рука - это своего рода внешний мозг»  </a:t>
            </a:r>
          </a:p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          Кант</a:t>
            </a:r>
            <a:endParaRPr lang="ru-RU" sz="36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5445224"/>
            <a:ext cx="78488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«Рука - это инструмент всех инструментов»      </a:t>
            </a:r>
          </a:p>
          <a:p>
            <a:pPr algn="r"/>
            <a:r>
              <a:rPr lang="ru-RU" sz="32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                 Аристотель</a:t>
            </a:r>
            <a:endParaRPr lang="ru-RU" sz="32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573016"/>
            <a:ext cx="3912357" cy="22707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Содержимое 12" descr="istockphoto-687783842-1024x10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96536" cy="6857999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195736" y="1124744"/>
            <a:ext cx="463460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История «</a:t>
            </a:r>
            <a:r>
              <a:rPr lang="ru-RU" sz="4800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Марблс</a:t>
            </a:r>
            <a:r>
              <a:rPr lang="ru-RU" sz="4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»</a:t>
            </a:r>
            <a:endParaRPr lang="ru-RU" sz="48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453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/>
              <a:t> 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403648" y="2276872"/>
            <a:ext cx="655272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Марблс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сияющий стеклянный шарик, далекий потомок тех кремниевых и глиняных  шариков, которые многие тысячи лет назад</a:t>
            </a:r>
          </a:p>
          <a:p>
            <a:pPr lvl="0" algn="just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были игрушками для древних людей.</a:t>
            </a:r>
            <a:endParaRPr lang="ru-RU" sz="32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depositphotos_5309460-stock-photo-rectangle-of-ston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324544" y="0"/>
            <a:ext cx="9468543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268760"/>
            <a:ext cx="838842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i="1" dirty="0" smtClean="0">
                <a:solidFill>
                  <a:srgbClr val="0070C0"/>
                </a:solidFill>
              </a:rPr>
              <a:t>Изделия в виде шариков были обнаружены в различных археологических зонах всего мира</a:t>
            </a:r>
            <a:endParaRPr lang="ru-RU" sz="2600" b="1" i="1" dirty="0">
              <a:solidFill>
                <a:srgbClr val="0070C0"/>
              </a:solidFill>
            </a:endParaRPr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348880"/>
            <a:ext cx="3600400" cy="23042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55576" y="4725144"/>
            <a:ext cx="792088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i="1" dirty="0" smtClean="0">
                <a:solidFill>
                  <a:srgbClr val="00B050"/>
                </a:solidFill>
              </a:rPr>
              <a:t>Делались из кремния, камня</a:t>
            </a:r>
          </a:p>
          <a:p>
            <a:pPr algn="ctr"/>
            <a:r>
              <a:rPr lang="ru-RU" sz="2600" b="1" i="1" dirty="0" smtClean="0">
                <a:solidFill>
                  <a:srgbClr val="00B050"/>
                </a:solidFill>
              </a:rPr>
              <a:t> и обожженной глины</a:t>
            </a:r>
            <a:endParaRPr lang="ru-RU" sz="2600" b="1" i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Содержимое 9" descr="500_F_64249988_96UPV5h8riAd0fOZ8ChxbyAdF62eUyD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5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95736" y="620688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Инструкция при работе </a:t>
            </a:r>
          </a:p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с камешками </a:t>
            </a:r>
            <a:r>
              <a:rPr lang="ru-RU" sz="4000" b="1" dirty="0" err="1" smtClean="0">
                <a:solidFill>
                  <a:srgbClr val="0070C0"/>
                </a:solidFill>
                <a:latin typeface="Monotype Corsiva" panose="03010101010201010101" pitchFamily="66" charset="0"/>
              </a:rPr>
              <a:t>Марблс</a:t>
            </a:r>
            <a:endParaRPr lang="ru-RU" sz="4000" b="1" dirty="0">
              <a:solidFill>
                <a:srgbClr val="0070C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87624" y="2564904"/>
            <a:ext cx="24025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ru-RU" sz="2800" b="1" dirty="0" smtClean="0">
                <a:latin typeface="+mn-lt"/>
              </a:rPr>
              <a:t>Гигиена рук.</a:t>
            </a:r>
            <a:endParaRPr lang="ru-RU" sz="2800" b="1" dirty="0">
              <a:latin typeface="+mn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15616" y="3356992"/>
            <a:ext cx="65527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ru-RU" sz="2800" b="1" dirty="0" smtClean="0">
                <a:latin typeface="+mn-lt"/>
              </a:rPr>
              <a:t>Следует соблюдать осторожность при игре, так как камешки хрупкие.</a:t>
            </a:r>
            <a:endParaRPr lang="ru-RU" sz="2800" b="1" dirty="0">
              <a:latin typeface="+mn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43608" y="4725144"/>
            <a:ext cx="70567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ru-RU" sz="2800" b="1" dirty="0" smtClean="0">
                <a:latin typeface="+mn-lt"/>
              </a:rPr>
              <a:t>Для достижения наилучшего эффекта использовать соответствующую музыку</a:t>
            </a:r>
            <a:endParaRPr lang="ru-RU" sz="2800" b="1" dirty="0">
              <a:latin typeface="+mn-lt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Содержимое 12" descr="500_F_64249988_96UPV5h8riAd0fOZ8ChxbyAdF62eUyD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953"/>
          <a:stretch/>
        </p:blipFill>
        <p:spPr bwMode="auto">
          <a:xfrm>
            <a:off x="5472760" y="0"/>
            <a:ext cx="3671240" cy="26706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718"/>
          <a:stretch/>
        </p:blipFill>
        <p:spPr bwMode="auto">
          <a:xfrm>
            <a:off x="2843808" y="1556792"/>
            <a:ext cx="3446848" cy="318512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163"/>
          <a:stretch/>
        </p:blipFill>
        <p:spPr bwMode="auto">
          <a:xfrm>
            <a:off x="323528" y="3429000"/>
            <a:ext cx="3560281" cy="318512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8" name="Прямоугольник 7"/>
          <p:cNvSpPr/>
          <p:nvPr/>
        </p:nvSpPr>
        <p:spPr>
          <a:xfrm>
            <a:off x="1619672" y="764704"/>
            <a:ext cx="2811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Кулачковый захват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2852936"/>
            <a:ext cx="27072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Щипковый захват 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83968" y="5661248"/>
            <a:ext cx="28060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Пинцетный захват </a:t>
            </a: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  <p:bldP spid="9" grpId="0" build="allAtOnce"/>
      <p:bldP spid="10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500_F_64249988_96UPV5h8riAd0fOZ8ChxbyAdF62eUyD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06290"/>
          </a:xfrm>
        </p:spPr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rgbClr val="008000"/>
                </a:solidFill>
              </a:rPr>
              <a:t>Игра в </a:t>
            </a:r>
            <a:r>
              <a:rPr lang="ru-RU" sz="2400" b="1" i="1" dirty="0" err="1" smtClean="0">
                <a:solidFill>
                  <a:srgbClr val="008000"/>
                </a:solidFill>
              </a:rPr>
              <a:t>Марблс</a:t>
            </a:r>
            <a:r>
              <a:rPr lang="ru-RU" sz="2400" b="1" i="1" dirty="0" smtClean="0">
                <a:solidFill>
                  <a:srgbClr val="008000"/>
                </a:solidFill>
              </a:rPr>
              <a:t> признана детскими психологами одной из самых полезных для подрастающего поколения: она развивает меткость, скорость, точность и моторику, а красивые оттенки стеклянных камешков пробуждают в ребенке чувство прекрасного.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ru-RU" sz="2400" dirty="0"/>
          </a:p>
        </p:txBody>
      </p:sp>
      <p:pic>
        <p:nvPicPr>
          <p:cNvPr id="6146" name="Picture 2" descr="C:\Users\ACER\Desktop\Кувшинова\IMG-20191122-WA001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420888"/>
            <a:ext cx="6624736" cy="370527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500_F_64249988_96UPV5h8riAd0fOZ8ChxbyAdF62eUyD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Использование камешков </a:t>
            </a:r>
            <a:r>
              <a:rPr lang="ru-RU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Марблс</a:t>
            </a:r>
            <a:r>
              <a:rPr lang="ru-RU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br>
              <a:rPr lang="ru-RU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при изучении лексических  тем</a:t>
            </a:r>
            <a:endParaRPr lang="ru-RU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C:\Users\ACER\Desktop\Кувшинова\IMG-20191122-WA0018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844824"/>
            <a:ext cx="3355752" cy="25202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C:\Users\ACER\Desktop\Кувшинова\IMG-20191122-WA001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0749" y="1925891"/>
            <a:ext cx="3312368" cy="299392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C:\Users\ACER\Desktop\Кувшинова\IMG-20191122-WA001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3933056"/>
            <a:ext cx="3096344" cy="266392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lyudmilasenchinapokamushkamРингтон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1">
                <p:cTn id="2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500_F_64249988_96UPV5h8riAd0fOZ8ChxbyAdF62eUyD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anose="03010101010201010101" pitchFamily="66" charset="0"/>
              </a:rPr>
              <a:t>Знакомство с буквой </a:t>
            </a:r>
            <a:b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anose="03010101010201010101" pitchFamily="66" charset="0"/>
              </a:rPr>
            </a:br>
            <a:endParaRPr lang="ru-RU" dirty="0"/>
          </a:p>
        </p:txBody>
      </p:sp>
      <p:pic>
        <p:nvPicPr>
          <p:cNvPr id="2050" name="Picture 2" descr="C:\Users\ACER\Desktop\Кувшинова\20191122_11523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194" y="2292481"/>
            <a:ext cx="4747237" cy="28438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00B05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51" name="Picture 3" descr="C:\Users\ACER\Desktop\Кувшинова\20191122_1153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367638" y="2465010"/>
            <a:ext cx="4481031" cy="25205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52" name="Picture 4" descr="C:\Users\ACER\Desktop\Кувшинова\20191122_11523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110592" y="2386354"/>
            <a:ext cx="4728380" cy="27812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500_F_64249988_96UPV5h8riAd0fOZ8ChxbyAdF62eUyD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Выложи по контуру</a:t>
            </a:r>
            <a:br>
              <a:rPr lang="ru-RU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</a:br>
            <a:endParaRPr lang="ru-RU" dirty="0"/>
          </a:p>
        </p:txBody>
      </p:sp>
      <p:pic>
        <p:nvPicPr>
          <p:cNvPr id="3074" name="Picture 2" descr="C:\Users\ACER\Desktop\Кувшинова\Рисунок1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052736"/>
            <a:ext cx="4220871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076" name="Picture 4" descr="C:\Users\ACER\Desktop\Кувшинова\IMG-20191122-WA00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1988840"/>
            <a:ext cx="3395409" cy="45794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lyudmilasenchinapokamushkamРингтон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9" name="lyudmilasenchinapokamushkamРингтон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1">
                <p:cTn id="1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numSld="11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500_F_64249988_96UPV5h8riAd0fOZ8ChxbyAdF62eUyD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Развитие счета</a:t>
            </a:r>
            <a:br>
              <a:rPr lang="ru-RU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</a:br>
            <a:endParaRPr lang="ru-RU" dirty="0"/>
          </a:p>
        </p:txBody>
      </p:sp>
      <p:pic>
        <p:nvPicPr>
          <p:cNvPr id="5122" name="Picture 2" descr="C:\Users\ACER\Desktop\Кувшинова\Рисунок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268760"/>
            <a:ext cx="3108960" cy="41391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prstDash val="sysDash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8"/>
            <a:ext cx="3646144" cy="28314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560A48"/>
            </a:solidFill>
            <a:prstDash val="sysDash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stockphoto-687783842-1024x10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908720"/>
            <a:ext cx="3168352" cy="114300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Лабиринты</a:t>
            </a:r>
            <a:br>
              <a:rPr lang="ru-RU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ACER\Desktop\Кувшинова\20191122_11562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51183" y="1805200"/>
            <a:ext cx="4601273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ACER\Desktop\Кувшинова\20191122_1157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292969" y="2123855"/>
            <a:ext cx="3816424" cy="34023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500_F_64249988_96UPV5h8riAd0fOZ8ChxbyAdF62eUyD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60649"/>
            <a:ext cx="8208912" cy="1728192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2800" b="1" i="1" dirty="0" smtClean="0"/>
              <a:t>     Сенсорная коробка с  камешками </a:t>
            </a:r>
            <a:r>
              <a:rPr lang="ru-RU" sz="2800" b="1" i="1" dirty="0" err="1" smtClean="0"/>
              <a:t>марблс</a:t>
            </a:r>
            <a:r>
              <a:rPr lang="ru-RU" sz="2800" b="1" i="1" dirty="0" smtClean="0"/>
              <a:t> – является хорошим релаксатором, настраивает на интересную увлекательную игру</a:t>
            </a:r>
            <a:endParaRPr lang="ru-RU" sz="2800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436096" y="1988840"/>
            <a:ext cx="3491880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 smtClean="0"/>
              <a:t>Говорим и отдыхаем,</a:t>
            </a:r>
            <a:endParaRPr lang="ru-RU" sz="1400" b="1" dirty="0" smtClean="0"/>
          </a:p>
          <a:p>
            <a:pPr algn="ctr"/>
            <a:r>
              <a:rPr lang="ru-RU" sz="1400" b="1" i="1" dirty="0" smtClean="0"/>
              <a:t>Камешки перебираем,</a:t>
            </a:r>
            <a:endParaRPr lang="ru-RU" sz="1400" b="1" dirty="0" smtClean="0"/>
          </a:p>
          <a:p>
            <a:pPr algn="ctr"/>
            <a:r>
              <a:rPr lang="ru-RU" sz="1400" b="1" i="1" dirty="0" smtClean="0"/>
              <a:t>Разные - </a:t>
            </a:r>
            <a:r>
              <a:rPr lang="ru-RU" sz="1400" b="1" i="1" dirty="0" err="1" smtClean="0"/>
              <a:t>разные</a:t>
            </a:r>
            <a:r>
              <a:rPr lang="ru-RU" sz="1400" b="1" i="1" dirty="0" smtClean="0"/>
              <a:t>:</a:t>
            </a:r>
            <a:endParaRPr lang="ru-RU" sz="1400" b="1" dirty="0" smtClean="0"/>
          </a:p>
          <a:p>
            <a:pPr algn="ctr"/>
            <a:r>
              <a:rPr lang="ru-RU" sz="1400" b="1" i="1" dirty="0" smtClean="0"/>
              <a:t>Голубые, красные,</a:t>
            </a:r>
            <a:endParaRPr lang="ru-RU" sz="1400" b="1" dirty="0" smtClean="0"/>
          </a:p>
          <a:p>
            <a:pPr algn="ctr"/>
            <a:r>
              <a:rPr lang="ru-RU" sz="1400" b="1" i="1" dirty="0" smtClean="0"/>
              <a:t>Желтые, зеленые,</a:t>
            </a:r>
            <a:endParaRPr lang="ru-RU" sz="1400" b="1" dirty="0" smtClean="0"/>
          </a:p>
          <a:p>
            <a:pPr algn="ctr"/>
            <a:r>
              <a:rPr lang="ru-RU" sz="1400" b="1" i="1" dirty="0" smtClean="0"/>
              <a:t>Легкие, тяжелые.</a:t>
            </a:r>
            <a:endParaRPr lang="ru-RU" sz="1400" b="1" dirty="0" smtClean="0"/>
          </a:p>
          <a:p>
            <a:pPr algn="ctr"/>
            <a:r>
              <a:rPr lang="ru-RU" sz="1400" b="1" dirty="0" smtClean="0"/>
              <a:t> </a:t>
            </a:r>
          </a:p>
          <a:p>
            <a:pPr algn="ctr"/>
            <a:r>
              <a:rPr lang="ru-RU" sz="1400" b="1" i="1" dirty="0" smtClean="0"/>
              <a:t>Раз, два, три, четыре, пять,</a:t>
            </a:r>
            <a:endParaRPr lang="ru-RU" sz="1400" b="1" dirty="0" smtClean="0"/>
          </a:p>
          <a:p>
            <a:pPr algn="ctr"/>
            <a:r>
              <a:rPr lang="ru-RU" sz="1400" b="1" i="1" dirty="0" smtClean="0"/>
              <a:t>Будем камешки считать,</a:t>
            </a:r>
            <a:endParaRPr lang="ru-RU" sz="1400" b="1" dirty="0" smtClean="0"/>
          </a:p>
          <a:p>
            <a:pPr algn="ctr"/>
            <a:r>
              <a:rPr lang="ru-RU" sz="1400" b="1" i="1" dirty="0" smtClean="0"/>
              <a:t>Будем камешки считать</a:t>
            </a:r>
            <a:endParaRPr lang="ru-RU" sz="1400" b="1" dirty="0" smtClean="0"/>
          </a:p>
          <a:p>
            <a:pPr algn="ctr"/>
            <a:r>
              <a:rPr lang="ru-RU" sz="1400" b="1" i="1" dirty="0" smtClean="0"/>
              <a:t>И цвета запоминать.</a:t>
            </a:r>
            <a:endParaRPr lang="ru-RU" sz="1400" b="1" dirty="0" smtClean="0"/>
          </a:p>
          <a:p>
            <a:pPr algn="ctr"/>
            <a:r>
              <a:rPr lang="ru-RU" sz="1400" b="1" dirty="0" smtClean="0"/>
              <a:t> </a:t>
            </a:r>
          </a:p>
          <a:p>
            <a:pPr algn="ctr"/>
            <a:r>
              <a:rPr lang="ru-RU" sz="1400" b="1" i="1" dirty="0" smtClean="0"/>
              <a:t>Громко четко говорим,</a:t>
            </a:r>
            <a:endParaRPr lang="ru-RU" sz="1400" b="1" dirty="0" smtClean="0"/>
          </a:p>
          <a:p>
            <a:pPr algn="ctr"/>
            <a:r>
              <a:rPr lang="ru-RU" sz="1400" b="1" i="1" dirty="0" smtClean="0"/>
              <a:t>Говорим и не спешим,</a:t>
            </a:r>
            <a:endParaRPr lang="ru-RU" sz="1400" b="1" dirty="0" smtClean="0"/>
          </a:p>
          <a:p>
            <a:pPr algn="ctr"/>
            <a:r>
              <a:rPr lang="ru-RU" sz="1400" b="1" i="1" dirty="0" smtClean="0"/>
              <a:t>камешки в руках сжимаем,</a:t>
            </a:r>
            <a:endParaRPr lang="ru-RU" sz="1400" b="1" dirty="0" smtClean="0"/>
          </a:p>
          <a:p>
            <a:pPr algn="ctr"/>
            <a:r>
              <a:rPr lang="ru-RU" sz="1400" b="1" i="1" dirty="0" smtClean="0"/>
              <a:t>до пяти с тобой считаем.</a:t>
            </a:r>
            <a:endParaRPr lang="ru-RU" sz="1400" b="1" dirty="0" smtClean="0"/>
          </a:p>
          <a:p>
            <a:pPr algn="ctr"/>
            <a:r>
              <a:rPr lang="ru-RU" sz="1400" b="1" dirty="0" smtClean="0"/>
              <a:t> </a:t>
            </a:r>
          </a:p>
          <a:p>
            <a:pPr algn="ctr"/>
            <a:r>
              <a:rPr lang="ru-RU" sz="1400" b="1" i="1" dirty="0" smtClean="0"/>
              <a:t>Раз, два, три, четыре, пять,</a:t>
            </a:r>
            <a:endParaRPr lang="ru-RU" sz="1400" b="1" dirty="0" smtClean="0"/>
          </a:p>
          <a:p>
            <a:pPr algn="ctr"/>
            <a:r>
              <a:rPr lang="ru-RU" sz="1400" b="1" i="1" dirty="0" smtClean="0"/>
              <a:t>Повторяй за мной опять</a:t>
            </a:r>
            <a:endParaRPr lang="ru-RU" sz="1400" dirty="0"/>
          </a:p>
        </p:txBody>
      </p:sp>
      <p:pic>
        <p:nvPicPr>
          <p:cNvPr id="6" name="Picture 5" descr="s8045684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916113"/>
            <a:ext cx="5400675" cy="4195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7" descr="b9061520ac9a58490e0eef9743969649_ba303d73ca410802f66bf693e7f25dd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475" y="5003800"/>
            <a:ext cx="2447925" cy="14493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500_F_64249988_96UPV5h8riAd0fOZ8ChxbyAdF62eUyD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4928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8000" b="1" i="1" dirty="0" smtClean="0">
                <a:solidFill>
                  <a:srgbClr val="002060"/>
                </a:solidFill>
              </a:rPr>
              <a:t>Спасибо за</a:t>
            </a:r>
            <a:br>
              <a:rPr lang="ru-RU" sz="8000" b="1" i="1" dirty="0" smtClean="0">
                <a:solidFill>
                  <a:srgbClr val="002060"/>
                </a:solidFill>
              </a:rPr>
            </a:br>
            <a:r>
              <a:rPr lang="ru-RU" sz="8000" b="1" i="1" dirty="0" smtClean="0">
                <a:solidFill>
                  <a:srgbClr val="002060"/>
                </a:solidFill>
              </a:rPr>
              <a:t> внимание</a:t>
            </a:r>
            <a:r>
              <a:rPr lang="ru-RU" sz="6000" b="1" i="1" dirty="0" smtClean="0">
                <a:solidFill>
                  <a:srgbClr val="002060"/>
                </a:solidFill>
              </a:rPr>
              <a:t>!</a:t>
            </a:r>
            <a:endParaRPr lang="ru-RU" sz="60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226</Words>
  <Application>Microsoft Office PowerPoint</Application>
  <PresentationFormat>Экран (4:3)</PresentationFormat>
  <Paragraphs>53</Paragraphs>
  <Slides>14</Slides>
  <Notes>1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«Камешки Марблс- разноцветное счастье детей»</vt:lpstr>
      <vt:lpstr>Слайд 2</vt:lpstr>
      <vt:lpstr>Слайд 3</vt:lpstr>
      <vt:lpstr>Слайд 4</vt:lpstr>
      <vt:lpstr>Слайд 5</vt:lpstr>
      <vt:lpstr>Слайд 6</vt:lpstr>
      <vt:lpstr>Игра в Марблс признана детскими психологами одной из самых полезных для подрастающего поколения: она развивает меткость, скорость, точность и моторику, а красивые оттенки стеклянных камешков пробуждают в ребенке чувство прекрасного. </vt:lpstr>
      <vt:lpstr>Использование камешков Марблс  при изучении лексических  тем</vt:lpstr>
      <vt:lpstr>Знакомство с буквой  </vt:lpstr>
      <vt:lpstr>Выложи по контуру </vt:lpstr>
      <vt:lpstr>Развитие счета </vt:lpstr>
      <vt:lpstr> Лабиринты </vt:lpstr>
      <vt:lpstr>Слайд 13</vt:lpstr>
      <vt:lpstr>Спасибо за  внимание!</vt:lpstr>
    </vt:vector>
  </TitlesOfParts>
  <Company>Romeo1994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«Камни Марблс- разноцветное счастье детей»</dc:title>
  <dc:creator>ACER</dc:creator>
  <cp:lastModifiedBy>ACER</cp:lastModifiedBy>
  <cp:revision>36</cp:revision>
  <dcterms:created xsi:type="dcterms:W3CDTF">2019-11-18T10:40:20Z</dcterms:created>
  <dcterms:modified xsi:type="dcterms:W3CDTF">2019-11-26T09:54:13Z</dcterms:modified>
</cp:coreProperties>
</file>