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Lst>
  <p:sldIdLst>
    <p:sldId id="258" r:id="rId2"/>
    <p:sldId id="261" r:id="rId3"/>
    <p:sldId id="257" r:id="rId4"/>
    <p:sldId id="268" r:id="rId5"/>
    <p:sldId id="262" r:id="rId6"/>
    <p:sldId id="263" r:id="rId7"/>
    <p:sldId id="264" r:id="rId8"/>
    <p:sldId id="304" r:id="rId9"/>
    <p:sldId id="303" r:id="rId10"/>
    <p:sldId id="267" r:id="rId11"/>
    <p:sldId id="269" r:id="rId12"/>
    <p:sldId id="295" r:id="rId13"/>
    <p:sldId id="294" r:id="rId14"/>
    <p:sldId id="287" r:id="rId15"/>
    <p:sldId id="292" r:id="rId16"/>
    <p:sldId id="311" r:id="rId17"/>
    <p:sldId id="308" r:id="rId18"/>
    <p:sldId id="293" r:id="rId19"/>
    <p:sldId id="291" r:id="rId20"/>
    <p:sldId id="313" r:id="rId21"/>
    <p:sldId id="299" r:id="rId22"/>
    <p:sldId id="285" r:id="rId23"/>
    <p:sldId id="298" r:id="rId24"/>
    <p:sldId id="286" r:id="rId25"/>
    <p:sldId id="296" r:id="rId26"/>
    <p:sldId id="302" r:id="rId27"/>
    <p:sldId id="301" r:id="rId28"/>
    <p:sldId id="297" r:id="rId29"/>
    <p:sldId id="283" r:id="rId30"/>
    <p:sldId id="260" r:id="rId31"/>
    <p:sldId id="273" r:id="rId32"/>
    <p:sldId id="281" r:id="rId33"/>
    <p:sldId id="275" r:id="rId34"/>
    <p:sldId id="290" r:id="rId35"/>
    <p:sldId id="289" r:id="rId36"/>
    <p:sldId id="278" r:id="rId37"/>
    <p:sldId id="270" r:id="rId38"/>
    <p:sldId id="279" r:id="rId39"/>
  </p:sldIdLst>
  <p:sldSz cx="12192000" cy="6858000"/>
  <p:notesSz cx="6858000" cy="9144000"/>
  <p:custDataLst>
    <p:tags r:id="rId40"/>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48" autoAdjust="0"/>
    <p:restoredTop sz="92453" autoAdjust="0"/>
  </p:normalViewPr>
  <p:slideViewPr>
    <p:cSldViewPr snapToGrid="0">
      <p:cViewPr varScale="1">
        <p:scale>
          <a:sx n="64" d="100"/>
          <a:sy n="64" d="100"/>
        </p:scale>
        <p:origin x="954" y="78"/>
      </p:cViewPr>
      <p:guideLst>
        <p:guide orient="horz" pos="2160"/>
        <p:guide pos="3840"/>
      </p:guideLst>
    </p:cSldViewPr>
  </p:slideViewPr>
  <p:outlineViewPr>
    <p:cViewPr>
      <p:scale>
        <a:sx n="33" d="100"/>
        <a:sy n="33" d="100"/>
      </p:scale>
      <p:origin x="0" y="2222"/>
    </p:cViewPr>
  </p:outlineViewPr>
  <p:notesTextViewPr>
    <p:cViewPr>
      <p:scale>
        <a:sx n="1" d="1"/>
        <a:sy n="1" d="1"/>
      </p:scale>
      <p:origin x="0" y="0"/>
    </p:cViewPr>
  </p:notesTextViewPr>
  <p:sorterViewPr>
    <p:cViewPr>
      <p:scale>
        <a:sx n="100" d="100"/>
        <a:sy n="100" d="100"/>
      </p:scale>
      <p:origin x="0" y="0"/>
    </p:cViewPr>
  </p:sorter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a:t>Образец заголовка</a:t>
            </a:r>
            <a:endParaRPr lang="en-US"/>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a:p>
        </p:txBody>
      </p:sp>
      <p:sp>
        <p:nvSpPr>
          <p:cNvPr id="4" name="Date Placeholder 3"/>
          <p:cNvSpPr>
            <a:spLocks noGrp="1"/>
          </p:cNvSpPr>
          <p:nvPr>
            <p:ph type="dt" sz="half" idx="10"/>
          </p:nvPr>
        </p:nvSpPr>
        <p:spPr/>
        <p:txBody>
          <a:bodyPr/>
          <a:lstStyle/>
          <a:p>
            <a:fld id="{CD4E311B-43F6-4A6D-96AD-51758E3A2E1E}" type="datetimeFigureOut">
              <a:rPr lang="ru-RU" smtClean="0"/>
              <a:pPr/>
              <a:t>17.09.2024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ACC54E1-16AF-4532-B5FA-D80BC971BD72}" type="slidenum">
              <a:rPr lang="ru-RU" smtClean="0"/>
              <a:pPr/>
              <a:t>‹#›</a:t>
            </a:fld>
            <a:endParaRPr lang="ru-RU"/>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92472988"/>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Content Placeholder 2"/>
          <p:cNvSpPr>
            <a:spLocks noGrp="1"/>
          </p:cNvSpPr>
          <p:nvPr>
            <p:ph idx="1"/>
          </p:nvPr>
        </p:nvSpPr>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CD4E311B-43F6-4A6D-96AD-51758E3A2E1E}" type="datetimeFigureOut">
              <a:rPr lang="ru-RU" smtClean="0"/>
              <a:pPr/>
              <a:t>17.09.2024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ACC54E1-16AF-4532-B5FA-D80BC971BD72}" type="slidenum">
              <a:rPr lang="ru-RU" smtClean="0"/>
              <a:pPr/>
              <a:t>‹#›</a:t>
            </a:fld>
            <a:endParaRPr lang="ru-RU"/>
          </a:p>
        </p:txBody>
      </p:sp>
    </p:spTree>
    <p:extLst>
      <p:ext uri="{BB962C8B-B14F-4D97-AF65-F5344CB8AC3E}">
        <p14:creationId xmlns:p14="http://schemas.microsoft.com/office/powerpoint/2010/main" val="3278341961"/>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a:t>Образец заголовка</a:t>
            </a:r>
            <a:endParaRPr lang="en-US"/>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D4E311B-43F6-4A6D-96AD-51758E3A2E1E}" type="datetimeFigureOut">
              <a:rPr lang="ru-RU" smtClean="0"/>
              <a:pPr/>
              <a:t>17.09.2024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ACC54E1-16AF-4532-B5FA-D80BC971BD72}" type="slidenum">
              <a:rPr lang="ru-RU" smtClean="0"/>
              <a:pPr/>
              <a:t>‹#›</a:t>
            </a:fld>
            <a:endParaRPr lang="ru-RU"/>
          </a:p>
        </p:txBody>
      </p:sp>
    </p:spTree>
    <p:extLst>
      <p:ext uri="{BB962C8B-B14F-4D97-AF65-F5344CB8AC3E}">
        <p14:creationId xmlns:p14="http://schemas.microsoft.com/office/powerpoint/2010/main" val="4107944189"/>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Date Placeholder 4"/>
          <p:cNvSpPr>
            <a:spLocks noGrp="1"/>
          </p:cNvSpPr>
          <p:nvPr>
            <p:ph type="dt" sz="half" idx="10"/>
          </p:nvPr>
        </p:nvSpPr>
        <p:spPr/>
        <p:txBody>
          <a:bodyPr/>
          <a:lstStyle/>
          <a:p>
            <a:fld id="{CD4E311B-43F6-4A6D-96AD-51758E3A2E1E}" type="datetimeFigureOut">
              <a:rPr lang="ru-RU" smtClean="0"/>
              <a:pPr/>
              <a:t>17.09.2024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ACC54E1-16AF-4532-B5FA-D80BC971BD72}" type="slidenum">
              <a:rPr lang="ru-RU" smtClean="0"/>
              <a:pPr/>
              <a:t>‹#›</a:t>
            </a:fld>
            <a:endParaRPr lang="ru-RU"/>
          </a:p>
        </p:txBody>
      </p:sp>
    </p:spTree>
    <p:extLst>
      <p:ext uri="{BB962C8B-B14F-4D97-AF65-F5344CB8AC3E}">
        <p14:creationId xmlns:p14="http://schemas.microsoft.com/office/powerpoint/2010/main" val="2889854751"/>
      </p:ext>
    </p:extLst>
  </p:cSld>
  <p:clrMapOvr>
    <a:masterClrMapping/>
  </p:clrMapOvr>
  <p:transition/>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Date Placeholder 6"/>
          <p:cNvSpPr>
            <a:spLocks noGrp="1"/>
          </p:cNvSpPr>
          <p:nvPr>
            <p:ph type="dt" sz="half" idx="10"/>
          </p:nvPr>
        </p:nvSpPr>
        <p:spPr/>
        <p:txBody>
          <a:bodyPr/>
          <a:lstStyle/>
          <a:p>
            <a:fld id="{CD4E311B-43F6-4A6D-96AD-51758E3A2E1E}" type="datetimeFigureOut">
              <a:rPr lang="ru-RU" smtClean="0"/>
              <a:pPr/>
              <a:t>17.09.2024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ACC54E1-16AF-4532-B5FA-D80BC971BD72}" type="slidenum">
              <a:rPr lang="ru-RU" smtClean="0"/>
              <a:pPr/>
              <a:t>‹#›</a:t>
            </a:fld>
            <a:endParaRPr lang="ru-RU"/>
          </a:p>
        </p:txBody>
      </p:sp>
    </p:spTree>
    <p:extLst>
      <p:ext uri="{BB962C8B-B14F-4D97-AF65-F5344CB8AC3E}">
        <p14:creationId xmlns:p14="http://schemas.microsoft.com/office/powerpoint/2010/main" val="1591309124"/>
      </p:ext>
    </p:extLst>
  </p:cSld>
  <p:clrMapOvr>
    <a:masterClrMapping/>
  </p:clrMapOvr>
  <p:transition/>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Date Placeholder 2"/>
          <p:cNvSpPr>
            <a:spLocks noGrp="1"/>
          </p:cNvSpPr>
          <p:nvPr>
            <p:ph type="dt" sz="half" idx="10"/>
          </p:nvPr>
        </p:nvSpPr>
        <p:spPr/>
        <p:txBody>
          <a:bodyPr/>
          <a:lstStyle/>
          <a:p>
            <a:fld id="{CD4E311B-43F6-4A6D-96AD-51758E3A2E1E}" type="datetimeFigureOut">
              <a:rPr lang="ru-RU" smtClean="0"/>
              <a:pPr/>
              <a:t>17.09.2024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ACC54E1-16AF-4532-B5FA-D80BC971BD72}" type="slidenum">
              <a:rPr lang="ru-RU" smtClean="0"/>
              <a:pPr/>
              <a:t>‹#›</a:t>
            </a:fld>
            <a:endParaRPr lang="ru-RU"/>
          </a:p>
        </p:txBody>
      </p:sp>
    </p:spTree>
    <p:extLst>
      <p:ext uri="{BB962C8B-B14F-4D97-AF65-F5344CB8AC3E}">
        <p14:creationId xmlns:p14="http://schemas.microsoft.com/office/powerpoint/2010/main" val="772011988"/>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4E311B-43F6-4A6D-96AD-51758E3A2E1E}" type="datetimeFigureOut">
              <a:rPr lang="ru-RU" smtClean="0"/>
              <a:pPr/>
              <a:t>17.09.2024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ACC54E1-16AF-4532-B5FA-D80BC971BD72}" type="slidenum">
              <a:rPr lang="ru-RU" smtClean="0"/>
              <a:pPr/>
              <a:t>‹#›</a:t>
            </a:fld>
            <a:endParaRPr lang="ru-RU"/>
          </a:p>
        </p:txBody>
      </p:sp>
    </p:spTree>
    <p:extLst>
      <p:ext uri="{BB962C8B-B14F-4D97-AF65-F5344CB8AC3E}">
        <p14:creationId xmlns:p14="http://schemas.microsoft.com/office/powerpoint/2010/main" val="3836256312"/>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a:t>Образец заголовка</a:t>
            </a:r>
            <a:endParaRPr lang="en-US"/>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CD4E311B-43F6-4A6D-96AD-51758E3A2E1E}" type="datetimeFigureOut">
              <a:rPr lang="ru-RU" smtClean="0"/>
              <a:pPr/>
              <a:t>17.09.2024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ACC54E1-16AF-4532-B5FA-D80BC971BD72}" type="slidenum">
              <a:rPr lang="ru-RU" smtClean="0"/>
              <a:pPr/>
              <a:t>‹#›</a:t>
            </a:fld>
            <a:endParaRPr lang="ru-RU"/>
          </a:p>
        </p:txBody>
      </p:sp>
    </p:spTree>
    <p:extLst>
      <p:ext uri="{BB962C8B-B14F-4D97-AF65-F5344CB8AC3E}">
        <p14:creationId xmlns:p14="http://schemas.microsoft.com/office/powerpoint/2010/main" val="2590072822"/>
      </p:ext>
    </p:extLst>
  </p:cSld>
  <p:clrMapOvr>
    <a:masterClrMapping/>
  </p:clrMapOvr>
  <p:transition/>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a:t>Образец заголовка</a:t>
            </a:r>
            <a:endParaRPr lang="en-US"/>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CD4E311B-43F6-4A6D-96AD-51758E3A2E1E}" type="datetimeFigureOut">
              <a:rPr lang="ru-RU" smtClean="0"/>
              <a:pPr/>
              <a:t>17.09.2024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ACC54E1-16AF-4532-B5FA-D80BC971BD72}" type="slidenum">
              <a:rPr lang="ru-RU" smtClean="0"/>
              <a:pPr/>
              <a:t>‹#›</a:t>
            </a:fld>
            <a:endParaRPr lang="ru-RU"/>
          </a:p>
        </p:txBody>
      </p:sp>
    </p:spTree>
    <p:extLst>
      <p:ext uri="{BB962C8B-B14F-4D97-AF65-F5344CB8AC3E}">
        <p14:creationId xmlns:p14="http://schemas.microsoft.com/office/powerpoint/2010/main" val="296233208"/>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Date Placeholder 2"/>
          <p:cNvSpPr>
            <a:spLocks noGrp="1"/>
          </p:cNvSpPr>
          <p:nvPr>
            <p:ph type="dt" sz="half" idx="10"/>
          </p:nvPr>
        </p:nvSpPr>
        <p:spPr/>
        <p:txBody>
          <a:bodyPr/>
          <a:lstStyle/>
          <a:p>
            <a:fld id="{CD4E311B-43F6-4A6D-96AD-51758E3A2E1E}" type="datetimeFigureOut">
              <a:rPr lang="ru-RU" smtClean="0"/>
              <a:pPr/>
              <a:t>17.09.2024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ACC54E1-16AF-4532-B5FA-D80BC971BD72}" type="slidenum">
              <a:rPr lang="ru-RU" smtClean="0"/>
              <a:pPr/>
              <a:t>‹#›</a:t>
            </a:fld>
            <a:endParaRPr lang="ru-RU"/>
          </a:p>
        </p:txBody>
      </p:sp>
    </p:spTree>
    <p:extLst>
      <p:ext uri="{BB962C8B-B14F-4D97-AF65-F5344CB8AC3E}">
        <p14:creationId xmlns:p14="http://schemas.microsoft.com/office/powerpoint/2010/main" val="3545041641"/>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a:t>Образец заголовка</a:t>
            </a:r>
            <a:endParaRPr lang="en-US"/>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D4E311B-43F6-4A6D-96AD-51758E3A2E1E}" type="datetimeFigureOut">
              <a:rPr lang="ru-RU" smtClean="0"/>
              <a:pPr/>
              <a:t>17.09.2024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ACC54E1-16AF-4532-B5FA-D80BC971BD72}" type="slidenum">
              <a:rPr lang="ru-RU" smtClean="0"/>
              <a:pPr/>
              <a:t>‹#›</a:t>
            </a:fld>
            <a:endParaRPr lang="ru-RU"/>
          </a:p>
        </p:txBody>
      </p:sp>
    </p:spTree>
    <p:extLst>
      <p:ext uri="{BB962C8B-B14F-4D97-AF65-F5344CB8AC3E}">
        <p14:creationId xmlns:p14="http://schemas.microsoft.com/office/powerpoint/2010/main" val="3985776336"/>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a:t>Образец заголовка</a:t>
            </a:r>
            <a:endParaRPr lang="en-US"/>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D4E311B-43F6-4A6D-96AD-51758E3A2E1E}" type="datetimeFigureOut">
              <a:rPr lang="ru-RU" smtClean="0"/>
              <a:pPr/>
              <a:t>17.09.2024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ACC54E1-16AF-4532-B5FA-D80BC971BD72}" type="slidenum">
              <a:rPr lang="ru-RU" smtClean="0"/>
              <a:pPr/>
              <a:t>‹#›</a:t>
            </a:fld>
            <a:endParaRPr lang="ru-RU"/>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1927594749"/>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a:t>Образец заголовка</a:t>
            </a:r>
            <a:endParaRPr lang="en-US"/>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D4E311B-43F6-4A6D-96AD-51758E3A2E1E}" type="datetimeFigureOut">
              <a:rPr lang="ru-RU" smtClean="0"/>
              <a:pPr/>
              <a:t>17.09.2024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ACC54E1-16AF-4532-B5FA-D80BC971BD72}" type="slidenum">
              <a:rPr lang="ru-RU" smtClean="0"/>
              <a:pPr/>
              <a:t>‹#›</a:t>
            </a:fld>
            <a:endParaRPr lang="ru-RU"/>
          </a:p>
        </p:txBody>
      </p:sp>
    </p:spTree>
    <p:extLst>
      <p:ext uri="{BB962C8B-B14F-4D97-AF65-F5344CB8AC3E}">
        <p14:creationId xmlns:p14="http://schemas.microsoft.com/office/powerpoint/2010/main" val="657666046"/>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a:t>Образец заголовка</a:t>
            </a:r>
            <a:endParaRPr lang="en-US"/>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a:ln w="3175" cmpd="sng">
                  <a:noFill/>
                </a:ln>
                <a:solidFill>
                  <a:schemeClr val="tx1"/>
                </a:solidFill>
                <a:effectLst/>
              </a:defRPr>
            </a:lvl1pPr>
          </a:lstStyle>
          <a:p>
            <a:pPr marL="0" lvl="0">
              <a:spcBef>
                <a:spcPct val="0"/>
              </a:spcBef>
              <a:buNone/>
            </a:pPr>
            <a:r>
              <a:rPr lang="ru-RU"/>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D4E311B-43F6-4A6D-96AD-51758E3A2E1E}" type="datetimeFigureOut">
              <a:rPr lang="ru-RU" smtClean="0"/>
              <a:pPr/>
              <a:t>17.09.2024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ACC54E1-16AF-4532-B5FA-D80BC971BD72}" type="slidenum">
              <a:rPr lang="ru-RU" smtClean="0"/>
              <a:pPr/>
              <a:t>‹#›</a:t>
            </a:fld>
            <a:endParaRPr lang="ru-RU"/>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1715042317"/>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a:lvl1pPr>
          </a:lstStyle>
          <a:p>
            <a:pPr marL="0" lvl="0"/>
            <a:r>
              <a:rPr lang="ru-RU"/>
              <a:t>Образец заголовка</a:t>
            </a:r>
            <a:endParaRPr lang="en-US"/>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a:ln w="3175" cmpd="sng">
                  <a:noFill/>
                </a:ln>
                <a:solidFill>
                  <a:schemeClr val="tx1"/>
                </a:solidFill>
                <a:effectLst/>
              </a:defRPr>
            </a:lvl1pPr>
          </a:lstStyle>
          <a:p>
            <a:pPr marL="0" lvl="0">
              <a:spcBef>
                <a:spcPct val="0"/>
              </a:spcBef>
              <a:buNone/>
            </a:pPr>
            <a:r>
              <a:rPr lang="ru-RU"/>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D4E311B-43F6-4A6D-96AD-51758E3A2E1E}" type="datetimeFigureOut">
              <a:rPr lang="ru-RU" smtClean="0"/>
              <a:pPr/>
              <a:t>17.09.2024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ACC54E1-16AF-4532-B5FA-D80BC971BD72}" type="slidenum">
              <a:rPr lang="ru-RU" smtClean="0"/>
              <a:pPr/>
              <a:t>‹#›</a:t>
            </a:fld>
            <a:endParaRPr lang="ru-RU"/>
          </a:p>
        </p:txBody>
      </p:sp>
    </p:spTree>
    <p:extLst>
      <p:ext uri="{BB962C8B-B14F-4D97-AF65-F5344CB8AC3E}">
        <p14:creationId xmlns:p14="http://schemas.microsoft.com/office/powerpoint/2010/main" val="2531347820"/>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a:t>Образец заголовка</a:t>
            </a:r>
            <a:endParaRPr lang="en-US"/>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CD4E311B-43F6-4A6D-96AD-51758E3A2E1E}" type="datetimeFigureOut">
              <a:rPr lang="ru-RU" smtClean="0"/>
              <a:pPr/>
              <a:t>17.09.2024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ACC54E1-16AF-4532-B5FA-D80BC971BD72}" type="slidenum">
              <a:rPr lang="ru-RU" smtClean="0"/>
              <a:pPr/>
              <a:t>‹#›</a:t>
            </a:fld>
            <a:endParaRPr lang="ru-RU"/>
          </a:p>
        </p:txBody>
      </p:sp>
    </p:spTree>
    <p:extLst>
      <p:ext uri="{BB962C8B-B14F-4D97-AF65-F5344CB8AC3E}">
        <p14:creationId xmlns:p14="http://schemas.microsoft.com/office/powerpoint/2010/main" val="2260814433"/>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a:t>Образец заголовка</a:t>
            </a:r>
            <a:endParaRPr lang="en-US"/>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CD4E311B-43F6-4A6D-96AD-51758E3A2E1E}" type="datetimeFigureOut">
              <a:rPr lang="ru-RU" smtClean="0"/>
              <a:pPr/>
              <a:t>17.09.2024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ACC54E1-16AF-4532-B5FA-D80BC971BD72}" type="slidenum">
              <a:rPr lang="ru-RU" smtClean="0"/>
              <a:pPr/>
              <a:t>‹#›</a:t>
            </a:fld>
            <a:endParaRPr lang="ru-RU"/>
          </a:p>
        </p:txBody>
      </p:sp>
    </p:spTree>
    <p:extLst>
      <p:ext uri="{BB962C8B-B14F-4D97-AF65-F5344CB8AC3E}">
        <p14:creationId xmlns:p14="http://schemas.microsoft.com/office/powerpoint/2010/main" val="237977555"/>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a:t>Образец заголовка</a:t>
            </a:r>
            <a:endParaRPr lang="en-US"/>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CD4E311B-43F6-4A6D-96AD-51758E3A2E1E}" type="datetimeFigureOut">
              <a:rPr lang="ru-RU" smtClean="0"/>
              <a:pPr/>
              <a:t>17.09.2024</a:t>
            </a:fld>
            <a:endParaRPr lang="ru-RU"/>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EACC54E1-16AF-4532-B5FA-D80BC971BD72}" type="slidenum">
              <a:rPr lang="ru-RU" smtClean="0"/>
              <a:pPr/>
              <a:t>‹#›</a:t>
            </a:fld>
            <a:endParaRPr lang="ru-RU"/>
          </a:p>
        </p:txBody>
      </p:sp>
    </p:spTree>
    <p:extLst>
      <p:ext uri="{BB962C8B-B14F-4D97-AF65-F5344CB8AC3E}">
        <p14:creationId xmlns:p14="http://schemas.microsoft.com/office/powerpoint/2010/main" val="3006529816"/>
      </p:ext>
    </p:extLst>
  </p:cSld>
  <p:clrMap bg1="dk1" tx1="lt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1" r:id="rId16"/>
    <p:sldLayoutId id="2147483722" r:id="rId17"/>
  </p:sldLayoutIdLst>
  <p:transition/>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5.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4.jpeg"/><Relationship Id="rId7" Type="http://schemas.openxmlformats.org/officeDocument/2006/relationships/image" Target="../media/image16.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5.jpeg"/><Relationship Id="rId9" Type="http://schemas.openxmlformats.org/officeDocument/2006/relationships/image" Target="../media/image18.jpeg"/></Relationships>
</file>

<file path=ppt/slides/_rels/slide7.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4.jpeg"/><Relationship Id="rId7" Type="http://schemas.openxmlformats.org/officeDocument/2006/relationships/image" Target="../media/image21.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10" Type="http://schemas.openxmlformats.org/officeDocument/2006/relationships/image" Target="../media/image24.jpeg"/><Relationship Id="rId4" Type="http://schemas.openxmlformats.org/officeDocument/2006/relationships/image" Target="../media/image5.jpeg"/><Relationship Id="rId9" Type="http://schemas.openxmlformats.org/officeDocument/2006/relationships/image" Target="../media/image23.jpeg"/></Relationships>
</file>

<file path=ppt/slides/_rels/slide8.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6.jpeg"/><Relationship Id="rId7" Type="http://schemas.openxmlformats.org/officeDocument/2006/relationships/image" Target="../media/image28.jpe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10" Type="http://schemas.openxmlformats.org/officeDocument/2006/relationships/image" Target="../media/image31.png"/><Relationship Id="rId4" Type="http://schemas.openxmlformats.org/officeDocument/2006/relationships/image" Target="../media/image27.jpeg"/><Relationship Id="rId9" Type="http://schemas.openxmlformats.org/officeDocument/2006/relationships/image" Target="../media/image30.png"/></Relationships>
</file>

<file path=ppt/slides/_rels/slide9.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4.jpeg"/><Relationship Id="rId7" Type="http://schemas.openxmlformats.org/officeDocument/2006/relationships/image" Target="../media/image34.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jpeg"/><Relationship Id="rId10" Type="http://schemas.openxmlformats.org/officeDocument/2006/relationships/image" Target="../media/image37.jpeg"/><Relationship Id="rId4" Type="http://schemas.openxmlformats.org/officeDocument/2006/relationships/image" Target="../media/image5.jpeg"/><Relationship Id="rId9" Type="http://schemas.openxmlformats.org/officeDocument/2006/relationships/image" Target="../media/image36.jpeg"/></Relationships>
</file>

<file path=ppt/slides/_rels/slide10.xml.rels><?xml version="1.0" encoding="UTF-8" standalone="yes"?>
<Relationships xmlns="http://schemas.openxmlformats.org/package/2006/relationships"><Relationship Id="rId3" Type="http://schemas.openxmlformats.org/officeDocument/2006/relationships/image" Target="../media/image39.jpeg"/><Relationship Id="rId7" Type="http://schemas.openxmlformats.org/officeDocument/2006/relationships/image" Target="../media/image43.jpeg"/><Relationship Id="rId2" Type="http://schemas.openxmlformats.org/officeDocument/2006/relationships/image" Target="../media/image38.jpeg"/><Relationship Id="rId1" Type="http://schemas.openxmlformats.org/officeDocument/2006/relationships/slideLayout" Target="../slideLayouts/slideLayout2.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44.jpeg"/><Relationship Id="rId5" Type="http://schemas.openxmlformats.org/officeDocument/2006/relationships/image" Target="../media/image5.jpeg"/><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6.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13.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46.jpeg"/><Relationship Id="rId7" Type="http://schemas.openxmlformats.org/officeDocument/2006/relationships/image" Target="../media/image52.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7.jpeg"/><Relationship Id="rId9" Type="http://schemas.openxmlformats.org/officeDocument/2006/relationships/image" Target="../media/image54.jpeg"/></Relationships>
</file>

<file path=ppt/slides/_rels/slide1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47.jpeg"/><Relationship Id="rId1" Type="http://schemas.openxmlformats.org/officeDocument/2006/relationships/slideLayout" Target="../slideLayouts/slideLayout2.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56.jpeg"/></Relationships>
</file>

<file path=ppt/slides/_rels/slide15.xml.rels><?xml version="1.0" encoding="UTF-8" standalone="yes"?>
<Relationships xmlns="http://schemas.openxmlformats.org/package/2006/relationships"><Relationship Id="rId8" Type="http://schemas.openxmlformats.org/officeDocument/2006/relationships/image" Target="../media/image64.jpeg"/><Relationship Id="rId3" Type="http://schemas.openxmlformats.org/officeDocument/2006/relationships/image" Target="../media/image59.jpeg"/><Relationship Id="rId7" Type="http://schemas.openxmlformats.org/officeDocument/2006/relationships/image" Target="../media/image63.jpeg"/><Relationship Id="rId12" Type="http://schemas.openxmlformats.org/officeDocument/2006/relationships/image" Target="../media/image68.jpeg"/><Relationship Id="rId2" Type="http://schemas.openxmlformats.org/officeDocument/2006/relationships/image" Target="../media/image47.jpeg"/><Relationship Id="rId1" Type="http://schemas.openxmlformats.org/officeDocument/2006/relationships/slideLayout" Target="../slideLayouts/slideLayout2.xml"/><Relationship Id="rId6" Type="http://schemas.openxmlformats.org/officeDocument/2006/relationships/image" Target="../media/image62.jpeg"/><Relationship Id="rId11" Type="http://schemas.openxmlformats.org/officeDocument/2006/relationships/image" Target="../media/image67.jpeg"/><Relationship Id="rId5" Type="http://schemas.openxmlformats.org/officeDocument/2006/relationships/image" Target="../media/image61.jpeg"/><Relationship Id="rId10" Type="http://schemas.openxmlformats.org/officeDocument/2006/relationships/image" Target="../media/image66.jpeg"/><Relationship Id="rId4" Type="http://schemas.openxmlformats.org/officeDocument/2006/relationships/image" Target="../media/image60.jpeg"/><Relationship Id="rId9" Type="http://schemas.openxmlformats.org/officeDocument/2006/relationships/image" Target="../media/image65.jpeg"/></Relationships>
</file>

<file path=ppt/slides/_rels/slide16.xml.rels><?xml version="1.0" encoding="UTF-8" standalone="yes"?>
<Relationships xmlns="http://schemas.openxmlformats.org/package/2006/relationships"><Relationship Id="rId3" Type="http://schemas.openxmlformats.org/officeDocument/2006/relationships/image" Target="../media/image46.jpeg"/><Relationship Id="rId7" Type="http://schemas.openxmlformats.org/officeDocument/2006/relationships/image" Target="../media/image69.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7.jpeg"/></Relationships>
</file>

<file path=ppt/slides/_rels/slide17.xml.rels><?xml version="1.0" encoding="UTF-8" standalone="yes"?>
<Relationships xmlns="http://schemas.openxmlformats.org/package/2006/relationships"><Relationship Id="rId3" Type="http://schemas.openxmlformats.org/officeDocument/2006/relationships/image" Target="../media/image46.jpeg"/><Relationship Id="rId7" Type="http://schemas.openxmlformats.org/officeDocument/2006/relationships/image" Target="../media/image70.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7.jpeg"/></Relationships>
</file>

<file path=ppt/slides/_rels/slide18.xml.rels><?xml version="1.0" encoding="UTF-8" standalone="yes"?>
<Relationships xmlns="http://schemas.openxmlformats.org/package/2006/relationships"><Relationship Id="rId8" Type="http://schemas.openxmlformats.org/officeDocument/2006/relationships/image" Target="../media/image72.jpeg"/><Relationship Id="rId3" Type="http://schemas.openxmlformats.org/officeDocument/2006/relationships/image" Target="../media/image71.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7.jpeg"/><Relationship Id="rId4" Type="http://schemas.openxmlformats.org/officeDocument/2006/relationships/image" Target="../media/image46.jpeg"/><Relationship Id="rId9" Type="http://schemas.openxmlformats.org/officeDocument/2006/relationships/image" Target="../media/image73.jpeg"/></Relationships>
</file>

<file path=ppt/slides/_rels/slide19.xml.rels><?xml version="1.0" encoding="UTF-8" standalone="yes"?>
<Relationships xmlns="http://schemas.openxmlformats.org/package/2006/relationships"><Relationship Id="rId8" Type="http://schemas.openxmlformats.org/officeDocument/2006/relationships/image" Target="../media/image74.jpeg"/><Relationship Id="rId3" Type="http://schemas.openxmlformats.org/officeDocument/2006/relationships/image" Target="../media/image71.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7.jpeg"/><Relationship Id="rId10" Type="http://schemas.openxmlformats.org/officeDocument/2006/relationships/image" Target="../media/image76.jpeg"/><Relationship Id="rId4" Type="http://schemas.openxmlformats.org/officeDocument/2006/relationships/image" Target="../media/image46.jpeg"/><Relationship Id="rId9" Type="http://schemas.openxmlformats.org/officeDocument/2006/relationships/image" Target="../media/image75.jpeg"/></Relationships>
</file>

<file path=ppt/slides/_rels/slide20.xml.rels><?xml version="1.0" encoding="UTF-8" standalone="yes"?>
<Relationships xmlns="http://schemas.openxmlformats.org/package/2006/relationships"><Relationship Id="rId8" Type="http://schemas.openxmlformats.org/officeDocument/2006/relationships/image" Target="../media/image77.jpeg"/><Relationship Id="rId3" Type="http://schemas.openxmlformats.org/officeDocument/2006/relationships/image" Target="../media/image71.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7.jpeg"/><Relationship Id="rId4" Type="http://schemas.openxmlformats.org/officeDocument/2006/relationships/image" Target="../media/image46.jpeg"/></Relationships>
</file>

<file path=ppt/slides/_rels/slide21.xml.rels><?xml version="1.0" encoding="UTF-8" standalone="yes"?>
<Relationships xmlns="http://schemas.openxmlformats.org/package/2006/relationships"><Relationship Id="rId8" Type="http://schemas.openxmlformats.org/officeDocument/2006/relationships/image" Target="../media/image78.jpeg"/><Relationship Id="rId3" Type="http://schemas.openxmlformats.org/officeDocument/2006/relationships/image" Target="../media/image71.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7.jpeg"/><Relationship Id="rId10" Type="http://schemas.openxmlformats.org/officeDocument/2006/relationships/image" Target="../media/image80.jpeg"/><Relationship Id="rId4" Type="http://schemas.openxmlformats.org/officeDocument/2006/relationships/image" Target="../media/image46.jpeg"/><Relationship Id="rId9" Type="http://schemas.openxmlformats.org/officeDocument/2006/relationships/image" Target="../media/image79.jpeg"/></Relationships>
</file>

<file path=ppt/slides/_rels/slide22.xml.rels><?xml version="1.0" encoding="UTF-8" standalone="yes"?>
<Relationships xmlns="http://schemas.openxmlformats.org/package/2006/relationships"><Relationship Id="rId8" Type="http://schemas.openxmlformats.org/officeDocument/2006/relationships/image" Target="../media/image84.jpeg"/><Relationship Id="rId3" Type="http://schemas.openxmlformats.org/officeDocument/2006/relationships/image" Target="../media/image49.jpeg"/><Relationship Id="rId7" Type="http://schemas.openxmlformats.org/officeDocument/2006/relationships/image" Target="../media/image83.jpeg"/><Relationship Id="rId2" Type="http://schemas.openxmlformats.org/officeDocument/2006/relationships/image" Target="../media/image47.jpeg"/><Relationship Id="rId1" Type="http://schemas.openxmlformats.org/officeDocument/2006/relationships/slideLayout" Target="../slideLayouts/slideLayout6.xml"/><Relationship Id="rId6" Type="http://schemas.openxmlformats.org/officeDocument/2006/relationships/image" Target="../media/image82.jpeg"/><Relationship Id="rId5" Type="http://schemas.openxmlformats.org/officeDocument/2006/relationships/image" Target="../media/image81.jpeg"/><Relationship Id="rId4" Type="http://schemas.openxmlformats.org/officeDocument/2006/relationships/image" Target="../media/image50.jpeg"/><Relationship Id="rId9" Type="http://schemas.openxmlformats.org/officeDocument/2006/relationships/image" Target="../media/image85.jpeg"/></Relationships>
</file>

<file path=ppt/slides/_rels/slide23.xml.rels><?xml version="1.0" encoding="UTF-8" standalone="yes"?>
<Relationships xmlns="http://schemas.openxmlformats.org/package/2006/relationships"><Relationship Id="rId8" Type="http://schemas.openxmlformats.org/officeDocument/2006/relationships/image" Target="../media/image87.jpeg"/><Relationship Id="rId3" Type="http://schemas.openxmlformats.org/officeDocument/2006/relationships/image" Target="../media/image49.jpeg"/><Relationship Id="rId7" Type="http://schemas.openxmlformats.org/officeDocument/2006/relationships/image" Target="../media/image86.jpeg"/><Relationship Id="rId2" Type="http://schemas.openxmlformats.org/officeDocument/2006/relationships/image" Target="../media/image47.jpeg"/><Relationship Id="rId1" Type="http://schemas.openxmlformats.org/officeDocument/2006/relationships/slideLayout" Target="../slideLayouts/slideLayout2.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0.jpeg"/></Relationships>
</file>

<file path=ppt/slides/_rels/slide24.xml.rels><?xml version="1.0" encoding="UTF-8" standalone="yes"?>
<Relationships xmlns="http://schemas.openxmlformats.org/package/2006/relationships"><Relationship Id="rId8" Type="http://schemas.openxmlformats.org/officeDocument/2006/relationships/image" Target="../media/image89.jpeg"/><Relationship Id="rId3" Type="http://schemas.openxmlformats.org/officeDocument/2006/relationships/image" Target="../media/image49.jpeg"/><Relationship Id="rId7" Type="http://schemas.openxmlformats.org/officeDocument/2006/relationships/image" Target="../media/image88.jpeg"/><Relationship Id="rId2" Type="http://schemas.openxmlformats.org/officeDocument/2006/relationships/image" Target="../media/image47.jpeg"/><Relationship Id="rId1" Type="http://schemas.openxmlformats.org/officeDocument/2006/relationships/slideLayout" Target="../slideLayouts/slideLayout2.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0.jpeg"/><Relationship Id="rId9" Type="http://schemas.openxmlformats.org/officeDocument/2006/relationships/image" Target="../media/image90.jpeg"/></Relationships>
</file>

<file path=ppt/slides/_rels/slide25.xml.rels><?xml version="1.0" encoding="UTF-8" standalone="yes"?>
<Relationships xmlns="http://schemas.openxmlformats.org/package/2006/relationships"><Relationship Id="rId3" Type="http://schemas.openxmlformats.org/officeDocument/2006/relationships/image" Target="../media/image71.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7.jpeg"/><Relationship Id="rId4" Type="http://schemas.openxmlformats.org/officeDocument/2006/relationships/image" Target="../media/image46.jpeg"/></Relationships>
</file>

<file path=ppt/slides/_rels/slide26.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71.jpeg"/><Relationship Id="rId7" Type="http://schemas.openxmlformats.org/officeDocument/2006/relationships/image" Target="../media/image50.jpeg"/><Relationship Id="rId12" Type="http://schemas.openxmlformats.org/officeDocument/2006/relationships/image" Target="../media/image93.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jpeg"/><Relationship Id="rId11" Type="http://schemas.openxmlformats.org/officeDocument/2006/relationships/image" Target="../media/image92.jpeg"/><Relationship Id="rId5" Type="http://schemas.openxmlformats.org/officeDocument/2006/relationships/image" Target="../media/image47.jpeg"/><Relationship Id="rId10" Type="http://schemas.openxmlformats.org/officeDocument/2006/relationships/image" Target="../media/image91.jpeg"/><Relationship Id="rId4" Type="http://schemas.openxmlformats.org/officeDocument/2006/relationships/image" Target="../media/image46.jpeg"/><Relationship Id="rId9" Type="http://schemas.openxmlformats.org/officeDocument/2006/relationships/image" Target="../media/image60.jpeg"/></Relationships>
</file>

<file path=ppt/slides/_rels/slide27.xml.rels><?xml version="1.0" encoding="UTF-8" standalone="yes"?>
<Relationships xmlns="http://schemas.openxmlformats.org/package/2006/relationships"><Relationship Id="rId3" Type="http://schemas.openxmlformats.org/officeDocument/2006/relationships/image" Target="../media/image47.jpeg"/><Relationship Id="rId7" Type="http://schemas.openxmlformats.org/officeDocument/2006/relationships/image" Target="../media/image95.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94.jpeg"/><Relationship Id="rId5" Type="http://schemas.openxmlformats.org/officeDocument/2006/relationships/image" Target="../media/image50.jpeg"/><Relationship Id="rId4" Type="http://schemas.openxmlformats.org/officeDocument/2006/relationships/image" Target="../media/image49.jpeg"/></Relationships>
</file>

<file path=ppt/slides/_rels/slide28.xml.rels><?xml version="1.0" encoding="UTF-8" standalone="yes"?>
<Relationships xmlns="http://schemas.openxmlformats.org/package/2006/relationships"><Relationship Id="rId3" Type="http://schemas.openxmlformats.org/officeDocument/2006/relationships/image" Target="../media/image71.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7.jpeg"/><Relationship Id="rId4" Type="http://schemas.openxmlformats.org/officeDocument/2006/relationships/image" Target="../media/image46.jpeg"/></Relationships>
</file>

<file path=ppt/slides/_rels/slide29.xml.rels><?xml version="1.0" encoding="UTF-8" standalone="yes"?>
<Relationships xmlns="http://schemas.openxmlformats.org/package/2006/relationships"><Relationship Id="rId3" Type="http://schemas.openxmlformats.org/officeDocument/2006/relationships/image" Target="../media/image46.jpeg"/><Relationship Id="rId7" Type="http://schemas.openxmlformats.org/officeDocument/2006/relationships/image" Target="../media/image96.jpeg"/><Relationship Id="rId2" Type="http://schemas.openxmlformats.org/officeDocument/2006/relationships/image" Target="../media/image45.jpeg"/><Relationship Id="rId1" Type="http://schemas.openxmlformats.org/officeDocument/2006/relationships/slideLayout" Target="../slideLayouts/slideLayout7.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7.jpeg"/></Relationships>
</file>

<file path=ppt/slides/_rels/slide30.xml.rels><?xml version="1.0" encoding="UTF-8" standalone="yes"?>
<Relationships xmlns="http://schemas.openxmlformats.org/package/2006/relationships"><Relationship Id="rId8" Type="http://schemas.openxmlformats.org/officeDocument/2006/relationships/image" Target="../media/image103.jpeg"/><Relationship Id="rId3" Type="http://schemas.openxmlformats.org/officeDocument/2006/relationships/image" Target="../media/image98.jpeg"/><Relationship Id="rId7" Type="http://schemas.openxmlformats.org/officeDocument/2006/relationships/image" Target="../media/image102.jpeg"/><Relationship Id="rId2" Type="http://schemas.openxmlformats.org/officeDocument/2006/relationships/image" Target="../media/image97.jpeg"/><Relationship Id="rId1" Type="http://schemas.openxmlformats.org/officeDocument/2006/relationships/slideLayout" Target="../slideLayouts/slideLayout2.xml"/><Relationship Id="rId6" Type="http://schemas.openxmlformats.org/officeDocument/2006/relationships/image" Target="../media/image101.jpeg"/><Relationship Id="rId5" Type="http://schemas.openxmlformats.org/officeDocument/2006/relationships/image" Target="../media/image100.jpeg"/><Relationship Id="rId4" Type="http://schemas.openxmlformats.org/officeDocument/2006/relationships/image" Target="../media/image99.jpeg"/></Relationships>
</file>

<file path=ppt/slides/_rels/slide31.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04.jpeg"/><Relationship Id="rId1" Type="http://schemas.openxmlformats.org/officeDocument/2006/relationships/slideLayout" Target="../slideLayouts/slideLayout2.xml"/><Relationship Id="rId5" Type="http://schemas.openxmlformats.org/officeDocument/2006/relationships/image" Target="../media/image107.jpeg"/><Relationship Id="rId4" Type="http://schemas.openxmlformats.org/officeDocument/2006/relationships/image" Target="../media/image106.jpeg"/></Relationships>
</file>

<file path=ppt/slides/_rels/slide32.xml.rels><?xml version="1.0" encoding="UTF-8" standalone="yes"?>
<Relationships xmlns="http://schemas.openxmlformats.org/package/2006/relationships"><Relationship Id="rId3" Type="http://schemas.openxmlformats.org/officeDocument/2006/relationships/image" Target="../media/image71.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7.jpeg"/><Relationship Id="rId4" Type="http://schemas.openxmlformats.org/officeDocument/2006/relationships/image" Target="../media/image46.jpeg"/></Relationships>
</file>

<file path=ppt/slides/_rels/slide33.xml.rels><?xml version="1.0" encoding="UTF-8" standalone="yes"?>
<Relationships xmlns="http://schemas.openxmlformats.org/package/2006/relationships"><Relationship Id="rId3" Type="http://schemas.openxmlformats.org/officeDocument/2006/relationships/image" Target="../media/image71.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7.jpeg"/><Relationship Id="rId4" Type="http://schemas.openxmlformats.org/officeDocument/2006/relationships/image" Target="../media/image46.jpeg"/></Relationships>
</file>

<file path=ppt/slides/_rels/slide34.xml.rels><?xml version="1.0" encoding="UTF-8" standalone="yes"?>
<Relationships xmlns="http://schemas.openxmlformats.org/package/2006/relationships"><Relationship Id="rId8" Type="http://schemas.openxmlformats.org/officeDocument/2006/relationships/image" Target="../media/image111.jpeg"/><Relationship Id="rId3" Type="http://schemas.openxmlformats.org/officeDocument/2006/relationships/image" Target="../media/image49.jpeg"/><Relationship Id="rId7" Type="http://schemas.openxmlformats.org/officeDocument/2006/relationships/image" Target="../media/image110.jpeg"/><Relationship Id="rId2" Type="http://schemas.openxmlformats.org/officeDocument/2006/relationships/image" Target="../media/image47.jpeg"/><Relationship Id="rId1" Type="http://schemas.openxmlformats.org/officeDocument/2006/relationships/slideLayout" Target="../slideLayouts/slideLayout2.xml"/><Relationship Id="rId6" Type="http://schemas.openxmlformats.org/officeDocument/2006/relationships/image" Target="../media/image109.jpeg"/><Relationship Id="rId5" Type="http://schemas.openxmlformats.org/officeDocument/2006/relationships/image" Target="../media/image108.jpeg"/><Relationship Id="rId4" Type="http://schemas.openxmlformats.org/officeDocument/2006/relationships/image" Target="../media/image50.jpeg"/><Relationship Id="rId9" Type="http://schemas.openxmlformats.org/officeDocument/2006/relationships/image" Target="../media/image112.jpeg"/></Relationships>
</file>

<file path=ppt/slides/_rels/slide35.xml.rels><?xml version="1.0" encoding="UTF-8" standalone="yes"?>
<Relationships xmlns="http://schemas.openxmlformats.org/package/2006/relationships"><Relationship Id="rId3" Type="http://schemas.openxmlformats.org/officeDocument/2006/relationships/image" Target="../media/image71.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7.jpeg"/><Relationship Id="rId4" Type="http://schemas.openxmlformats.org/officeDocument/2006/relationships/image" Target="../media/image46.jpeg"/></Relationships>
</file>

<file path=ppt/slides/_rels/slide36.xml.rels><?xml version="1.0" encoding="UTF-8" standalone="yes"?>
<Relationships xmlns="http://schemas.openxmlformats.org/package/2006/relationships"><Relationship Id="rId8" Type="http://schemas.openxmlformats.org/officeDocument/2006/relationships/image" Target="../media/image113.jpeg"/><Relationship Id="rId3" Type="http://schemas.openxmlformats.org/officeDocument/2006/relationships/image" Target="../media/image71.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7.jpeg"/><Relationship Id="rId4" Type="http://schemas.openxmlformats.org/officeDocument/2006/relationships/image" Target="../media/image46.jpeg"/><Relationship Id="rId9" Type="http://schemas.openxmlformats.org/officeDocument/2006/relationships/image" Target="../media/image114.jpeg"/></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116.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15.jpeg"/><Relationship Id="rId5" Type="http://schemas.openxmlformats.org/officeDocument/2006/relationships/image" Target="../media/image5.jpeg"/><Relationship Id="rId4" Type="http://schemas.openxmlformats.org/officeDocument/2006/relationships/image" Target="../media/image4.jpeg"/></Relationships>
</file>

<file path=ppt/slides/_rels/slide38.xml.rels><?xml version="1.0" encoding="UTF-8" standalone="yes"?>
<Relationships xmlns="http://schemas.openxmlformats.org/package/2006/relationships"><Relationship Id="rId8" Type="http://schemas.openxmlformats.org/officeDocument/2006/relationships/image" Target="../media/image123.png"/><Relationship Id="rId3" Type="http://schemas.openxmlformats.org/officeDocument/2006/relationships/image" Target="../media/image118.jpeg"/><Relationship Id="rId7" Type="http://schemas.openxmlformats.org/officeDocument/2006/relationships/image" Target="../media/image122.jpeg"/><Relationship Id="rId2" Type="http://schemas.openxmlformats.org/officeDocument/2006/relationships/image" Target="../media/image117.jpeg"/><Relationship Id="rId1" Type="http://schemas.openxmlformats.org/officeDocument/2006/relationships/slideLayout" Target="../slideLayouts/slideLayout2.xml"/><Relationship Id="rId6" Type="http://schemas.openxmlformats.org/officeDocument/2006/relationships/image" Target="../media/image121.jpeg"/><Relationship Id="rId5" Type="http://schemas.openxmlformats.org/officeDocument/2006/relationships/image" Target="../media/image120.jpeg"/><Relationship Id="rId4" Type="http://schemas.openxmlformats.org/officeDocument/2006/relationships/image" Target="../media/image1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2" y="0"/>
            <a:ext cx="11887201" cy="6858000"/>
          </a:xfrm>
          <a:prstGeom prst="rect">
            <a:avLst/>
          </a:prstGeom>
          <a:ln>
            <a:noFill/>
          </a:ln>
          <a:effectLst>
            <a:softEdge rad="112500"/>
          </a:effectLst>
        </p:spPr>
      </p:pic>
      <p:sp>
        <p:nvSpPr>
          <p:cNvPr id="13" name="Заголовок 12"/>
          <p:cNvSpPr>
            <a:spLocks noGrp="1"/>
          </p:cNvSpPr>
          <p:nvPr>
            <p:ph type="title"/>
          </p:nvPr>
        </p:nvSpPr>
        <p:spPr>
          <a:xfrm>
            <a:off x="1815152" y="3302758"/>
            <a:ext cx="9212239" cy="1910687"/>
          </a:xfrm>
          <a:noFill/>
          <a:ln>
            <a:noFill/>
          </a:ln>
        </p:spPr>
        <p:txBody>
          <a:bodyPr>
            <a:noAutofit/>
            <a:scene3d>
              <a:camera prst="orthographicFront"/>
              <a:lightRig rig="balanced" dir="t">
                <a:rot lat="0" lon="0" rev="2100000"/>
              </a:lightRig>
            </a:scene3d>
            <a:sp3d extrusionH="57150" prstMaterial="metal">
              <a:bevelT w="38100" h="25400"/>
              <a:contourClr>
                <a:schemeClr val="bg2"/>
              </a:contourClr>
            </a:sp3d>
          </a:bodyPr>
          <a:lstStyle/>
          <a:p>
            <a:pPr algn="ctr"/>
            <a:r>
              <a:rPr lang="ru-RU" sz="2000" b="1" u="sng" cap="none" dirty="0">
                <a:ln w="50800"/>
                <a:solidFill>
                  <a:schemeClr val="bg1">
                    <a:shade val="50000"/>
                  </a:schemeClr>
                </a:solidFill>
                <a:latin typeface="Times New Roman" pitchFamily="18" charset="0"/>
                <a:cs typeface="Times New Roman" pitchFamily="18" charset="0"/>
              </a:rPr>
              <a:t> </a:t>
            </a:r>
            <a:br>
              <a:rPr lang="ru-RU" sz="2000" b="1" u="sng" cap="none" dirty="0">
                <a:ln w="50800"/>
                <a:solidFill>
                  <a:schemeClr val="bg1">
                    <a:shade val="50000"/>
                  </a:schemeClr>
                </a:solidFill>
                <a:latin typeface="Times New Roman" pitchFamily="18" charset="0"/>
                <a:cs typeface="Times New Roman" pitchFamily="18" charset="0"/>
              </a:rPr>
            </a:br>
            <a:r>
              <a:rPr lang="ru-RU" sz="3200" b="1" u="sng" cap="none" dirty="0">
                <a:ln w="50800"/>
                <a:solidFill>
                  <a:schemeClr val="bg1">
                    <a:shade val="50000"/>
                  </a:schemeClr>
                </a:solidFill>
                <a:latin typeface="Times New Roman" pitchFamily="18" charset="0"/>
                <a:cs typeface="Times New Roman" pitchFamily="18" charset="0"/>
              </a:rPr>
              <a:t>Мастер-класс для педагогов </a:t>
            </a:r>
            <a:br>
              <a:rPr lang="ru-RU" sz="2000" b="1" u="sng" cap="none" dirty="0">
                <a:ln w="50800"/>
                <a:solidFill>
                  <a:schemeClr val="bg1">
                    <a:shade val="50000"/>
                  </a:schemeClr>
                </a:solidFill>
                <a:latin typeface="Times New Roman" pitchFamily="18" charset="0"/>
                <a:cs typeface="Times New Roman" pitchFamily="18" charset="0"/>
              </a:rPr>
            </a:br>
            <a:r>
              <a:rPr lang="ru-RU" sz="2000" b="1" cap="none" dirty="0">
                <a:ln w="50800"/>
                <a:solidFill>
                  <a:schemeClr val="bg1">
                    <a:shade val="50000"/>
                  </a:schemeClr>
                </a:solidFill>
                <a:latin typeface="Times New Roman" pitchFamily="18" charset="0"/>
                <a:cs typeface="Times New Roman" pitchFamily="18" charset="0"/>
              </a:rPr>
              <a:t> </a:t>
            </a:r>
            <a:br>
              <a:rPr lang="ru-RU" sz="2000" b="1" cap="none" dirty="0">
                <a:ln w="50800"/>
                <a:solidFill>
                  <a:schemeClr val="bg1">
                    <a:shade val="50000"/>
                  </a:schemeClr>
                </a:solidFill>
                <a:latin typeface="Times New Roman" pitchFamily="18" charset="0"/>
                <a:cs typeface="Times New Roman" pitchFamily="18" charset="0"/>
              </a:rPr>
            </a:br>
            <a:r>
              <a:rPr lang="ru-RU" sz="3200" b="1" cap="none" dirty="0">
                <a:ln w="50800"/>
                <a:solidFill>
                  <a:schemeClr val="accent2">
                    <a:lumMod val="50000"/>
                  </a:schemeClr>
                </a:solidFill>
                <a:latin typeface="Monotype Corsiva" pitchFamily="66" charset="0"/>
                <a:cs typeface="Times New Roman" pitchFamily="18" charset="0"/>
              </a:rPr>
              <a:t>«Логические блоки </a:t>
            </a:r>
            <a:r>
              <a:rPr lang="ru-RU" sz="3200" b="1" cap="none" dirty="0" err="1">
                <a:ln w="50800"/>
                <a:solidFill>
                  <a:schemeClr val="accent2">
                    <a:lumMod val="50000"/>
                  </a:schemeClr>
                </a:solidFill>
                <a:latin typeface="Monotype Corsiva" pitchFamily="66" charset="0"/>
                <a:cs typeface="Times New Roman" pitchFamily="18" charset="0"/>
              </a:rPr>
              <a:t>Дьенеша</a:t>
            </a:r>
            <a:r>
              <a:rPr lang="ru-RU" sz="3200" b="1" cap="none" dirty="0">
                <a:ln w="50800"/>
                <a:solidFill>
                  <a:schemeClr val="accent2">
                    <a:lumMod val="50000"/>
                  </a:schemeClr>
                </a:solidFill>
                <a:latin typeface="Monotype Corsiva" pitchFamily="66" charset="0"/>
                <a:cs typeface="Times New Roman" pitchFamily="18" charset="0"/>
              </a:rPr>
              <a:t> как средство разностороннего развития и метод комплексно-коррекционной работы»         </a:t>
            </a:r>
            <a:br>
              <a:rPr lang="ru-RU" sz="2000" b="1" cap="none" dirty="0">
                <a:ln w="50800"/>
                <a:solidFill>
                  <a:schemeClr val="bg1">
                    <a:shade val="50000"/>
                  </a:schemeClr>
                </a:solidFill>
                <a:latin typeface="Times New Roman" pitchFamily="18" charset="0"/>
                <a:cs typeface="Times New Roman" pitchFamily="18" charset="0"/>
              </a:rPr>
            </a:br>
            <a:br>
              <a:rPr lang="ru-RU" sz="2000" b="1" cap="none" dirty="0">
                <a:ln w="50800"/>
                <a:solidFill>
                  <a:schemeClr val="bg1">
                    <a:shade val="50000"/>
                  </a:schemeClr>
                </a:solidFill>
                <a:latin typeface="Times New Roman" pitchFamily="18" charset="0"/>
                <a:cs typeface="Times New Roman" pitchFamily="18" charset="0"/>
              </a:rPr>
            </a:br>
            <a:endParaRPr lang="ru-RU" sz="2000" b="1" cap="none" dirty="0">
              <a:ln w="50800"/>
              <a:solidFill>
                <a:schemeClr val="bg1">
                  <a:shade val="50000"/>
                </a:schemeClr>
              </a:solidFill>
              <a:latin typeface="Times New Roman" pitchFamily="18" charset="0"/>
              <a:cs typeface="Times New Roman" pitchFamily="18" charset="0"/>
            </a:endParaRPr>
          </a:p>
        </p:txBody>
      </p:sp>
      <p:sp>
        <p:nvSpPr>
          <p:cNvPr id="7" name="Прямоугольник 6"/>
          <p:cNvSpPr/>
          <p:nvPr/>
        </p:nvSpPr>
        <p:spPr>
          <a:xfrm>
            <a:off x="2988859" y="1857500"/>
            <a:ext cx="6673755" cy="2985433"/>
          </a:xfrm>
          <a:prstGeom prst="rect">
            <a:avLst/>
          </a:prstGeom>
        </p:spPr>
        <p:txBody>
          <a:bodyPr wrap="square">
            <a:spAutoFit/>
          </a:bodyPr>
          <a:lstStyle/>
          <a:p>
            <a:pPr algn="ctr"/>
            <a:r>
              <a:rPr lang="ru-RU" u="sng" dirty="0">
                <a:solidFill>
                  <a:schemeClr val="bg1"/>
                </a:solidFill>
              </a:rPr>
              <a:t> </a:t>
            </a:r>
          </a:p>
          <a:p>
            <a:pPr algn="ctr"/>
            <a:endParaRPr lang="ru-RU" sz="3600" u="sng" dirty="0">
              <a:solidFill>
                <a:schemeClr val="bg1"/>
              </a:solidFill>
              <a:ea typeface="+mj-ea"/>
              <a:cs typeface="+mj-cs"/>
            </a:endParaRPr>
          </a:p>
          <a:p>
            <a:pPr algn="ctr"/>
            <a:endParaRPr lang="ru-RU" sz="3600" u="sng" dirty="0">
              <a:solidFill>
                <a:schemeClr val="bg1"/>
              </a:solidFill>
              <a:ea typeface="+mj-ea"/>
              <a:cs typeface="+mj-cs"/>
            </a:endParaRPr>
          </a:p>
          <a:p>
            <a:pPr algn="ctr"/>
            <a:r>
              <a:rPr lang="ru-RU" b="1" dirty="0">
                <a:solidFill>
                  <a:schemeClr val="bg1"/>
                </a:solidFill>
                <a:latin typeface="Monotype Corsiva" pitchFamily="66" charset="0"/>
                <a:cs typeface="Arial"/>
              </a:rPr>
              <a:t>.</a:t>
            </a:r>
            <a:r>
              <a:rPr lang="ru-RU" b="1" dirty="0">
                <a:solidFill>
                  <a:srgbClr val="7030A0"/>
                </a:solidFill>
                <a:latin typeface="Monotype Corsiva" pitchFamily="66" charset="0"/>
                <a:cs typeface="Arial"/>
              </a:rPr>
              <a:t>                                                                                           </a:t>
            </a:r>
            <a:endParaRPr lang="ru-RU" sz="4000" b="1" dirty="0">
              <a:ln w="19050">
                <a:solidFill>
                  <a:prstClr val="white"/>
                </a:solidFill>
                <a:prstDash val="solid"/>
              </a:ln>
              <a:gradFill flip="none" rotWithShape="1">
                <a:gsLst>
                  <a:gs pos="0">
                    <a:srgbClr val="000082"/>
                  </a:gs>
                  <a:gs pos="30000">
                    <a:srgbClr val="66008F"/>
                  </a:gs>
                  <a:gs pos="64999">
                    <a:srgbClr val="BA0066"/>
                  </a:gs>
                  <a:gs pos="89999">
                    <a:srgbClr val="FF0000"/>
                  </a:gs>
                  <a:gs pos="100000">
                    <a:srgbClr val="FF8200"/>
                  </a:gs>
                </a:gsLst>
                <a:lin ang="16200000" scaled="1"/>
              </a:gradFill>
              <a:effectLst>
                <a:outerShdw blurRad="50000" dist="50800" dir="7500000" algn="tl">
                  <a:srgbClr val="000000">
                    <a:shade val="5000"/>
                    <a:alpha val="35000"/>
                  </a:srgbClr>
                </a:outerShdw>
              </a:effectLst>
              <a:latin typeface="Amelia_DG" pitchFamily="2" charset="0"/>
              <a:cs typeface="Arial"/>
            </a:endParaRPr>
          </a:p>
          <a:p>
            <a:r>
              <a:rPr lang="ru-RU" sz="4000" b="1" dirty="0">
                <a:ln w="19050">
                  <a:solidFill>
                    <a:prstClr val="white"/>
                  </a:solidFill>
                  <a:prstDash val="solid"/>
                </a:ln>
                <a:gradFill flip="none" rotWithShape="1">
                  <a:gsLst>
                    <a:gs pos="0">
                      <a:srgbClr val="000082"/>
                    </a:gs>
                    <a:gs pos="30000">
                      <a:srgbClr val="66008F"/>
                    </a:gs>
                    <a:gs pos="64999">
                      <a:srgbClr val="BA0066"/>
                    </a:gs>
                    <a:gs pos="89999">
                      <a:srgbClr val="FF0000"/>
                    </a:gs>
                    <a:gs pos="100000">
                      <a:srgbClr val="FF8200"/>
                    </a:gs>
                  </a:gsLst>
                  <a:lin ang="16200000" scaled="1"/>
                </a:gradFill>
                <a:effectLst>
                  <a:outerShdw blurRad="50000" dist="50800" dir="7500000" algn="tl">
                    <a:srgbClr val="000000">
                      <a:shade val="5000"/>
                      <a:alpha val="35000"/>
                    </a:srgbClr>
                  </a:outerShdw>
                </a:effectLst>
                <a:latin typeface="Amelia_DG" pitchFamily="2" charset="0"/>
                <a:cs typeface="Arial"/>
              </a:rPr>
              <a:t>              </a:t>
            </a:r>
          </a:p>
          <a:p>
            <a:r>
              <a:rPr lang="ru-RU" sz="4000" b="1" dirty="0">
                <a:ln w="19050">
                  <a:solidFill>
                    <a:prstClr val="white"/>
                  </a:solidFill>
                  <a:prstDash val="solid"/>
                </a:ln>
                <a:gradFill flip="none" rotWithShape="1">
                  <a:gsLst>
                    <a:gs pos="0">
                      <a:srgbClr val="000082"/>
                    </a:gs>
                    <a:gs pos="30000">
                      <a:srgbClr val="66008F"/>
                    </a:gs>
                    <a:gs pos="64999">
                      <a:srgbClr val="BA0066"/>
                    </a:gs>
                    <a:gs pos="89999">
                      <a:srgbClr val="FF0000"/>
                    </a:gs>
                    <a:gs pos="100000">
                      <a:srgbClr val="FF8200"/>
                    </a:gs>
                  </a:gsLst>
                  <a:lin ang="16200000" scaled="1"/>
                </a:gradFill>
                <a:effectLst>
                  <a:outerShdw blurRad="50000" dist="50800" dir="7500000" algn="tl">
                    <a:srgbClr val="000000">
                      <a:shade val="5000"/>
                      <a:alpha val="35000"/>
                    </a:srgbClr>
                  </a:outerShdw>
                </a:effectLst>
                <a:latin typeface="Monotype Corsiva" pitchFamily="66" charset="0"/>
                <a:cs typeface="Arial"/>
              </a:rPr>
              <a:t>                                                </a:t>
            </a:r>
            <a:endParaRPr lang="ru-RU" dirty="0"/>
          </a:p>
        </p:txBody>
      </p:sp>
      <p:sp>
        <p:nvSpPr>
          <p:cNvPr id="9" name="Прямоугольник 8"/>
          <p:cNvSpPr/>
          <p:nvPr/>
        </p:nvSpPr>
        <p:spPr>
          <a:xfrm>
            <a:off x="725157" y="163773"/>
            <a:ext cx="11281046" cy="369332"/>
          </a:xfrm>
          <a:prstGeom prst="rect">
            <a:avLst/>
          </a:prstGeom>
        </p:spPr>
        <p:txBody>
          <a:bodyPr wrap="square">
            <a:spAutoFit/>
          </a:bodyPr>
          <a:lstStyle/>
          <a:p>
            <a:pPr algn="ctr"/>
            <a:r>
              <a:rPr kumimoji="0" lang="ru-RU" b="1" i="0" u="none" strike="noStrike" kern="0" cap="none" spc="0" normalizeH="0" baseline="0" noProof="0" dirty="0">
                <a:ln>
                  <a:noFill/>
                </a:ln>
                <a:solidFill>
                  <a:schemeClr val="bg1"/>
                </a:solidFill>
                <a:effectLst/>
                <a:uLnTx/>
                <a:uFillTx/>
                <a:latin typeface="Times New Roman" panose="02020603050405020304" pitchFamily="18" charset="0"/>
                <a:ea typeface="+mj-ea"/>
                <a:cs typeface="Times New Roman" panose="02020603050405020304" pitchFamily="18" charset="0"/>
              </a:rPr>
              <a:t>Муниципальное </a:t>
            </a:r>
            <a:r>
              <a:rPr lang="ru-RU" b="1" kern="0" dirty="0">
                <a:solidFill>
                  <a:schemeClr val="bg1"/>
                </a:solidFill>
                <a:latin typeface="Times New Roman" panose="02020603050405020304" pitchFamily="18" charset="0"/>
                <a:ea typeface="+mj-ea"/>
                <a:cs typeface="Times New Roman" panose="02020603050405020304" pitchFamily="18" charset="0"/>
              </a:rPr>
              <a:t>бюджетное</a:t>
            </a:r>
            <a:r>
              <a:rPr kumimoji="0" lang="ru-RU" b="1" i="0" u="none" strike="noStrike" kern="0" cap="none" spc="0" normalizeH="0" baseline="0" noProof="0" dirty="0">
                <a:ln>
                  <a:noFill/>
                </a:ln>
                <a:solidFill>
                  <a:schemeClr val="bg1"/>
                </a:solidFill>
                <a:effectLst/>
                <a:uLnTx/>
                <a:uFillTx/>
                <a:latin typeface="Times New Roman" panose="02020603050405020304" pitchFamily="18" charset="0"/>
                <a:ea typeface="+mj-ea"/>
                <a:cs typeface="Times New Roman" panose="02020603050405020304" pitchFamily="18" charset="0"/>
              </a:rPr>
              <a:t> дошкольное образовательное учреждение </a:t>
            </a:r>
            <a:r>
              <a:rPr kumimoji="0" lang="ru-RU" b="1" i="0" u="none" strike="noStrike" kern="0" cap="none" spc="0" normalizeH="0" noProof="0" dirty="0">
                <a:ln>
                  <a:noFill/>
                </a:ln>
                <a:solidFill>
                  <a:schemeClr val="bg1"/>
                </a:solidFill>
                <a:effectLst/>
                <a:uLnTx/>
                <a:uFillTx/>
                <a:latin typeface="Times New Roman" panose="02020603050405020304" pitchFamily="18" charset="0"/>
                <a:ea typeface="+mj-ea"/>
                <a:cs typeface="Times New Roman" panose="02020603050405020304" pitchFamily="18" charset="0"/>
              </a:rPr>
              <a:t> </a:t>
            </a:r>
            <a:r>
              <a:rPr kumimoji="0" lang="ru-RU" b="1" i="0" u="none" strike="noStrike" kern="0" cap="none" spc="0" normalizeH="0" baseline="0" noProof="0" dirty="0">
                <a:ln>
                  <a:noFill/>
                </a:ln>
                <a:solidFill>
                  <a:schemeClr val="bg1"/>
                </a:solidFill>
                <a:effectLst/>
                <a:uLnTx/>
                <a:uFillTx/>
                <a:latin typeface="Times New Roman" panose="02020603050405020304" pitchFamily="18" charset="0"/>
                <a:ea typeface="+mj-ea"/>
                <a:cs typeface="Times New Roman" panose="02020603050405020304" pitchFamily="18" charset="0"/>
              </a:rPr>
              <a:t>«Детский сад № 46»</a:t>
            </a:r>
            <a:endParaRPr lang="ru-RU" sz="2000" dirty="0">
              <a:solidFill>
                <a:schemeClr val="bg1"/>
              </a:solidFill>
            </a:endParaRPr>
          </a:p>
        </p:txBody>
      </p:sp>
      <p:sp>
        <p:nvSpPr>
          <p:cNvPr id="14" name="Прямоугольник 13"/>
          <p:cNvSpPr/>
          <p:nvPr/>
        </p:nvSpPr>
        <p:spPr>
          <a:xfrm>
            <a:off x="5136107" y="5273806"/>
            <a:ext cx="6096000" cy="923330"/>
          </a:xfrm>
          <a:prstGeom prst="rect">
            <a:avLst/>
          </a:prstGeom>
        </p:spPr>
        <p:txBody>
          <a:bodyPr>
            <a:spAutoFit/>
          </a:bodyPr>
          <a:lstStyle/>
          <a:p>
            <a:pPr algn="r"/>
            <a:r>
              <a:rPr lang="ru-RU" b="1" dirty="0">
                <a:ln w="50800"/>
                <a:solidFill>
                  <a:schemeClr val="bg1">
                    <a:shade val="50000"/>
                  </a:schemeClr>
                </a:solidFill>
                <a:latin typeface="Times New Roman" pitchFamily="18" charset="0"/>
                <a:cs typeface="Times New Roman" pitchFamily="18" charset="0"/>
              </a:rPr>
              <a:t>Специалист: </a:t>
            </a:r>
            <a:br>
              <a:rPr lang="ru-RU" b="1" dirty="0">
                <a:ln w="50800"/>
                <a:solidFill>
                  <a:schemeClr val="bg1">
                    <a:shade val="50000"/>
                  </a:schemeClr>
                </a:solidFill>
                <a:latin typeface="Times New Roman" pitchFamily="18" charset="0"/>
                <a:cs typeface="Times New Roman" pitchFamily="18" charset="0"/>
              </a:rPr>
            </a:br>
            <a:r>
              <a:rPr lang="ru-RU" b="1" dirty="0">
                <a:ln w="50800"/>
                <a:solidFill>
                  <a:schemeClr val="bg1">
                    <a:shade val="50000"/>
                  </a:schemeClr>
                </a:solidFill>
                <a:latin typeface="Times New Roman" pitchFamily="18" charset="0"/>
                <a:cs typeface="Times New Roman" pitchFamily="18" charset="0"/>
              </a:rPr>
              <a:t>учитель-дефектолог: Смирнова М.Ю. </a:t>
            </a:r>
            <a:br>
              <a:rPr lang="ru-RU" b="1" dirty="0">
                <a:ln w="50800"/>
                <a:solidFill>
                  <a:schemeClr val="bg1">
                    <a:shade val="50000"/>
                  </a:schemeClr>
                </a:solidFill>
                <a:latin typeface="Times New Roman" pitchFamily="18" charset="0"/>
                <a:cs typeface="Times New Roman" pitchFamily="18" charset="0"/>
              </a:rPr>
            </a:br>
            <a:endParaRPr lang="ru-RU" dirty="0"/>
          </a:p>
        </p:txBody>
      </p:sp>
    </p:spTree>
    <p:extLst>
      <p:ext uri="{BB962C8B-B14F-4D97-AF65-F5344CB8AC3E}">
        <p14:creationId xmlns:p14="http://schemas.microsoft.com/office/powerpoint/2010/main" val="3532379221"/>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6097818"/>
            <a:ext cx="3365369" cy="760182"/>
          </a:xfrm>
          <a:prstGeom prst="rect">
            <a:avLst/>
          </a:prstGeom>
        </p:spPr>
      </p:pic>
      <p:pic>
        <p:nvPicPr>
          <p:cNvPr id="7" name="Рисунок 6"/>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345887" y="6097817"/>
            <a:ext cx="3365372" cy="760183"/>
          </a:xfrm>
          <a:prstGeom prst="rect">
            <a:avLst/>
          </a:prstGeom>
        </p:spPr>
      </p:pic>
      <p:pic>
        <p:nvPicPr>
          <p:cNvPr id="8" name="Рисунок 7"/>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826631" y="6097817"/>
            <a:ext cx="3365369" cy="760183"/>
          </a:xfrm>
          <a:prstGeom prst="rect">
            <a:avLst/>
          </a:prstGeom>
        </p:spPr>
      </p:pic>
      <p:pic>
        <p:nvPicPr>
          <p:cNvPr id="10" name="Рисунок 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47545" y="-7162"/>
            <a:ext cx="9896909" cy="1509712"/>
          </a:xfrm>
          <a:prstGeom prst="rect">
            <a:avLst/>
          </a:prstGeom>
          <a:ln>
            <a:noFill/>
          </a:ln>
          <a:effectLst>
            <a:softEdge rad="112500"/>
          </a:effectLst>
        </p:spPr>
      </p:pic>
      <p:pic>
        <p:nvPicPr>
          <p:cNvPr id="11" name="Рисунок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7412" y="365125"/>
            <a:ext cx="698298" cy="939534"/>
          </a:xfrm>
          <a:prstGeom prst="rect">
            <a:avLst/>
          </a:prstGeom>
        </p:spPr>
      </p:pic>
      <p:pic>
        <p:nvPicPr>
          <p:cNvPr id="12" name="Рисунок 1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226188" y="467362"/>
            <a:ext cx="820999" cy="945019"/>
          </a:xfrm>
          <a:prstGeom prst="rect">
            <a:avLst/>
          </a:prstGeom>
        </p:spPr>
      </p:pic>
      <p:sp>
        <p:nvSpPr>
          <p:cNvPr id="3" name="Объект 2"/>
          <p:cNvSpPr>
            <a:spLocks noGrp="1"/>
          </p:cNvSpPr>
          <p:nvPr>
            <p:ph idx="1"/>
          </p:nvPr>
        </p:nvSpPr>
        <p:spPr>
          <a:xfrm>
            <a:off x="1147545" y="1365623"/>
            <a:ext cx="10078643" cy="4778952"/>
          </a:xfrm>
        </p:spPr>
        <p:txBody>
          <a:bodyPr>
            <a:normAutofit fontScale="92500" lnSpcReduction="10000"/>
          </a:bodyPr>
          <a:lstStyle/>
          <a:p>
            <a:pPr algn="r"/>
            <a:r>
              <a:rPr lang="ru-RU" sz="3200" b="1" i="1" dirty="0">
                <a:solidFill>
                  <a:schemeClr val="bg1"/>
                </a:solidFill>
                <a:effectLst>
                  <a:outerShdw blurRad="38100" dist="38100" dir="2700000" algn="tl">
                    <a:srgbClr val="000000">
                      <a:alpha val="43137"/>
                    </a:srgbClr>
                  </a:outerShdw>
                </a:effectLst>
                <a:latin typeface="Times New Roman" panose="02020603050405020304" pitchFamily="18" charset="0"/>
                <a:ea typeface="+mj-ea"/>
                <a:cs typeface="Times New Roman" panose="02020603050405020304" pitchFamily="18" charset="0"/>
              </a:rPr>
              <a:t>«Без игры нет, и не может быть полноценного умственного развития. Игра – это огромное светлое окно, через которое в духовный мир ребёнка вливается живительный поток представлений, понятий. Игра – это искра зажигающая огонёк пытливости и любознательности».</a:t>
            </a:r>
          </a:p>
          <a:p>
            <a:pPr algn="r">
              <a:buNone/>
            </a:pPr>
            <a:r>
              <a:rPr lang="ru-RU" sz="3200" b="1" i="1" dirty="0">
                <a:solidFill>
                  <a:schemeClr val="bg1"/>
                </a:solidFill>
                <a:effectLst>
                  <a:outerShdw blurRad="38100" dist="38100" dir="2700000" algn="tl">
                    <a:srgbClr val="000000">
                      <a:alpha val="43137"/>
                    </a:srgbClr>
                  </a:outerShdw>
                </a:effectLst>
                <a:latin typeface="Times New Roman" panose="02020603050405020304" pitchFamily="18" charset="0"/>
                <a:ea typeface="+mj-ea"/>
                <a:cs typeface="Times New Roman" panose="02020603050405020304" pitchFamily="18" charset="0"/>
              </a:rPr>
              <a:t> Василий Александрович Сухомлинский</a:t>
            </a:r>
          </a:p>
          <a:p>
            <a:pPr algn="r">
              <a:buNone/>
            </a:pPr>
            <a:r>
              <a:rPr lang="ru-RU" sz="3200" b="1" i="1" dirty="0">
                <a:solidFill>
                  <a:schemeClr val="bg1"/>
                </a:solidFill>
                <a:effectLst>
                  <a:outerShdw blurRad="38100" dist="38100" dir="2700000" algn="tl">
                    <a:srgbClr val="000000">
                      <a:alpha val="43137"/>
                    </a:srgbClr>
                  </a:outerShdw>
                </a:effectLst>
                <a:latin typeface="Times New Roman" panose="02020603050405020304" pitchFamily="18" charset="0"/>
                <a:ea typeface="+mj-ea"/>
                <a:cs typeface="Times New Roman" panose="02020603050405020304" pitchFamily="18" charset="0"/>
              </a:rPr>
              <a:t>(</a:t>
            </a:r>
            <a:r>
              <a:rPr lang="ru-RU" sz="2200" b="1" i="1" dirty="0">
                <a:solidFill>
                  <a:schemeClr val="bg1"/>
                </a:solidFill>
                <a:effectLst>
                  <a:outerShdw blurRad="38100" dist="38100" dir="2700000" algn="tl">
                    <a:srgbClr val="000000">
                      <a:alpha val="43137"/>
                    </a:srgbClr>
                  </a:outerShdw>
                </a:effectLst>
                <a:latin typeface="Times New Roman" panose="02020603050405020304" pitchFamily="18" charset="0"/>
                <a:ea typeface="+mj-ea"/>
                <a:cs typeface="Times New Roman" panose="02020603050405020304" pitchFamily="18" charset="0"/>
              </a:rPr>
              <a:t>педагог-новатор, создатель педагогической системы, основанной на признании личности ребенка высшей ценностью, на которую должны быть ориентированы процессы воспитания и образования</a:t>
            </a:r>
            <a:r>
              <a:rPr lang="ru-RU" sz="3200" b="1" i="1" dirty="0">
                <a:solidFill>
                  <a:schemeClr val="bg1"/>
                </a:solidFill>
                <a:effectLst>
                  <a:outerShdw blurRad="38100" dist="38100" dir="2700000" algn="tl">
                    <a:srgbClr val="000000">
                      <a:alpha val="43137"/>
                    </a:srgbClr>
                  </a:outerShdw>
                </a:effectLst>
                <a:latin typeface="Times New Roman" panose="02020603050405020304" pitchFamily="18" charset="0"/>
                <a:ea typeface="+mj-ea"/>
                <a:cs typeface="Times New Roman" panose="02020603050405020304" pitchFamily="18" charset="0"/>
              </a:rPr>
              <a:t>)</a:t>
            </a:r>
            <a:br>
              <a:rPr lang="ru-RU" sz="3200" b="1" i="1" dirty="0">
                <a:solidFill>
                  <a:schemeClr val="bg1"/>
                </a:solidFill>
                <a:effectLst>
                  <a:outerShdw blurRad="38100" dist="38100" dir="2700000" algn="tl">
                    <a:srgbClr val="000000">
                      <a:alpha val="43137"/>
                    </a:srgbClr>
                  </a:outerShdw>
                </a:effectLst>
                <a:latin typeface="Times New Roman" panose="02020603050405020304" pitchFamily="18" charset="0"/>
                <a:ea typeface="+mj-ea"/>
                <a:cs typeface="Times New Roman" panose="02020603050405020304" pitchFamily="18" charset="0"/>
              </a:rPr>
            </a:br>
            <a:endParaRPr lang="ru-RU" sz="24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85696250"/>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6190385"/>
            <a:ext cx="3274943" cy="694057"/>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194927" y="6199453"/>
            <a:ext cx="3522071" cy="658547"/>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773832" y="6190385"/>
            <a:ext cx="3418168" cy="670426"/>
          </a:xfrm>
          <a:prstGeom prst="rect">
            <a:avLst/>
          </a:prstGeom>
        </p:spPr>
      </p:pic>
      <p:pic>
        <p:nvPicPr>
          <p:cNvPr id="10" name="Рисунок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47543" y="18025"/>
            <a:ext cx="9896909" cy="1103766"/>
          </a:xfrm>
          <a:prstGeom prst="rect">
            <a:avLst/>
          </a:prstGeom>
          <a:ln>
            <a:noFill/>
          </a:ln>
          <a:effectLst>
            <a:softEdge rad="112500"/>
          </a:effectLst>
        </p:spPr>
      </p:pic>
      <p:pic>
        <p:nvPicPr>
          <p:cNvPr id="11" name="Рисунок 10"/>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67305" y="231228"/>
            <a:ext cx="596404" cy="802439"/>
          </a:xfrm>
          <a:prstGeom prst="rect">
            <a:avLst/>
          </a:prstGeom>
        </p:spPr>
      </p:pic>
      <p:pic>
        <p:nvPicPr>
          <p:cNvPr id="12" name="Рисунок 1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145136" y="200179"/>
            <a:ext cx="679554" cy="833488"/>
          </a:xfrm>
          <a:prstGeom prst="rect">
            <a:avLst/>
          </a:prstGeom>
        </p:spPr>
      </p:pic>
      <p:sp>
        <p:nvSpPr>
          <p:cNvPr id="16" name="Прямоугольник 15"/>
          <p:cNvSpPr/>
          <p:nvPr/>
        </p:nvSpPr>
        <p:spPr>
          <a:xfrm>
            <a:off x="367305" y="1033667"/>
            <a:ext cx="11006254" cy="5262979"/>
          </a:xfrm>
          <a:prstGeom prst="rect">
            <a:avLst/>
          </a:prstGeom>
        </p:spPr>
        <p:txBody>
          <a:bodyPr wrap="square">
            <a:spAutoFit/>
          </a:bodyPr>
          <a:lstStyle/>
          <a:p>
            <a:r>
              <a:rPr lang="ru-RU" sz="24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Актуальность : </a:t>
            </a:r>
          </a:p>
          <a:p>
            <a:r>
              <a:rPr lang="ru-RU" sz="24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Социальный заказ современных родителей характеризуют следующие моменты:</a:t>
            </a:r>
          </a:p>
          <a:p>
            <a:r>
              <a:rPr lang="ru-RU" sz="24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То, что в  наше время наиболее востребованы и успешны в современной жизни люди творческого склада ума, инициативные, способные к эффективному сотрудничеству.</a:t>
            </a:r>
          </a:p>
          <a:p>
            <a:r>
              <a:rPr lang="ru-RU" sz="24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Поскольку дошкольное детство – сенситивный период, создающий наиболее благоприятные условия для формирования определенных навыков, психологических свойств и видов поведения, развивать способности детей необходимо как можно раньше.</a:t>
            </a:r>
          </a:p>
          <a:p>
            <a:endParaRPr lang="ru-RU" sz="24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ru-RU" sz="2400" b="1" i="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 решении этой задачи поможет одно из наиболее эффективных пособий логические блоки, разработанные венгерским психологом и математиком  </a:t>
            </a:r>
            <a:r>
              <a:rPr lang="ru-RU" sz="2400" b="1" i="1" u="sng"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Золтаном</a:t>
            </a:r>
            <a:r>
              <a:rPr lang="ru-RU" sz="2400" b="1" i="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400" b="1" i="1" u="sng"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Дьенешем</a:t>
            </a:r>
            <a:r>
              <a:rPr lang="ru-RU" sz="2400" b="1" i="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419024821"/>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6087170"/>
            <a:ext cx="3412503" cy="770829"/>
          </a:xfrm>
          <a:prstGeom prst="rect">
            <a:avLst/>
          </a:prstGeom>
        </p:spPr>
      </p:pic>
      <p:pic>
        <p:nvPicPr>
          <p:cNvPr id="7" name="Рисунок 6"/>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350760" y="6072505"/>
            <a:ext cx="3445632" cy="778312"/>
          </a:xfrm>
          <a:prstGeom prst="rect">
            <a:avLst/>
          </a:prstGeom>
        </p:spPr>
      </p:pic>
      <p:pic>
        <p:nvPicPr>
          <p:cNvPr id="8" name="Рисунок 7"/>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778643" y="6082616"/>
            <a:ext cx="3413357" cy="771023"/>
          </a:xfrm>
          <a:prstGeom prst="rect">
            <a:avLst/>
          </a:prstGeom>
        </p:spPr>
      </p:pic>
      <p:pic>
        <p:nvPicPr>
          <p:cNvPr id="10" name="Рисунок 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47545" y="62788"/>
            <a:ext cx="9896909" cy="1352095"/>
          </a:xfrm>
          <a:prstGeom prst="rect">
            <a:avLst/>
          </a:prstGeom>
          <a:ln>
            <a:noFill/>
          </a:ln>
          <a:effectLst>
            <a:softEdge rad="112500"/>
          </a:effectLst>
        </p:spPr>
      </p:pic>
      <p:pic>
        <p:nvPicPr>
          <p:cNvPr id="11" name="Рисунок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7569" y="508861"/>
            <a:ext cx="628920" cy="846189"/>
          </a:xfrm>
          <a:prstGeom prst="rect">
            <a:avLst/>
          </a:prstGeom>
        </p:spPr>
      </p:pic>
      <p:pic>
        <p:nvPicPr>
          <p:cNvPr id="12" name="Рисунок 1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182605" y="571073"/>
            <a:ext cx="672302" cy="773860"/>
          </a:xfrm>
          <a:prstGeom prst="rect">
            <a:avLst/>
          </a:prstGeom>
        </p:spPr>
      </p:pic>
      <p:sp>
        <p:nvSpPr>
          <p:cNvPr id="5" name="Прямоугольник 4"/>
          <p:cNvSpPr/>
          <p:nvPr/>
        </p:nvSpPr>
        <p:spPr>
          <a:xfrm>
            <a:off x="869795" y="1344933"/>
            <a:ext cx="7549376" cy="584775"/>
          </a:xfrm>
          <a:prstGeom prst="rect">
            <a:avLst/>
          </a:prstGeom>
        </p:spPr>
        <p:txBody>
          <a:bodyPr wrap="square">
            <a:spAutoFit/>
          </a:bodyPr>
          <a:lstStyle/>
          <a:p>
            <a:pPr lvl="0" algn="ctr"/>
            <a:r>
              <a:rPr lang="ru-RU" sz="3200" b="1" i="1">
                <a:ln w="11430"/>
                <a:solidFill>
                  <a:srgbClr val="7030A0"/>
                </a:solidFill>
                <a:effectLst>
                  <a:outerShdw blurRad="50800" dist="39000" dir="5460000" algn="tl">
                    <a:srgbClr val="000000">
                      <a:alpha val="38000"/>
                    </a:srgbClr>
                  </a:outerShdw>
                </a:effectLst>
                <a:latin typeface="Georgia" pitchFamily="18" charset="0"/>
              </a:rPr>
              <a:t>Об авторе</a:t>
            </a:r>
          </a:p>
        </p:txBody>
      </p:sp>
      <p:pic>
        <p:nvPicPr>
          <p:cNvPr id="14" name="Рисунок 13"/>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085969" y="1542245"/>
            <a:ext cx="3852965" cy="4168079"/>
          </a:xfrm>
          <a:prstGeom prst="rect">
            <a:avLst/>
          </a:prstGeom>
          <a:ln>
            <a:noFill/>
          </a:ln>
          <a:effectLst>
            <a:softEdge rad="112500"/>
          </a:effectLst>
        </p:spPr>
      </p:pic>
      <p:sp>
        <p:nvSpPr>
          <p:cNvPr id="16" name="Прямоугольник 15"/>
          <p:cNvSpPr/>
          <p:nvPr/>
        </p:nvSpPr>
        <p:spPr>
          <a:xfrm>
            <a:off x="579862" y="1905506"/>
            <a:ext cx="7649737" cy="3046988"/>
          </a:xfrm>
          <a:prstGeom prst="rect">
            <a:avLst/>
          </a:prstGeom>
        </p:spPr>
        <p:txBody>
          <a:bodyPr wrap="square">
            <a:spAutoFit/>
          </a:bodyPr>
          <a:lstStyle/>
          <a:p>
            <a:pPr algn="ctr"/>
            <a:r>
              <a:rPr lang="ru-RU" sz="2400" b="1" i="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Золтан</a:t>
            </a:r>
            <a:r>
              <a:rPr lang="ru-RU" sz="24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Пал </a:t>
            </a:r>
            <a:r>
              <a:rPr lang="ru-RU" sz="2400" b="1" i="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Дьенеш</a:t>
            </a:r>
            <a:r>
              <a:rPr lang="ru-RU" sz="24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(1916 – 2014г)</a:t>
            </a:r>
            <a:br>
              <a:rPr lang="ru-RU" sz="24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ru-RU" sz="24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ru-RU" sz="24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Венгерский профессор, специалист по психологии и математике, создатель прогрессивной авторской методики обучения детей – «новая математика» для раннего логического предварительного обучения, и прежде всего для подготовки мышления детей к усвоению математики</a:t>
            </a:r>
            <a:r>
              <a:rPr lang="ru-RU" sz="2400" b="1" i="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p:txBody>
      </p:sp>
      <p:sp>
        <p:nvSpPr>
          <p:cNvPr id="18" name="Прямоугольник 17"/>
          <p:cNvSpPr/>
          <p:nvPr/>
        </p:nvSpPr>
        <p:spPr>
          <a:xfrm>
            <a:off x="1147545" y="1650783"/>
            <a:ext cx="8151540" cy="646331"/>
          </a:xfrm>
          <a:prstGeom prst="rect">
            <a:avLst/>
          </a:prstGeom>
        </p:spPr>
        <p:txBody>
          <a:bodyPr wrap="square">
            <a:spAutoFit/>
          </a:bodyPr>
          <a:lstStyle/>
          <a:p>
            <a:br>
              <a:rPr lang="ru-RU">
                <a:solidFill>
                  <a:srgbClr val="111115"/>
                </a:solidFill>
                <a:latin typeface="initial"/>
              </a:rPr>
            </a:br>
            <a:endParaRPr lang="ru-RU"/>
          </a:p>
        </p:txBody>
      </p:sp>
    </p:spTree>
    <p:extLst>
      <p:ext uri="{BB962C8B-B14F-4D97-AF65-F5344CB8AC3E}">
        <p14:creationId xmlns:p14="http://schemas.microsoft.com/office/powerpoint/2010/main" val="2670283128"/>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6345045"/>
            <a:ext cx="3025123" cy="512955"/>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694663" y="6345045"/>
            <a:ext cx="2899317" cy="512955"/>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565887" y="6345044"/>
            <a:ext cx="2657708" cy="512956"/>
          </a:xfrm>
          <a:prstGeom prst="rect">
            <a:avLst/>
          </a:prstGeom>
        </p:spPr>
      </p:pic>
      <p:pic>
        <p:nvPicPr>
          <p:cNvPr id="9" name="Рисунок 8"/>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091853" y="405982"/>
            <a:ext cx="1605776" cy="1166340"/>
          </a:xfrm>
          <a:prstGeom prst="rect">
            <a:avLst/>
          </a:prstGeom>
        </p:spPr>
      </p:pic>
      <p:sp>
        <p:nvSpPr>
          <p:cNvPr id="5" name="Прямоугольник 4"/>
          <p:cNvSpPr/>
          <p:nvPr/>
        </p:nvSpPr>
        <p:spPr>
          <a:xfrm>
            <a:off x="200722" y="81298"/>
            <a:ext cx="11887200" cy="5669244"/>
          </a:xfrm>
          <a:prstGeom prst="rect">
            <a:avLst/>
          </a:prstGeom>
        </p:spPr>
        <p:txBody>
          <a:bodyPr wrap="square">
            <a:spAutoFit/>
          </a:bodyPr>
          <a:lstStyle/>
          <a:p>
            <a:pPr marL="457200" lvl="0" indent="-457200" algn="ctr">
              <a:spcBef>
                <a:spcPct val="20000"/>
              </a:spcBef>
            </a:pPr>
            <a:r>
              <a:rPr lang="ru-RU" sz="2400" b="1" i="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Игры с логическими блоками Дьенеша позволяют решать такие задачи:</a:t>
            </a:r>
          </a:p>
          <a:p>
            <a:pPr marL="457200" lvl="0" indent="-457200" algn="ctr">
              <a:spcBef>
                <a:spcPct val="20000"/>
              </a:spcBef>
            </a:pPr>
            <a:endParaRPr lang="ru-RU" sz="2400" b="1" i="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457200" lvl="0" indent="-457200">
              <a:spcBef>
                <a:spcPct val="20000"/>
              </a:spcBef>
              <a:buFont typeface="Arial" pitchFamily="34" charset="0"/>
              <a:buAutoNum type="arabicPeriod"/>
            </a:pPr>
            <a:r>
              <a:rPr lang="ru-RU" sz="2000" b="1" i="1" dirty="0">
                <a:solidFill>
                  <a:schemeClr val="bg1"/>
                </a:solidFill>
                <a:latin typeface="Times New Roman" panose="02020603050405020304" pitchFamily="18" charset="0"/>
                <a:cs typeface="Times New Roman" panose="02020603050405020304" pitchFamily="18" charset="0"/>
              </a:rPr>
              <a:t>Познакомить с формой, цветом, размером, толщиной объектов.  </a:t>
            </a:r>
          </a:p>
          <a:p>
            <a:pPr marL="457200" lvl="0" indent="-457200">
              <a:spcBef>
                <a:spcPct val="20000"/>
              </a:spcBef>
              <a:buFont typeface="Arial" pitchFamily="34" charset="0"/>
              <a:buAutoNum type="arabicPeriod"/>
            </a:pPr>
            <a:r>
              <a:rPr lang="ru-RU" sz="2000" b="1" i="1" dirty="0">
                <a:solidFill>
                  <a:schemeClr val="bg1"/>
                </a:solidFill>
                <a:latin typeface="Times New Roman" panose="02020603050405020304" pitchFamily="18" charset="0"/>
                <a:cs typeface="Times New Roman" panose="02020603050405020304" pitchFamily="18" charset="0"/>
              </a:rPr>
              <a:t>Развивать пространственные представления. </a:t>
            </a:r>
          </a:p>
          <a:p>
            <a:pPr marL="457200" lvl="0" indent="-457200">
              <a:spcBef>
                <a:spcPct val="20000"/>
              </a:spcBef>
              <a:buFont typeface="Arial" pitchFamily="34" charset="0"/>
              <a:buAutoNum type="arabicPeriod"/>
            </a:pPr>
            <a:r>
              <a:rPr lang="ru-RU" sz="2000" b="1" i="1" dirty="0">
                <a:solidFill>
                  <a:schemeClr val="bg1"/>
                </a:solidFill>
                <a:latin typeface="Times New Roman" panose="02020603050405020304" pitchFamily="18" charset="0"/>
                <a:cs typeface="Times New Roman" panose="02020603050405020304" pitchFamily="18" charset="0"/>
              </a:rPr>
              <a:t>Развивать логическое мышление, представление о множестве,  операции над множествами (сравнение, разбиение, классификация, абстрагирование, кодирование и декодирование информации). </a:t>
            </a:r>
          </a:p>
          <a:p>
            <a:pPr marL="457200" lvl="0" indent="-457200">
              <a:spcBef>
                <a:spcPct val="20000"/>
              </a:spcBef>
              <a:buFont typeface="Arial" pitchFamily="34" charset="0"/>
              <a:buAutoNum type="arabicPeriod"/>
            </a:pPr>
            <a:r>
              <a:rPr lang="ru-RU" sz="2000" b="1" i="1" dirty="0">
                <a:solidFill>
                  <a:schemeClr val="bg1"/>
                </a:solidFill>
                <a:latin typeface="Times New Roman" panose="02020603050405020304" pitchFamily="18" charset="0"/>
                <a:cs typeface="Times New Roman" panose="02020603050405020304" pitchFamily="18" charset="0"/>
              </a:rPr>
              <a:t>Усвоить элементарные навыки алгоритмической культуры мышления. </a:t>
            </a:r>
          </a:p>
          <a:p>
            <a:pPr marL="457200" lvl="0" indent="-457200">
              <a:spcBef>
                <a:spcPct val="20000"/>
              </a:spcBef>
              <a:buFont typeface="Arial" pitchFamily="34" charset="0"/>
              <a:buAutoNum type="arabicPeriod"/>
            </a:pPr>
            <a:r>
              <a:rPr lang="ru-RU" sz="2000" b="1" i="1" dirty="0">
                <a:solidFill>
                  <a:schemeClr val="bg1"/>
                </a:solidFill>
                <a:latin typeface="Times New Roman" panose="02020603050405020304" pitchFamily="18" charset="0"/>
                <a:cs typeface="Times New Roman" panose="02020603050405020304" pitchFamily="18" charset="0"/>
              </a:rPr>
              <a:t> Развивать умения выявлять свойства в объектах, называть их, обобщать объекты по их свойствам, объяснять сходства и различия объектов, обосновывать свои рассуждения. </a:t>
            </a:r>
          </a:p>
          <a:p>
            <a:pPr marL="457200" lvl="0" indent="-457200">
              <a:spcBef>
                <a:spcPct val="20000"/>
              </a:spcBef>
              <a:buFont typeface="Arial" pitchFamily="34" charset="0"/>
              <a:buAutoNum type="arabicPeriod"/>
            </a:pPr>
            <a:r>
              <a:rPr lang="ru-RU" sz="2000" b="1" i="1" dirty="0">
                <a:solidFill>
                  <a:schemeClr val="bg1"/>
                </a:solidFill>
                <a:latin typeface="Times New Roman" panose="02020603050405020304" pitchFamily="18" charset="0"/>
                <a:cs typeface="Times New Roman" panose="02020603050405020304" pitchFamily="18" charset="0"/>
              </a:rPr>
              <a:t>Развивать познавательные процессы, мыслительные операции. </a:t>
            </a:r>
          </a:p>
          <a:p>
            <a:pPr marL="457200" lvl="0" indent="-457200">
              <a:spcBef>
                <a:spcPct val="20000"/>
              </a:spcBef>
              <a:buFont typeface="Arial" pitchFamily="34" charset="0"/>
              <a:buAutoNum type="arabicPeriod"/>
            </a:pPr>
            <a:r>
              <a:rPr lang="ru-RU" sz="2000" b="1" i="1" dirty="0">
                <a:solidFill>
                  <a:schemeClr val="bg1"/>
                </a:solidFill>
                <a:latin typeface="Times New Roman" panose="02020603050405020304" pitchFamily="18" charset="0"/>
                <a:cs typeface="Times New Roman" panose="02020603050405020304" pitchFamily="18" charset="0"/>
              </a:rPr>
              <a:t>Воспитывать самостоятельность, инициативу, настойчивость в достижении цели. </a:t>
            </a:r>
          </a:p>
          <a:p>
            <a:pPr marL="457200" lvl="0" indent="-457200">
              <a:spcBef>
                <a:spcPct val="20000"/>
              </a:spcBef>
              <a:buFont typeface="Arial" pitchFamily="34" charset="0"/>
              <a:buAutoNum type="arabicPeriod"/>
            </a:pPr>
            <a:r>
              <a:rPr lang="ru-RU" sz="2000" b="1" i="1" dirty="0">
                <a:solidFill>
                  <a:schemeClr val="bg1"/>
                </a:solidFill>
                <a:latin typeface="Times New Roman" panose="02020603050405020304" pitchFamily="18" charset="0"/>
                <a:cs typeface="Times New Roman" panose="02020603050405020304" pitchFamily="18" charset="0"/>
              </a:rPr>
              <a:t>Развивать творческие способности, воображение, фантазию, способности к моделированию и конструированию. </a:t>
            </a:r>
          </a:p>
          <a:p>
            <a:pPr marL="457200" lvl="0" indent="-457200">
              <a:spcBef>
                <a:spcPct val="20000"/>
              </a:spcBef>
              <a:buFont typeface="Arial" pitchFamily="34" charset="0"/>
              <a:buAutoNum type="arabicPeriod"/>
            </a:pPr>
            <a:r>
              <a:rPr lang="ru-RU" sz="2000" b="1" i="1" dirty="0">
                <a:solidFill>
                  <a:schemeClr val="bg1"/>
                </a:solidFill>
                <a:latin typeface="Times New Roman" panose="02020603050405020304" pitchFamily="18" charset="0"/>
                <a:cs typeface="Times New Roman" panose="02020603050405020304" pitchFamily="18" charset="0"/>
              </a:rPr>
              <a:t>Развивать речь. Успешно овладеть основами математики.</a:t>
            </a:r>
          </a:p>
        </p:txBody>
      </p:sp>
    </p:spTree>
    <p:extLst>
      <p:ext uri="{BB962C8B-B14F-4D97-AF65-F5344CB8AC3E}">
        <p14:creationId xmlns:p14="http://schemas.microsoft.com/office/powerpoint/2010/main" val="3685681999"/>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47545" y="-7162"/>
            <a:ext cx="9896909" cy="1509712"/>
          </a:xfrm>
          <a:prstGeom prst="rect">
            <a:avLst/>
          </a:prstGeom>
          <a:ln>
            <a:noFill/>
          </a:ln>
          <a:effectLst>
            <a:softEdge rad="112500"/>
          </a:effectLst>
        </p:spPr>
      </p:pic>
      <p:pic>
        <p:nvPicPr>
          <p:cNvPr id="11" name="Рисунок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67990" y="555396"/>
            <a:ext cx="698298" cy="939534"/>
          </a:xfrm>
          <a:prstGeom prst="rect">
            <a:avLst/>
          </a:prstGeom>
        </p:spPr>
      </p:pic>
      <p:pic>
        <p:nvPicPr>
          <p:cNvPr id="12" name="Рисунок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212286" y="555396"/>
            <a:ext cx="820999" cy="945019"/>
          </a:xfrm>
          <a:prstGeom prst="rect">
            <a:avLst/>
          </a:prstGeom>
        </p:spPr>
      </p:pic>
      <p:sp>
        <p:nvSpPr>
          <p:cNvPr id="4" name="Прямоугольник 3"/>
          <p:cNvSpPr/>
          <p:nvPr/>
        </p:nvSpPr>
        <p:spPr>
          <a:xfrm>
            <a:off x="367990" y="1642614"/>
            <a:ext cx="7950820" cy="3234219"/>
          </a:xfrm>
          <a:prstGeom prst="rect">
            <a:avLst/>
          </a:prstGeom>
        </p:spPr>
        <p:txBody>
          <a:bodyPr wrap="square">
            <a:spAutoFit/>
          </a:bodyPr>
          <a:lstStyle/>
          <a:p>
            <a:pPr lvl="0" indent="228600"/>
            <a:r>
              <a:rPr lang="ru-RU" sz="2000" b="1" i="1" dirty="0">
                <a:solidFill>
                  <a:schemeClr val="bg1"/>
                </a:solidFill>
                <a:latin typeface="Times New Roman"/>
                <a:ea typeface="Times New Roman"/>
              </a:rPr>
              <a:t>Все игры и игровые упражнения можно разделить на 4 группы с постепенным </a:t>
            </a:r>
            <a:r>
              <a:rPr lang="ru-RU" sz="2000" b="1" i="1" u="sng" dirty="0">
                <a:solidFill>
                  <a:schemeClr val="bg1"/>
                </a:solidFill>
                <a:latin typeface="Times New Roman"/>
                <a:ea typeface="Times New Roman"/>
              </a:rPr>
              <a:t>усложнением</a:t>
            </a:r>
            <a:r>
              <a:rPr lang="ru-RU" sz="2000" b="1" i="1" dirty="0">
                <a:solidFill>
                  <a:schemeClr val="bg1"/>
                </a:solidFill>
                <a:latin typeface="Times New Roman"/>
                <a:ea typeface="Times New Roman"/>
              </a:rPr>
              <a:t>:</a:t>
            </a:r>
          </a:p>
          <a:p>
            <a:pPr lvl="0" indent="228600">
              <a:spcBef>
                <a:spcPts val="1125"/>
              </a:spcBef>
              <a:spcAft>
                <a:spcPts val="1125"/>
              </a:spcAft>
            </a:pPr>
            <a:r>
              <a:rPr lang="ru-RU" sz="2000" b="1" i="1" dirty="0">
                <a:solidFill>
                  <a:schemeClr val="bg1"/>
                </a:solidFill>
                <a:latin typeface="Times New Roman"/>
                <a:ea typeface="Times New Roman"/>
              </a:rPr>
              <a:t>- для развития умений выявлять и выделять свойства;</a:t>
            </a:r>
          </a:p>
          <a:p>
            <a:pPr lvl="0" indent="228600">
              <a:spcBef>
                <a:spcPts val="1125"/>
              </a:spcBef>
              <a:spcAft>
                <a:spcPts val="1125"/>
              </a:spcAft>
            </a:pPr>
            <a:r>
              <a:rPr lang="ru-RU" sz="2000" b="1" i="1" dirty="0">
                <a:solidFill>
                  <a:schemeClr val="bg1"/>
                </a:solidFill>
                <a:latin typeface="Times New Roman"/>
                <a:ea typeface="Times New Roman"/>
              </a:rPr>
              <a:t>- для развития умений сравнивать предметы по их свойствам;</a:t>
            </a:r>
          </a:p>
          <a:p>
            <a:pPr lvl="0" indent="228600">
              <a:spcBef>
                <a:spcPts val="1125"/>
              </a:spcBef>
              <a:spcAft>
                <a:spcPts val="1125"/>
              </a:spcAft>
            </a:pPr>
            <a:r>
              <a:rPr lang="ru-RU" sz="2000" b="1" i="1" dirty="0">
                <a:solidFill>
                  <a:schemeClr val="bg1"/>
                </a:solidFill>
                <a:latin typeface="Times New Roman"/>
                <a:ea typeface="Times New Roman"/>
              </a:rPr>
              <a:t>- для развития действий классификации и обобщения;</a:t>
            </a:r>
          </a:p>
          <a:p>
            <a:pPr lvl="0" indent="228600">
              <a:spcBef>
                <a:spcPts val="1125"/>
              </a:spcBef>
              <a:spcAft>
                <a:spcPts val="1125"/>
              </a:spcAft>
            </a:pPr>
            <a:r>
              <a:rPr lang="ru-RU" sz="2000" b="1" i="1" dirty="0">
                <a:solidFill>
                  <a:schemeClr val="bg1"/>
                </a:solidFill>
                <a:latin typeface="Times New Roman"/>
                <a:ea typeface="Times New Roman"/>
              </a:rPr>
              <a:t>- для развития способности к логическим действиям и операциям.</a:t>
            </a:r>
          </a:p>
        </p:txBody>
      </p:sp>
      <p:pic>
        <p:nvPicPr>
          <p:cNvPr id="5" name="Рисунок 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32402" y="3604709"/>
            <a:ext cx="4222535" cy="2725088"/>
          </a:xfrm>
          <a:prstGeom prst="rect">
            <a:avLst/>
          </a:prstGeom>
          <a:ln>
            <a:noFill/>
          </a:ln>
          <a:effectLst>
            <a:softEdge rad="112500"/>
          </a:effectLst>
        </p:spPr>
      </p:pic>
      <p:pic>
        <p:nvPicPr>
          <p:cNvPr id="14" name="Рисунок 13"/>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682124" y="1511096"/>
            <a:ext cx="2333625" cy="1836867"/>
          </a:xfrm>
          <a:prstGeom prst="rect">
            <a:avLst/>
          </a:prstGeom>
          <a:ln>
            <a:noFill/>
          </a:ln>
          <a:effectLst>
            <a:softEdge rad="112500"/>
          </a:effectLst>
        </p:spPr>
      </p:pic>
      <p:pic>
        <p:nvPicPr>
          <p:cNvPr id="18" name="Рисунок 17"/>
          <p:cNvPicPr>
            <a:picLocks noChangeAspect="1"/>
          </p:cNvPicPr>
          <p:nvPr/>
        </p:nvPicPr>
        <p:blipFill>
          <a:blip r:embed="rId7"/>
          <a:stretch>
            <a:fillRect/>
          </a:stretch>
        </p:blipFill>
        <p:spPr>
          <a:xfrm>
            <a:off x="4939321" y="4967253"/>
            <a:ext cx="2323172" cy="1836866"/>
          </a:xfrm>
          <a:prstGeom prst="rect">
            <a:avLst/>
          </a:prstGeom>
          <a:ln>
            <a:noFill/>
          </a:ln>
          <a:effectLst>
            <a:softEdge rad="112500"/>
          </a:effectLst>
        </p:spPr>
      </p:pic>
      <p:pic>
        <p:nvPicPr>
          <p:cNvPr id="19" name="Рисунок 18"/>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2480055" y="4705005"/>
            <a:ext cx="2189357" cy="1536153"/>
          </a:xfrm>
          <a:prstGeom prst="rect">
            <a:avLst/>
          </a:prstGeom>
          <a:ln>
            <a:noFill/>
          </a:ln>
          <a:effectLst>
            <a:softEdge rad="112500"/>
          </a:effectLst>
        </p:spPr>
      </p:pic>
      <p:pic>
        <p:nvPicPr>
          <p:cNvPr id="20" name="Рисунок 19"/>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84944" y="5024517"/>
            <a:ext cx="2125202" cy="1722339"/>
          </a:xfrm>
          <a:prstGeom prst="rect">
            <a:avLst/>
          </a:prstGeom>
          <a:ln>
            <a:noFill/>
          </a:ln>
          <a:effectLst>
            <a:softEdge rad="112500"/>
          </a:effectLst>
        </p:spPr>
      </p:pic>
    </p:spTree>
    <p:extLst>
      <p:ext uri="{BB962C8B-B14F-4D97-AF65-F5344CB8AC3E}">
        <p14:creationId xmlns:p14="http://schemas.microsoft.com/office/powerpoint/2010/main" val="4180943478"/>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14062" y="88289"/>
            <a:ext cx="9896909" cy="1048874"/>
          </a:xfrm>
          <a:prstGeom prst="rect">
            <a:avLst/>
          </a:prstGeom>
          <a:ln>
            <a:noFill/>
          </a:ln>
          <a:effectLst>
            <a:softEdge rad="112500"/>
          </a:effectLst>
        </p:spPr>
      </p:pic>
      <p:pic>
        <p:nvPicPr>
          <p:cNvPr id="11" name="Рисунок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39697" y="365125"/>
            <a:ext cx="698298" cy="939534"/>
          </a:xfrm>
          <a:prstGeom prst="rect">
            <a:avLst/>
          </a:prstGeom>
        </p:spPr>
      </p:pic>
      <p:pic>
        <p:nvPicPr>
          <p:cNvPr id="12" name="Рисунок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254004" y="407943"/>
            <a:ext cx="820999" cy="945019"/>
          </a:xfrm>
          <a:prstGeom prst="rect">
            <a:avLst/>
          </a:prstGeom>
        </p:spPr>
      </p:pic>
      <p:sp>
        <p:nvSpPr>
          <p:cNvPr id="4" name="Прямоугольник 3"/>
          <p:cNvSpPr/>
          <p:nvPr/>
        </p:nvSpPr>
        <p:spPr>
          <a:xfrm>
            <a:off x="89210" y="1250806"/>
            <a:ext cx="12066551" cy="1200329"/>
          </a:xfrm>
          <a:prstGeom prst="rect">
            <a:avLst/>
          </a:prstGeom>
        </p:spPr>
        <p:txBody>
          <a:bodyPr wrap="square">
            <a:spAutoFit/>
          </a:bodyPr>
          <a:lstStyle/>
          <a:p>
            <a:pPr lvl="0" algn="ctr"/>
            <a:r>
              <a:rPr lang="ru-RU" sz="24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 помощь к </a:t>
            </a:r>
            <a:r>
              <a:rPr lang="ru-RU" sz="24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блокам имеются альбомы </a:t>
            </a:r>
            <a:r>
              <a:rPr lang="ru-RU" sz="24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(для каждого возраста свой). </a:t>
            </a:r>
          </a:p>
          <a:p>
            <a:pPr lvl="0" algn="ctr"/>
            <a:r>
              <a:rPr lang="ru-RU" sz="24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Накладывая цветные </a:t>
            </a:r>
            <a:r>
              <a:rPr lang="ru-RU" sz="24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блоки</a:t>
            </a:r>
            <a:r>
              <a:rPr lang="ru-RU" sz="24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на цветные изображения в альбоме, дети в восторге от того, что плоскостные изображения превращаются в объёмные</a:t>
            </a:r>
            <a:r>
              <a:rPr lang="ru-RU" sz="2400" i="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p:txBody>
      </p:sp>
      <p:sp>
        <p:nvSpPr>
          <p:cNvPr id="3" name="Прямоугольник 2"/>
          <p:cNvSpPr/>
          <p:nvPr/>
        </p:nvSpPr>
        <p:spPr>
          <a:xfrm>
            <a:off x="3780148" y="2564778"/>
            <a:ext cx="4864231" cy="800219"/>
          </a:xfrm>
          <a:prstGeom prst="rect">
            <a:avLst/>
          </a:prstGeom>
        </p:spPr>
        <p:txBody>
          <a:bodyPr wrap="square">
            <a:spAutoFit/>
          </a:bodyPr>
          <a:lstStyle/>
          <a:p>
            <a:pPr marL="0" marR="0" lvl="0" indent="0" defTabSz="914400" eaLnBrk="1" fontAlgn="auto" latinLnBrk="0" hangingPunct="1">
              <a:lnSpc>
                <a:spcPct val="100000"/>
              </a:lnSpc>
              <a:spcBef>
                <a:spcPct val="0"/>
              </a:spcBef>
              <a:spcAft>
                <a:spcPct val="0"/>
              </a:spcAft>
              <a:buClrTx/>
              <a:buSzTx/>
              <a:buFontTx/>
              <a:buNone/>
              <a:defRPr/>
            </a:pPr>
            <a:r>
              <a:rPr kumimoji="0" lang="ru-RU" sz="2800" b="1" i="1" u="none" strike="noStrike" kern="0" cap="none" spc="0" normalizeH="0" baseline="0" noProof="0" dirty="0">
                <a:ln>
                  <a:noFill/>
                </a:ln>
                <a:solidFill>
                  <a:srgbClr val="7030A0"/>
                </a:solidFill>
                <a:effectLst>
                  <a:outerShdw blurRad="38100" dist="38100" dir="2700000" algn="tl">
                    <a:srgbClr val="000000">
                      <a:alpha val="43137"/>
                    </a:srgbClr>
                  </a:outerShdw>
                </a:effectLst>
                <a:uLnTx/>
                <a:uFillTx/>
                <a:latin typeface="Times New Roman" panose="02020603050405020304" pitchFamily="18" charset="0"/>
                <a:ea typeface="+mj-ea"/>
                <a:cs typeface="Times New Roman" panose="02020603050405020304" pitchFamily="18" charset="0"/>
              </a:rPr>
              <a:t>Альбомы для детей 2-4 года </a:t>
            </a:r>
            <a:br>
              <a:rPr kumimoji="0" lang="ru-RU" sz="2800" b="1" i="1" u="none" strike="noStrike" kern="0" cap="none" spc="0" normalizeH="0" baseline="0" noProof="0" dirty="0">
                <a:ln>
                  <a:noFill/>
                </a:ln>
                <a:solidFill>
                  <a:srgbClr val="7030A0"/>
                </a:solidFill>
                <a:effectLst>
                  <a:outerShdw blurRad="38100" dist="38100" dir="2700000" algn="tl">
                    <a:srgbClr val="000000">
                      <a:alpha val="43137"/>
                    </a:srgbClr>
                  </a:outerShdw>
                </a:effectLst>
                <a:uLnTx/>
                <a:uFillTx/>
                <a:latin typeface="Times New Roman" panose="02020603050405020304" pitchFamily="18" charset="0"/>
                <a:ea typeface="+mj-ea"/>
                <a:cs typeface="Times New Roman" panose="02020603050405020304" pitchFamily="18" charset="0"/>
              </a:rPr>
            </a:br>
            <a:endParaRPr kumimoji="0" lang="ru-RU" sz="1800" b="0" i="1" u="none" strike="noStrike" kern="0" cap="none" spc="0" normalizeH="0" baseline="0" noProof="0" dirty="0">
              <a:ln>
                <a:noFill/>
              </a:ln>
              <a:solidFill>
                <a:srgbClr val="7030A0"/>
              </a:solidFill>
              <a:effectLst>
                <a:outerShdw blurRad="38100" dist="38100" dir="2700000" algn="tl">
                  <a:srgbClr val="000000">
                    <a:alpha val="43137"/>
                  </a:srgbClr>
                </a:outerShdw>
              </a:effectLst>
              <a:uLnTx/>
              <a:uFillTx/>
            </a:endParaRPr>
          </a:p>
        </p:txBody>
      </p:sp>
      <p:pic>
        <p:nvPicPr>
          <p:cNvPr id="25" name="Рисунок 2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19165" y="2514534"/>
            <a:ext cx="3260983" cy="1974955"/>
          </a:xfrm>
          <a:prstGeom prst="rect">
            <a:avLst/>
          </a:prstGeom>
          <a:ln>
            <a:noFill/>
          </a:ln>
          <a:effectLst>
            <a:softEdge rad="112500"/>
          </a:effectLst>
        </p:spPr>
      </p:pic>
      <p:pic>
        <p:nvPicPr>
          <p:cNvPr id="26" name="Рисунок 2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510960" y="4646116"/>
            <a:ext cx="6878137" cy="2063468"/>
          </a:xfrm>
          <a:prstGeom prst="rect">
            <a:avLst/>
          </a:prstGeom>
          <a:ln>
            <a:noFill/>
          </a:ln>
          <a:effectLst>
            <a:softEdge rad="112500"/>
          </a:effectLst>
        </p:spPr>
      </p:pic>
      <p:pic>
        <p:nvPicPr>
          <p:cNvPr id="27" name="Рисунок 26"/>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827970" y="3045093"/>
            <a:ext cx="2469094" cy="1554615"/>
          </a:xfrm>
          <a:prstGeom prst="rect">
            <a:avLst/>
          </a:prstGeom>
        </p:spPr>
      </p:pic>
      <p:pic>
        <p:nvPicPr>
          <p:cNvPr id="28" name="Рисунок 27"/>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8447280" y="2482284"/>
            <a:ext cx="3005254" cy="1959140"/>
          </a:xfrm>
          <a:prstGeom prst="rect">
            <a:avLst/>
          </a:prstGeom>
        </p:spPr>
      </p:pic>
      <p:pic>
        <p:nvPicPr>
          <p:cNvPr id="29" name="Рисунок 28"/>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10152761" y="4819660"/>
            <a:ext cx="1694835" cy="1889924"/>
          </a:xfrm>
          <a:prstGeom prst="rect">
            <a:avLst/>
          </a:prstGeom>
        </p:spPr>
      </p:pic>
      <p:pic>
        <p:nvPicPr>
          <p:cNvPr id="30" name="Рисунок 29"/>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588846" y="4599708"/>
            <a:ext cx="1449823" cy="1871284"/>
          </a:xfrm>
          <a:prstGeom prst="rect">
            <a:avLst/>
          </a:prstGeom>
        </p:spPr>
      </p:pic>
    </p:spTree>
    <p:extLst>
      <p:ext uri="{BB962C8B-B14F-4D97-AF65-F5344CB8AC3E}">
        <p14:creationId xmlns:p14="http://schemas.microsoft.com/office/powerpoint/2010/main" val="169949429"/>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596" y="6300439"/>
            <a:ext cx="3566725" cy="713677"/>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237516" y="6356675"/>
            <a:ext cx="3731949" cy="657441"/>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790464" y="6300439"/>
            <a:ext cx="3401537" cy="713678"/>
          </a:xfrm>
          <a:prstGeom prst="rect">
            <a:avLst/>
          </a:prstGeom>
        </p:spPr>
      </p:pic>
      <p:pic>
        <p:nvPicPr>
          <p:cNvPr id="10" name="Рисунок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47545" y="-7162"/>
            <a:ext cx="9896909" cy="1509712"/>
          </a:xfrm>
          <a:prstGeom prst="rect">
            <a:avLst/>
          </a:prstGeom>
          <a:ln>
            <a:noFill/>
          </a:ln>
          <a:effectLst>
            <a:softEdge rad="112500"/>
          </a:effectLst>
        </p:spPr>
      </p:pic>
      <p:pic>
        <p:nvPicPr>
          <p:cNvPr id="11" name="Рисунок 10"/>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41004" y="365125"/>
            <a:ext cx="698298" cy="939534"/>
          </a:xfrm>
          <a:prstGeom prst="rect">
            <a:avLst/>
          </a:prstGeom>
        </p:spPr>
      </p:pic>
      <p:sp>
        <p:nvSpPr>
          <p:cNvPr id="2" name="Прямоугольник 1"/>
          <p:cNvSpPr/>
          <p:nvPr/>
        </p:nvSpPr>
        <p:spPr>
          <a:xfrm rot="10800000" flipV="1">
            <a:off x="4661210" y="2268159"/>
            <a:ext cx="3041588" cy="954107"/>
          </a:xfrm>
          <a:prstGeom prst="rect">
            <a:avLst/>
          </a:prstGeom>
        </p:spPr>
        <p:txBody>
          <a:bodyPr wrap="square">
            <a:spAutoFit/>
          </a:bodyPr>
          <a:lstStyle/>
          <a:p>
            <a:pPr marL="0" marR="0" lvl="0" indent="0" defTabSz="914400" eaLnBrk="1" fontAlgn="auto" latinLnBrk="0" hangingPunct="1">
              <a:lnSpc>
                <a:spcPct val="100000"/>
              </a:lnSpc>
              <a:spcBef>
                <a:spcPct val="0"/>
              </a:spcBef>
              <a:spcAft>
                <a:spcPct val="0"/>
              </a:spcAft>
              <a:buClrTx/>
              <a:buSzTx/>
              <a:buFontTx/>
              <a:buNone/>
              <a:defRPr/>
            </a:pPr>
            <a:r>
              <a:rPr kumimoji="0" lang="ru-RU" sz="2800" b="1" i="1" u="none" strike="noStrike" kern="0" cap="none" spc="0" normalizeH="0" baseline="0" noProof="0" dirty="0">
                <a:ln>
                  <a:noFill/>
                </a:ln>
                <a:solidFill>
                  <a:srgbClr val="7030A0"/>
                </a:solidFill>
                <a:effectLst>
                  <a:outerShdw blurRad="38100" dist="38100" dir="2700000" algn="tl">
                    <a:srgbClr val="000000">
                      <a:alpha val="43137"/>
                    </a:srgbClr>
                  </a:outerShdw>
                </a:effectLst>
                <a:uLnTx/>
                <a:uFillTx/>
                <a:latin typeface="Times New Roman" panose="02020603050405020304" pitchFamily="18" charset="0"/>
                <a:ea typeface="+mj-ea"/>
                <a:cs typeface="Times New Roman" panose="02020603050405020304" pitchFamily="18" charset="0"/>
              </a:rPr>
              <a:t>    </a:t>
            </a:r>
            <a:r>
              <a:rPr kumimoji="0" lang="ru-RU" sz="2800" b="1" i="1" u="none" strike="noStrike" kern="0" cap="none" spc="300" normalizeH="0" baseline="0" noProof="0" dirty="0">
                <a:ln>
                  <a:noFill/>
                </a:ln>
                <a:solidFill>
                  <a:srgbClr val="7030A0"/>
                </a:solidFill>
                <a:effectLst>
                  <a:outerShdw blurRad="38100" dist="38100" dir="2700000" algn="tl">
                    <a:srgbClr val="000000">
                      <a:alpha val="43137"/>
                    </a:srgbClr>
                  </a:outerShdw>
                </a:effectLst>
                <a:uLnTx/>
                <a:uFillTx/>
                <a:latin typeface="Times New Roman" panose="02020603050405020304" pitchFamily="18" charset="0"/>
                <a:ea typeface="+mj-ea"/>
                <a:cs typeface="Times New Roman" panose="02020603050405020304" pitchFamily="18" charset="0"/>
              </a:rPr>
              <a:t>Альбомы      «</a:t>
            </a:r>
            <a:r>
              <a:rPr kumimoji="0" lang="ru-RU" sz="2800" b="1" i="1" u="none" strike="noStrike" kern="0" cap="none" spc="300" normalizeH="0" baseline="0" noProof="0" dirty="0" err="1">
                <a:ln>
                  <a:noFill/>
                </a:ln>
                <a:solidFill>
                  <a:srgbClr val="7030A0"/>
                </a:solidFill>
                <a:effectLst>
                  <a:outerShdw blurRad="38100" dist="38100" dir="2700000" algn="tl">
                    <a:srgbClr val="000000">
                      <a:alpha val="43137"/>
                    </a:srgbClr>
                  </a:outerShdw>
                </a:effectLst>
                <a:uLnTx/>
                <a:uFillTx/>
                <a:latin typeface="Times New Roman" panose="02020603050405020304" pitchFamily="18" charset="0"/>
                <a:ea typeface="+mj-ea"/>
                <a:cs typeface="Times New Roman" panose="02020603050405020304" pitchFamily="18" charset="0"/>
              </a:rPr>
              <a:t>Удивляйка</a:t>
            </a:r>
            <a:r>
              <a:rPr kumimoji="0" lang="ru-RU" sz="2800" b="1" i="1" u="none" strike="noStrike" kern="0" cap="none" spc="300" normalizeH="0" baseline="0" noProof="0" dirty="0">
                <a:ln>
                  <a:noFill/>
                </a:ln>
                <a:solidFill>
                  <a:srgbClr val="7030A0"/>
                </a:solidFill>
                <a:effectLst>
                  <a:outerShdw blurRad="38100" dist="38100" dir="2700000" algn="tl">
                    <a:srgbClr val="000000">
                      <a:alpha val="43137"/>
                    </a:srgbClr>
                  </a:outerShdw>
                </a:effectLst>
                <a:uLnTx/>
                <a:uFillTx/>
                <a:latin typeface="Times New Roman" panose="02020603050405020304" pitchFamily="18" charset="0"/>
                <a:ea typeface="+mj-ea"/>
                <a:cs typeface="Times New Roman" panose="02020603050405020304" pitchFamily="18" charset="0"/>
              </a:rPr>
              <a:t>»</a:t>
            </a:r>
            <a:endParaRPr kumimoji="0" lang="ru-RU" sz="1800" b="0" i="1" u="none" strike="noStrike" kern="0" cap="none" spc="300" normalizeH="0" baseline="0" noProof="0" dirty="0">
              <a:ln>
                <a:noFill/>
              </a:ln>
              <a:solidFill>
                <a:srgbClr val="7030A0"/>
              </a:solidFill>
              <a:effectLst>
                <a:outerShdw blurRad="38100" dist="38100" dir="2700000" algn="tl">
                  <a:srgbClr val="000000">
                    <a:alpha val="43137"/>
                  </a:srgbClr>
                </a:outerShdw>
              </a:effectLst>
              <a:uLnTx/>
              <a:uFillTx/>
            </a:endParaRPr>
          </a:p>
        </p:txBody>
      </p:sp>
      <p:pic>
        <p:nvPicPr>
          <p:cNvPr id="3" name="Рисунок 2"/>
          <p:cNvPicPr>
            <a:picLocks noChangeAspect="1"/>
          </p:cNvPicPr>
          <p:nvPr/>
        </p:nvPicPr>
        <p:blipFill rotWithShape="1">
          <a:blip r:embed="rId7">
            <a:extLst>
              <a:ext uri="{28A0092B-C50C-407E-A947-70E740481C1C}">
                <a14:useLocalDpi xmlns:a14="http://schemas.microsoft.com/office/drawing/2010/main"/>
              </a:ext>
            </a:extLst>
          </a:blip>
          <a:srcRect r="55128" b="50888"/>
          <a:stretch/>
        </p:blipFill>
        <p:spPr>
          <a:xfrm>
            <a:off x="422995" y="1552046"/>
            <a:ext cx="4238215" cy="2349448"/>
          </a:xfrm>
          <a:prstGeom prst="rect">
            <a:avLst/>
          </a:prstGeom>
          <a:ln>
            <a:noFill/>
          </a:ln>
          <a:effectLst>
            <a:softEdge rad="112500"/>
          </a:effectLst>
        </p:spPr>
      </p:pic>
      <p:pic>
        <p:nvPicPr>
          <p:cNvPr id="4" name="Рисунок 3"/>
          <p:cNvPicPr>
            <a:picLocks noChangeAspect="1"/>
          </p:cNvPicPr>
          <p:nvPr/>
        </p:nvPicPr>
        <p:blipFill rotWithShape="1">
          <a:blip r:embed="rId8"/>
          <a:srcRect l="54999" b="50287"/>
          <a:stretch/>
        </p:blipFill>
        <p:spPr>
          <a:xfrm>
            <a:off x="7479779" y="1471108"/>
            <a:ext cx="4249693" cy="2376097"/>
          </a:xfrm>
          <a:prstGeom prst="rect">
            <a:avLst/>
          </a:prstGeom>
        </p:spPr>
      </p:pic>
      <p:pic>
        <p:nvPicPr>
          <p:cNvPr id="5" name="Рисунок 4"/>
          <p:cNvPicPr>
            <a:picLocks noChangeAspect="1"/>
          </p:cNvPicPr>
          <p:nvPr/>
        </p:nvPicPr>
        <p:blipFill rotWithShape="1">
          <a:blip r:embed="rId9"/>
          <a:srcRect t="50815"/>
          <a:stretch/>
        </p:blipFill>
        <p:spPr>
          <a:xfrm>
            <a:off x="1936015" y="3971609"/>
            <a:ext cx="4237087" cy="2441550"/>
          </a:xfrm>
          <a:prstGeom prst="rect">
            <a:avLst/>
          </a:prstGeom>
        </p:spPr>
      </p:pic>
      <p:pic>
        <p:nvPicPr>
          <p:cNvPr id="14" name="Рисунок 13"/>
          <p:cNvPicPr>
            <a:picLocks noChangeAspect="1"/>
          </p:cNvPicPr>
          <p:nvPr/>
        </p:nvPicPr>
        <p:blipFill rotWithShape="1">
          <a:blip r:embed="rId10"/>
          <a:srcRect t="49650"/>
          <a:stretch/>
        </p:blipFill>
        <p:spPr>
          <a:xfrm>
            <a:off x="6526796" y="3971609"/>
            <a:ext cx="4249280" cy="2406566"/>
          </a:xfrm>
          <a:prstGeom prst="rect">
            <a:avLst/>
          </a:prstGeom>
        </p:spPr>
      </p:pic>
    </p:spTree>
    <p:extLst>
      <p:ext uri="{BB962C8B-B14F-4D97-AF65-F5344CB8AC3E}">
        <p14:creationId xmlns:p14="http://schemas.microsoft.com/office/powerpoint/2010/main" val="3027076845"/>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29676" y="58936"/>
            <a:ext cx="9896909" cy="1509712"/>
          </a:xfrm>
          <a:prstGeom prst="rect">
            <a:avLst/>
          </a:prstGeom>
          <a:ln>
            <a:noFill/>
          </a:ln>
          <a:effectLst>
            <a:softEdge rad="112500"/>
          </a:effectLst>
        </p:spPr>
      </p:pic>
      <p:pic>
        <p:nvPicPr>
          <p:cNvPr id="11" name="Рисунок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1828" y="753126"/>
            <a:ext cx="698298" cy="939534"/>
          </a:xfrm>
          <a:prstGeom prst="rect">
            <a:avLst/>
          </a:prstGeom>
        </p:spPr>
      </p:pic>
      <p:pic>
        <p:nvPicPr>
          <p:cNvPr id="12" name="Рисунок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113774" y="714109"/>
            <a:ext cx="820999" cy="945019"/>
          </a:xfrm>
          <a:prstGeom prst="rect">
            <a:avLst/>
          </a:prstGeom>
        </p:spPr>
      </p:pic>
      <p:sp>
        <p:nvSpPr>
          <p:cNvPr id="3" name="Прямоугольник 2"/>
          <p:cNvSpPr/>
          <p:nvPr/>
        </p:nvSpPr>
        <p:spPr>
          <a:xfrm>
            <a:off x="3657600" y="1326995"/>
            <a:ext cx="5029200" cy="523220"/>
          </a:xfrm>
          <a:prstGeom prst="rect">
            <a:avLst/>
          </a:prstGeom>
        </p:spPr>
        <p:txBody>
          <a:bodyPr wrap="square">
            <a:spAutoFit/>
          </a:bodyPr>
          <a:lstStyle/>
          <a:p>
            <a:pPr marL="0" marR="0" lvl="0" indent="0" defTabSz="914400" eaLnBrk="1" fontAlgn="auto" latinLnBrk="0" hangingPunct="1">
              <a:lnSpc>
                <a:spcPct val="100000"/>
              </a:lnSpc>
              <a:spcBef>
                <a:spcPct val="0"/>
              </a:spcBef>
              <a:spcAft>
                <a:spcPct val="0"/>
              </a:spcAft>
              <a:buClrTx/>
              <a:buSzTx/>
              <a:buFontTx/>
              <a:buNone/>
              <a:defRPr/>
            </a:pPr>
            <a:r>
              <a:rPr kumimoji="0" lang="ru-RU" sz="2800" b="1" i="1" u="none" strike="noStrike" kern="0" cap="none" spc="0" normalizeH="0" baseline="0" noProof="0">
                <a:ln>
                  <a:noFill/>
                </a:ln>
                <a:solidFill>
                  <a:srgbClr val="7030A0"/>
                </a:solidFill>
                <a:effectLst>
                  <a:outerShdw blurRad="38100" dist="38100" dir="2700000" algn="tl">
                    <a:srgbClr val="000000">
                      <a:alpha val="43137"/>
                    </a:srgbClr>
                  </a:outerShdw>
                </a:effectLst>
                <a:uLnTx/>
                <a:uFillTx/>
                <a:latin typeface="Times New Roman" panose="02020603050405020304" pitchFamily="18" charset="0"/>
                <a:ea typeface="+mj-ea"/>
                <a:cs typeface="Times New Roman" panose="02020603050405020304" pitchFamily="18" charset="0"/>
              </a:rPr>
              <a:t>Альбомы для детей 5-8 лет</a:t>
            </a:r>
            <a:endParaRPr kumimoji="0" lang="ru-RU" sz="1800" b="0" i="1" u="none" strike="noStrike" kern="0" cap="none" spc="0" normalizeH="0" baseline="0" noProof="0">
              <a:ln>
                <a:noFill/>
              </a:ln>
              <a:solidFill>
                <a:srgbClr val="7030A0"/>
              </a:solidFill>
              <a:effectLst>
                <a:outerShdw blurRad="38100" dist="38100" dir="2700000" algn="tl">
                  <a:srgbClr val="000000">
                    <a:alpha val="43137"/>
                  </a:srgbClr>
                </a:outerShdw>
              </a:effectLst>
              <a:uLnTx/>
              <a:uFillTx/>
            </a:endParaRPr>
          </a:p>
        </p:txBody>
      </p:sp>
      <p:pic>
        <p:nvPicPr>
          <p:cNvPr id="24" name="Рисунок 2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36853" y="1816671"/>
            <a:ext cx="3078747" cy="2639797"/>
          </a:xfrm>
          <a:prstGeom prst="rect">
            <a:avLst/>
          </a:prstGeom>
          <a:ln>
            <a:noFill/>
          </a:ln>
          <a:effectLst>
            <a:softEdge rad="112500"/>
          </a:effectLst>
        </p:spPr>
      </p:pic>
      <p:pic>
        <p:nvPicPr>
          <p:cNvPr id="25" name="Рисунок 2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330903" y="1749609"/>
            <a:ext cx="3084843" cy="2706859"/>
          </a:xfrm>
          <a:prstGeom prst="rect">
            <a:avLst/>
          </a:prstGeom>
          <a:ln>
            <a:noFill/>
          </a:ln>
          <a:effectLst>
            <a:softEdge rad="112500"/>
          </a:effectLst>
        </p:spPr>
      </p:pic>
      <p:pic>
        <p:nvPicPr>
          <p:cNvPr id="26" name="Рисунок 25"/>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8239885" y="1749609"/>
            <a:ext cx="3133616" cy="2694666"/>
          </a:xfrm>
          <a:prstGeom prst="rect">
            <a:avLst/>
          </a:prstGeom>
          <a:ln>
            <a:noFill/>
          </a:ln>
          <a:effectLst>
            <a:softEdge rad="112500"/>
          </a:effectLst>
        </p:spPr>
      </p:pic>
      <p:pic>
        <p:nvPicPr>
          <p:cNvPr id="27" name="Рисунок 26"/>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983227" y="4485040"/>
            <a:ext cx="1890900" cy="2444436"/>
          </a:xfrm>
          <a:prstGeom prst="rect">
            <a:avLst/>
          </a:prstGeom>
          <a:ln>
            <a:noFill/>
          </a:ln>
          <a:effectLst>
            <a:softEdge rad="112500"/>
          </a:effectLst>
        </p:spPr>
      </p:pic>
      <p:pic>
        <p:nvPicPr>
          <p:cNvPr id="28" name="Рисунок 27"/>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8686800" y="4499185"/>
            <a:ext cx="1919654" cy="2485201"/>
          </a:xfrm>
          <a:prstGeom prst="rect">
            <a:avLst/>
          </a:prstGeom>
        </p:spPr>
      </p:pic>
      <p:pic>
        <p:nvPicPr>
          <p:cNvPr id="29" name="Рисунок 28"/>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4242992" y="4499185"/>
            <a:ext cx="3260663" cy="2416145"/>
          </a:xfrm>
          <a:prstGeom prst="rect">
            <a:avLst/>
          </a:prstGeom>
        </p:spPr>
      </p:pic>
    </p:spTree>
    <p:extLst>
      <p:ext uri="{BB962C8B-B14F-4D97-AF65-F5344CB8AC3E}">
        <p14:creationId xmlns:p14="http://schemas.microsoft.com/office/powerpoint/2010/main" val="61278439"/>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06498" y="1"/>
            <a:ext cx="8865220" cy="694786"/>
          </a:xfrm>
          <a:prstGeom prst="rect">
            <a:avLst/>
          </a:prstGeom>
          <a:ln>
            <a:noFill/>
          </a:ln>
          <a:effectLst>
            <a:softEdge rad="112500"/>
          </a:effectLst>
        </p:spPr>
      </p:pic>
      <p:pic>
        <p:nvPicPr>
          <p:cNvPr id="11" name="Рисунок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29033" y="96201"/>
            <a:ext cx="373393" cy="502386"/>
          </a:xfrm>
          <a:prstGeom prst="rect">
            <a:avLst/>
          </a:prstGeom>
        </p:spPr>
      </p:pic>
      <p:pic>
        <p:nvPicPr>
          <p:cNvPr id="12" name="Рисунок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948131" y="56989"/>
            <a:ext cx="504587" cy="580810"/>
          </a:xfrm>
          <a:prstGeom prst="rect">
            <a:avLst/>
          </a:prstGeom>
        </p:spPr>
      </p:pic>
      <p:sp>
        <p:nvSpPr>
          <p:cNvPr id="4" name="Прямоугольник 3"/>
          <p:cNvSpPr/>
          <p:nvPr/>
        </p:nvSpPr>
        <p:spPr>
          <a:xfrm>
            <a:off x="428624" y="539451"/>
            <a:ext cx="7627435" cy="4228850"/>
          </a:xfrm>
          <a:prstGeom prst="rect">
            <a:avLst/>
          </a:prstGeom>
        </p:spPr>
        <p:txBody>
          <a:bodyPr wrap="square">
            <a:spAutoFit/>
          </a:bodyPr>
          <a:lstStyle/>
          <a:p>
            <a:pPr marL="342900" lvl="0" indent="-342900">
              <a:lnSpc>
                <a:spcPct val="80000"/>
              </a:lnSpc>
              <a:defRPr/>
            </a:pPr>
            <a:r>
              <a:rPr lang="ru-RU" sz="2400"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Наряду с логическими блоками применяются карточки ,    на которых условно обозначены свойства блоков :</a:t>
            </a:r>
          </a:p>
          <a:p>
            <a:pPr marL="342900" lvl="0" indent="-342900">
              <a:lnSpc>
                <a:spcPct val="80000"/>
              </a:lnSpc>
              <a:defRPr/>
            </a:pPr>
            <a:r>
              <a:rPr lang="ru-RU" sz="2000" b="1" i="1" dirty="0">
                <a:solidFill>
                  <a:srgbClr val="002060"/>
                </a:solidFill>
                <a:latin typeface="Times New Roman" panose="02020603050405020304" pitchFamily="18" charset="0"/>
                <a:cs typeface="Times New Roman" panose="02020603050405020304" pitchFamily="18" charset="0"/>
              </a:rPr>
              <a:t>-</a:t>
            </a:r>
            <a:r>
              <a:rPr lang="ru-RU" sz="2000" b="1" i="1" dirty="0">
                <a:solidFill>
                  <a:schemeClr val="bg1"/>
                </a:solidFill>
                <a:latin typeface="Times New Roman" panose="02020603050405020304" pitchFamily="18" charset="0"/>
                <a:cs typeface="Times New Roman" panose="02020603050405020304" pitchFamily="18" charset="0"/>
              </a:rPr>
              <a:t>цвет - пятно</a:t>
            </a:r>
          </a:p>
          <a:p>
            <a:pPr marL="342900" lvl="0" indent="-342900">
              <a:lnSpc>
                <a:spcPct val="80000"/>
              </a:lnSpc>
              <a:defRPr/>
            </a:pPr>
            <a:r>
              <a:rPr lang="ru-RU" sz="2000" b="1" i="1" dirty="0">
                <a:solidFill>
                  <a:schemeClr val="bg1"/>
                </a:solidFill>
                <a:latin typeface="Times New Roman" panose="02020603050405020304" pitchFamily="18" charset="0"/>
                <a:cs typeface="Times New Roman" panose="02020603050405020304" pitchFamily="18" charset="0"/>
              </a:rPr>
              <a:t>-форма – геометрическая фигура</a:t>
            </a:r>
          </a:p>
          <a:p>
            <a:pPr marL="342900" lvl="0" indent="-342900">
              <a:lnSpc>
                <a:spcPct val="80000"/>
              </a:lnSpc>
              <a:defRPr/>
            </a:pPr>
            <a:r>
              <a:rPr lang="ru-RU" sz="2000" b="1" i="1" dirty="0">
                <a:solidFill>
                  <a:schemeClr val="bg1"/>
                </a:solidFill>
                <a:latin typeface="Times New Roman" panose="02020603050405020304" pitchFamily="18" charset="0"/>
                <a:cs typeface="Times New Roman" panose="02020603050405020304" pitchFamily="18" charset="0"/>
              </a:rPr>
              <a:t>-размер – силуэтом домика (большой, маленький)</a:t>
            </a:r>
          </a:p>
          <a:p>
            <a:pPr marL="342900" lvl="0" indent="-342900">
              <a:lnSpc>
                <a:spcPct val="80000"/>
              </a:lnSpc>
              <a:defRPr/>
            </a:pPr>
            <a:r>
              <a:rPr lang="ru-RU" sz="2000" b="1" i="1" dirty="0">
                <a:solidFill>
                  <a:schemeClr val="bg1"/>
                </a:solidFill>
                <a:latin typeface="Times New Roman" panose="02020603050405020304" pitchFamily="18" charset="0"/>
                <a:cs typeface="Times New Roman" panose="02020603050405020304" pitchFamily="18" charset="0"/>
              </a:rPr>
              <a:t>-толщина - контурами фигур (круглый,  квадратный, прямоугольный, треугольный) </a:t>
            </a:r>
          </a:p>
          <a:p>
            <a:pPr lvl="0">
              <a:lnSpc>
                <a:spcPct val="80000"/>
              </a:lnSpc>
              <a:defRPr/>
            </a:pPr>
            <a:endParaRPr lang="ru-RU" sz="2000" b="1" i="1" dirty="0">
              <a:solidFill>
                <a:schemeClr val="bg1"/>
              </a:solidFill>
              <a:latin typeface="Times New Roman" panose="02020603050405020304" pitchFamily="18" charset="0"/>
              <a:cs typeface="Times New Roman" panose="02020603050405020304" pitchFamily="18" charset="0"/>
            </a:endParaRPr>
          </a:p>
          <a:p>
            <a:pPr lvl="0">
              <a:lnSpc>
                <a:spcPct val="80000"/>
              </a:lnSpc>
              <a:defRPr/>
            </a:pPr>
            <a:r>
              <a:rPr lang="ru-RU" sz="2000" b="1" i="1" dirty="0">
                <a:solidFill>
                  <a:schemeClr val="bg1"/>
                </a:solidFill>
                <a:latin typeface="Times New Roman" panose="02020603050405020304" pitchFamily="18" charset="0"/>
                <a:cs typeface="Times New Roman" panose="02020603050405020304" pitchFamily="18" charset="0"/>
              </a:rPr>
              <a:t>1.Карточки – свойства помогают детям перейти от наглядно – действенного мышления к наглядно – схематическому, а карточки с отрицанием свойств – мостик к словесно – логическому мышлению.</a:t>
            </a:r>
          </a:p>
          <a:p>
            <a:pPr lvl="0">
              <a:lnSpc>
                <a:spcPct val="80000"/>
              </a:lnSpc>
              <a:defRPr/>
            </a:pPr>
            <a:endParaRPr lang="ru-RU" sz="2000" b="1" i="1" dirty="0">
              <a:solidFill>
                <a:schemeClr val="bg1"/>
              </a:solidFill>
              <a:latin typeface="Times New Roman" panose="02020603050405020304" pitchFamily="18" charset="0"/>
              <a:cs typeface="Times New Roman" panose="02020603050405020304" pitchFamily="18" charset="0"/>
            </a:endParaRPr>
          </a:p>
          <a:p>
            <a:pPr lvl="0">
              <a:lnSpc>
                <a:spcPct val="80000"/>
              </a:lnSpc>
              <a:defRPr/>
            </a:pPr>
            <a:r>
              <a:rPr lang="ru-RU" sz="2000" b="1" i="1" dirty="0">
                <a:solidFill>
                  <a:schemeClr val="bg1"/>
                </a:solidFill>
                <a:latin typeface="Times New Roman" panose="02020603050405020304" pitchFamily="18" charset="0"/>
                <a:cs typeface="Times New Roman" panose="02020603050405020304" pitchFamily="18" charset="0"/>
              </a:rPr>
              <a:t>2.Развивают творческие способности</a:t>
            </a:r>
          </a:p>
          <a:p>
            <a:pPr marL="342900" lvl="0" indent="-342900">
              <a:lnSpc>
                <a:spcPct val="80000"/>
              </a:lnSpc>
              <a:defRPr/>
            </a:pPr>
            <a:endParaRPr lang="ru-RU" sz="2400" i="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342900" lvl="0" indent="-342900">
              <a:lnSpc>
                <a:spcPct val="80000"/>
              </a:lnSpc>
              <a:defRPr/>
            </a:pPr>
            <a:r>
              <a:rPr lang="ru-RU" sz="2400" i="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p:txBody>
      </p:sp>
      <p:pic>
        <p:nvPicPr>
          <p:cNvPr id="14" name="Рисунок 1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944168" y="3376156"/>
            <a:ext cx="4928840" cy="3243946"/>
          </a:xfrm>
          <a:prstGeom prst="rect">
            <a:avLst/>
          </a:prstGeom>
          <a:ln>
            <a:noFill/>
          </a:ln>
          <a:effectLst>
            <a:softEdge rad="112500"/>
          </a:effectLst>
        </p:spPr>
      </p:pic>
      <p:pic>
        <p:nvPicPr>
          <p:cNvPr id="16" name="Рисунок 1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7627434" y="814898"/>
            <a:ext cx="4237560" cy="2382981"/>
          </a:xfrm>
          <a:prstGeom prst="rect">
            <a:avLst/>
          </a:prstGeom>
          <a:ln>
            <a:noFill/>
          </a:ln>
          <a:effectLst>
            <a:softEdge rad="112500"/>
          </a:effectLst>
        </p:spPr>
      </p:pic>
      <p:pic>
        <p:nvPicPr>
          <p:cNvPr id="2" name="Рисунок 1"/>
          <p:cNvPicPr>
            <a:picLocks noChangeAspect="1"/>
          </p:cNvPicPr>
          <p:nvPr/>
        </p:nvPicPr>
        <p:blipFill>
          <a:blip r:embed="rId7"/>
          <a:stretch>
            <a:fillRect/>
          </a:stretch>
        </p:blipFill>
        <p:spPr>
          <a:xfrm>
            <a:off x="1207895" y="4317679"/>
            <a:ext cx="2843561" cy="2302423"/>
          </a:xfrm>
          <a:prstGeom prst="rect">
            <a:avLst/>
          </a:prstGeom>
          <a:ln>
            <a:noFill/>
          </a:ln>
          <a:effectLst>
            <a:softEdge rad="112500"/>
          </a:effectLst>
        </p:spPr>
      </p:pic>
    </p:spTree>
    <p:extLst>
      <p:ext uri="{BB962C8B-B14F-4D97-AF65-F5344CB8AC3E}">
        <p14:creationId xmlns:p14="http://schemas.microsoft.com/office/powerpoint/2010/main" val="3363014772"/>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6085040"/>
            <a:ext cx="3421930" cy="772959"/>
          </a:xfrm>
          <a:prstGeom prst="rect">
            <a:avLst/>
          </a:prstGeom>
        </p:spPr>
      </p:pic>
      <p:pic>
        <p:nvPicPr>
          <p:cNvPr id="7" name="Рисунок 6"/>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62572" y="6085040"/>
            <a:ext cx="3421931" cy="772959"/>
          </a:xfrm>
          <a:prstGeom prst="rect">
            <a:avLst/>
          </a:prstGeom>
        </p:spPr>
      </p:pic>
      <p:pic>
        <p:nvPicPr>
          <p:cNvPr id="8" name="Рисунок 7"/>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770074" y="6085039"/>
            <a:ext cx="3421926" cy="772959"/>
          </a:xfrm>
          <a:prstGeom prst="rect">
            <a:avLst/>
          </a:prstGeom>
        </p:spPr>
      </p:pic>
      <p:pic>
        <p:nvPicPr>
          <p:cNvPr id="10" name="Рисунок 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47545" y="-7162"/>
            <a:ext cx="9896909" cy="1354532"/>
          </a:xfrm>
          <a:prstGeom prst="rect">
            <a:avLst/>
          </a:prstGeom>
          <a:ln>
            <a:noFill/>
          </a:ln>
          <a:effectLst>
            <a:softEdge rad="112500"/>
          </a:effectLst>
        </p:spPr>
      </p:pic>
      <p:pic>
        <p:nvPicPr>
          <p:cNvPr id="11" name="Рисунок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11975" y="343054"/>
            <a:ext cx="698298" cy="939534"/>
          </a:xfrm>
          <a:prstGeom prst="rect">
            <a:avLst/>
          </a:prstGeom>
        </p:spPr>
      </p:pic>
      <p:pic>
        <p:nvPicPr>
          <p:cNvPr id="12" name="Рисунок 1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120375" y="312567"/>
            <a:ext cx="820999" cy="945019"/>
          </a:xfrm>
          <a:prstGeom prst="rect">
            <a:avLst/>
          </a:prstGeom>
        </p:spPr>
      </p:pic>
      <p:pic>
        <p:nvPicPr>
          <p:cNvPr id="4" name="Рисунок 3"/>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7338213" y="1631137"/>
            <a:ext cx="4525174" cy="3612375"/>
          </a:xfrm>
          <a:prstGeom prst="rect">
            <a:avLst/>
          </a:prstGeom>
          <a:ln>
            <a:noFill/>
          </a:ln>
          <a:effectLst>
            <a:softEdge rad="112500"/>
          </a:effectLst>
        </p:spPr>
      </p:pic>
      <p:sp>
        <p:nvSpPr>
          <p:cNvPr id="14" name="Прямоугольник 13"/>
          <p:cNvSpPr/>
          <p:nvPr/>
        </p:nvSpPr>
        <p:spPr>
          <a:xfrm>
            <a:off x="661124" y="1282588"/>
            <a:ext cx="6839414" cy="1261884"/>
          </a:xfrm>
          <a:prstGeom prst="rect">
            <a:avLst/>
          </a:prstGeom>
        </p:spPr>
        <p:txBody>
          <a:bodyPr wrap="square">
            <a:spAutoFit/>
          </a:bodyPr>
          <a:lstStyle/>
          <a:p>
            <a:pPr lvl="0">
              <a:defRPr/>
            </a:pPr>
            <a:r>
              <a:rPr lang="ru-RU" sz="2800" b="1" i="1" dirty="0">
                <a:solidFill>
                  <a:prstClr val="black"/>
                </a:solidFill>
                <a:latin typeface="Georgia" pitchFamily="18" charset="0"/>
              </a:rPr>
              <a:t>     </a:t>
            </a:r>
            <a:r>
              <a:rPr lang="ru-RU" sz="2400" b="1" i="1" kern="0" dirty="0">
                <a:ln w="11430"/>
                <a:solidFill>
                  <a:srgbClr val="7030A0"/>
                </a:solidFill>
                <a:latin typeface="Georgia" pitchFamily="18" charset="0"/>
              </a:rPr>
              <a:t>Логические блоки  Дьенеша    </a:t>
            </a:r>
            <a:endParaRPr lang="ru-RU" sz="1050" b="1" i="1" kern="0" dirty="0">
              <a:solidFill>
                <a:srgbClr val="7030A0"/>
              </a:solidFill>
            </a:endParaRPr>
          </a:p>
          <a:p>
            <a:pPr lvl="0"/>
            <a:r>
              <a:rPr lang="ru-RU" sz="2400" b="1" i="1" dirty="0">
                <a:solidFill>
                  <a:srgbClr val="7030A0"/>
                </a:solidFill>
                <a:latin typeface="Georgia" pitchFamily="18" charset="0"/>
              </a:rPr>
              <a:t>представляют собой набор из 48 геометрических фигур:</a:t>
            </a:r>
            <a:endParaRPr lang="ru-RU" sz="2400" b="1" i="1" dirty="0">
              <a:solidFill>
                <a:srgbClr val="7030A0"/>
              </a:solidFill>
              <a:latin typeface="Calibri" panose="020F0502020204030204" pitchFamily="34" charset="0"/>
            </a:endParaRPr>
          </a:p>
        </p:txBody>
      </p:sp>
      <p:sp>
        <p:nvSpPr>
          <p:cNvPr id="16" name="Прямоугольник 15"/>
          <p:cNvSpPr/>
          <p:nvPr/>
        </p:nvSpPr>
        <p:spPr>
          <a:xfrm>
            <a:off x="244837" y="2603698"/>
            <a:ext cx="7471317" cy="3170099"/>
          </a:xfrm>
          <a:prstGeom prst="rect">
            <a:avLst/>
          </a:prstGeom>
        </p:spPr>
        <p:txBody>
          <a:bodyPr wrap="square">
            <a:spAutoFit/>
          </a:bodyPr>
          <a:lstStyle/>
          <a:p>
            <a:r>
              <a:rPr lang="ru-RU" sz="2000" i="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a:t>
            </a:r>
            <a:r>
              <a:rPr lang="ru-RU" sz="20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четырех форм (круги, треугольники, квадраты, прямоугольники);</a:t>
            </a:r>
          </a:p>
          <a:p>
            <a:r>
              <a:rPr lang="ru-RU" sz="20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 трех цветов (красные, синие и желтые фигуры);</a:t>
            </a:r>
          </a:p>
          <a:p>
            <a:r>
              <a:rPr lang="ru-RU" sz="20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 двух размеров (большие и маленькие фигуры);</a:t>
            </a:r>
          </a:p>
          <a:p>
            <a:r>
              <a:rPr lang="ru-RU" sz="20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г) двух видов  толщины (толстые и тонкие фигуры).</a:t>
            </a:r>
          </a:p>
          <a:p>
            <a:r>
              <a:rPr lang="ru-RU" sz="20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Каждая геометрическая фигура характеризуется  четырьмя признаками: формой, цветом, размером, толщиной. </a:t>
            </a:r>
          </a:p>
          <a:p>
            <a:pPr algn="ctr"/>
            <a:r>
              <a:rPr lang="ru-RU" sz="2000" i="1" u="sng"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Возраст введения обозначений</a:t>
            </a:r>
            <a:r>
              <a:rPr lang="ru-RU" sz="2000" i="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algn="ctr"/>
            <a:r>
              <a:rPr lang="ru-RU" sz="20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3-4 года – форма и цвет, 4-5 лет – размер,</a:t>
            </a:r>
          </a:p>
          <a:p>
            <a:pPr algn="ctr"/>
            <a:r>
              <a:rPr lang="ru-RU" sz="20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5-6 лет – толщина,  6-7 лет – отрицание.</a:t>
            </a:r>
          </a:p>
        </p:txBody>
      </p:sp>
    </p:spTree>
    <p:extLst>
      <p:ext uri="{BB962C8B-B14F-4D97-AF65-F5344CB8AC3E}">
        <p14:creationId xmlns:p14="http://schemas.microsoft.com/office/powerpoint/2010/main" val="3340955776"/>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6255835"/>
            <a:ext cx="3248146" cy="602165"/>
          </a:xfrm>
          <a:prstGeom prst="rect">
            <a:avLst/>
          </a:prstGeom>
        </p:spPr>
      </p:pic>
      <p:pic>
        <p:nvPicPr>
          <p:cNvPr id="8" name="Рисунок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932126" y="6255834"/>
            <a:ext cx="3259874" cy="602166"/>
          </a:xfrm>
          <a:prstGeom prst="rect">
            <a:avLst/>
          </a:prstGeom>
        </p:spPr>
      </p:pic>
      <p:pic>
        <p:nvPicPr>
          <p:cNvPr id="10" name="Рисунок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47545" y="-7162"/>
            <a:ext cx="9896909" cy="1195882"/>
          </a:xfrm>
          <a:prstGeom prst="rect">
            <a:avLst/>
          </a:prstGeom>
          <a:ln>
            <a:noFill/>
          </a:ln>
          <a:effectLst>
            <a:softEdge rad="112500"/>
          </a:effectLst>
        </p:spPr>
      </p:pic>
      <p:pic>
        <p:nvPicPr>
          <p:cNvPr id="9" name="Рисунок 8"/>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951976" y="2420092"/>
            <a:ext cx="1467841" cy="1255796"/>
          </a:xfrm>
          <a:prstGeom prst="rect">
            <a:avLst/>
          </a:prstGeom>
        </p:spPr>
      </p:pic>
      <p:pic>
        <p:nvPicPr>
          <p:cNvPr id="11" name="Рисунок 10"/>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42340" y="573786"/>
            <a:ext cx="491684" cy="704521"/>
          </a:xfrm>
          <a:prstGeom prst="rect">
            <a:avLst/>
          </a:prstGeom>
        </p:spPr>
      </p:pic>
      <p:pic>
        <p:nvPicPr>
          <p:cNvPr id="12" name="Рисунок 1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132029" y="559257"/>
            <a:ext cx="616974" cy="688541"/>
          </a:xfrm>
          <a:prstGeom prst="rect">
            <a:avLst/>
          </a:prstGeom>
        </p:spPr>
      </p:pic>
      <p:sp>
        <p:nvSpPr>
          <p:cNvPr id="2" name="Прямоугольник 1"/>
          <p:cNvSpPr/>
          <p:nvPr/>
        </p:nvSpPr>
        <p:spPr>
          <a:xfrm>
            <a:off x="571500" y="1188720"/>
            <a:ext cx="11259674" cy="3902607"/>
          </a:xfrm>
          <a:prstGeom prst="rect">
            <a:avLst/>
          </a:prstGeom>
        </p:spPr>
        <p:txBody>
          <a:bodyPr wrap="square">
            <a:spAutoFit/>
          </a:bodyPr>
          <a:lstStyle/>
          <a:p>
            <a:pPr marL="342900" marR="0" lvl="0" indent="-342900" defTabSz="914400" eaLnBrk="1" fontAlgn="auto" latinLnBrk="0" hangingPunct="1">
              <a:lnSpc>
                <a:spcPct val="100000"/>
              </a:lnSpc>
              <a:spcBef>
                <a:spcPct val="20000"/>
              </a:spcBef>
              <a:spcAft>
                <a:spcPct val="0"/>
              </a:spcAft>
              <a:buClrTx/>
              <a:buSzTx/>
              <a:buFontTx/>
              <a:buNone/>
              <a:defRPr/>
            </a:pPr>
            <a:r>
              <a:rPr kumimoji="0" lang="ru-RU" sz="2200" b="1" i="0" u="none" strike="noStrike" kern="0" cap="none" spc="0" normalizeH="0" baseline="0" noProof="0" dirty="0">
                <a:ln>
                  <a:noFill/>
                </a:ln>
                <a:solidFill>
                  <a:srgbClr val="7030A0"/>
                </a:solidFill>
                <a:effectLst/>
                <a:uLnTx/>
                <a:uFillTx/>
                <a:latin typeface="Times New Roman" panose="02020603050405020304" pitchFamily="18" charset="0"/>
                <a:cs typeface="Times New Roman" panose="02020603050405020304" pitchFamily="18" charset="0"/>
              </a:rPr>
              <a:t>                                       </a:t>
            </a:r>
            <a:r>
              <a:rPr kumimoji="0" lang="ru-RU" sz="2200" b="1" i="1" u="none" strike="noStrike" kern="0" cap="none" spc="0" normalizeH="0" baseline="0" noProof="0" dirty="0">
                <a:ln>
                  <a:noFill/>
                </a:ln>
                <a:solidFill>
                  <a:srgbClr val="7030A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Игры для детей</a:t>
            </a:r>
            <a:r>
              <a:rPr kumimoji="0" lang="ru-RU" sz="2200" b="1" i="1" u="none" strike="noStrike" kern="0" cap="none" spc="0" normalizeH="0" noProof="0" dirty="0">
                <a:ln>
                  <a:noFill/>
                </a:ln>
                <a:solidFill>
                  <a:srgbClr val="7030A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ru-RU" sz="2200" b="1" i="1" u="none" strike="noStrike" kern="0" cap="none" spc="0" normalizeH="0" baseline="0" noProof="0" dirty="0">
                <a:ln>
                  <a:noFill/>
                </a:ln>
                <a:solidFill>
                  <a:srgbClr val="7030A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дошкольного возраста </a:t>
            </a:r>
          </a:p>
          <a:p>
            <a:pPr marL="342900" marR="0" lvl="0" indent="-342900" defTabSz="914400" eaLnBrk="1" fontAlgn="auto" latinLnBrk="0" hangingPunct="1">
              <a:lnSpc>
                <a:spcPct val="100000"/>
              </a:lnSpc>
              <a:spcBef>
                <a:spcPct val="20000"/>
              </a:spcBef>
              <a:spcAft>
                <a:spcPct val="0"/>
              </a:spcAft>
              <a:buClrTx/>
              <a:buSzTx/>
              <a:buFontTx/>
              <a:buNone/>
              <a:defRPr/>
            </a:pPr>
            <a:endParaRPr kumimoji="0" lang="ru-RU" sz="1800" b="1" i="1" u="none" strike="noStrike" kern="0" cap="none" spc="0" normalizeH="0" baseline="0" noProof="0" dirty="0">
              <a:ln>
                <a:noFill/>
              </a:ln>
              <a:solidFill>
                <a:srgbClr val="7030A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a:p>
            <a:pPr marL="342900" marR="0" lvl="0" indent="-342900" defTabSz="914400" eaLnBrk="1" fontAlgn="auto" latinLnBrk="0" hangingPunct="1">
              <a:lnSpc>
                <a:spcPct val="100000"/>
              </a:lnSpc>
              <a:spcBef>
                <a:spcPct val="20000"/>
              </a:spcBef>
              <a:spcAft>
                <a:spcPct val="0"/>
              </a:spcAft>
              <a:buClrTx/>
              <a:buSzTx/>
              <a:buFontTx/>
              <a:buNone/>
              <a:defRPr/>
            </a:pPr>
            <a:r>
              <a:rPr kumimoji="0" lang="ru-RU" sz="2000" b="1" i="1" u="none" strike="noStrike" kern="0" cap="none" spc="0" normalizeH="0" baseline="0" noProof="0" dirty="0">
                <a:ln>
                  <a:noFill/>
                </a:ln>
                <a:solidFill>
                  <a:schemeClr val="bg1"/>
                </a:solidFill>
                <a:effectLst/>
                <a:uLnTx/>
                <a:uFillTx/>
                <a:latin typeface="Times New Roman" panose="02020603050405020304" pitchFamily="18" charset="0"/>
                <a:cs typeface="Times New Roman" panose="02020603050405020304" pitchFamily="18" charset="0"/>
              </a:rPr>
              <a:t>Для начала предлагаются самые простые игры, цель которых освоение свойств, освоение таких выражений, как:  </a:t>
            </a:r>
          </a:p>
          <a:p>
            <a:pPr marL="457200" marR="0" lvl="0" indent="-457200" defTabSz="914400" eaLnBrk="1" fontAlgn="auto" latinLnBrk="0" hangingPunct="1">
              <a:lnSpc>
                <a:spcPct val="100000"/>
              </a:lnSpc>
              <a:spcBef>
                <a:spcPct val="20000"/>
              </a:spcBef>
              <a:spcAft>
                <a:spcPct val="0"/>
              </a:spcAft>
              <a:buClrTx/>
              <a:buSzTx/>
              <a:buFontTx/>
              <a:buAutoNum type="arabicPeriod"/>
              <a:defRPr/>
            </a:pPr>
            <a:r>
              <a:rPr kumimoji="0" lang="ru-RU" sz="2000" b="1" i="1" u="none" strike="noStrike" kern="0" cap="none" spc="0" normalizeH="0" baseline="0" noProof="0" dirty="0">
                <a:ln>
                  <a:noFill/>
                </a:ln>
                <a:solidFill>
                  <a:schemeClr val="bg1"/>
                </a:solidFill>
                <a:effectLst/>
                <a:uLnTx/>
                <a:uFillTx/>
                <a:latin typeface="Times New Roman" panose="02020603050405020304" pitchFamily="18" charset="0"/>
                <a:cs typeface="Times New Roman" panose="02020603050405020304" pitchFamily="18" charset="0"/>
              </a:rPr>
              <a:t>Покажите блок такого же цвета как этот.</a:t>
            </a:r>
          </a:p>
          <a:p>
            <a:pPr marL="342900" marR="0" lvl="0" indent="-342900" defTabSz="914400" eaLnBrk="1" fontAlgn="auto" latinLnBrk="0" hangingPunct="1">
              <a:lnSpc>
                <a:spcPct val="100000"/>
              </a:lnSpc>
              <a:spcBef>
                <a:spcPct val="20000"/>
              </a:spcBef>
              <a:spcAft>
                <a:spcPct val="0"/>
              </a:spcAft>
              <a:buClrTx/>
              <a:buSzTx/>
              <a:buFontTx/>
              <a:buNone/>
              <a:defRPr/>
            </a:pPr>
            <a:r>
              <a:rPr kumimoji="0" lang="ru-RU" sz="2000" b="1" i="1" u="none" strike="noStrike" kern="0" cap="none" spc="0" normalizeH="0" baseline="0" noProof="0" dirty="0">
                <a:ln>
                  <a:noFill/>
                </a:ln>
                <a:solidFill>
                  <a:schemeClr val="bg1"/>
                </a:solidFill>
                <a:effectLst/>
                <a:uLnTx/>
                <a:uFillTx/>
                <a:latin typeface="Times New Roman" panose="02020603050405020304" pitchFamily="18" charset="0"/>
                <a:cs typeface="Times New Roman" panose="02020603050405020304" pitchFamily="18" charset="0"/>
              </a:rPr>
              <a:t>2. Найди блок такой же формы.</a:t>
            </a:r>
            <a:endParaRPr lang="ru-RU" sz="2000" b="1" i="1" kern="0" dirty="0">
              <a:solidFill>
                <a:schemeClr val="bg1"/>
              </a:solidFill>
              <a:latin typeface="Times New Roman" panose="02020603050405020304" pitchFamily="18" charset="0"/>
              <a:cs typeface="Times New Roman" panose="02020603050405020304" pitchFamily="18" charset="0"/>
            </a:endParaRPr>
          </a:p>
          <a:p>
            <a:pPr marL="342900" marR="0" lvl="0" indent="-342900" defTabSz="914400" eaLnBrk="1" fontAlgn="auto" latinLnBrk="0" hangingPunct="1">
              <a:lnSpc>
                <a:spcPct val="100000"/>
              </a:lnSpc>
              <a:spcBef>
                <a:spcPct val="20000"/>
              </a:spcBef>
              <a:spcAft>
                <a:spcPct val="0"/>
              </a:spcAft>
              <a:buClrTx/>
              <a:buSzTx/>
              <a:buFontTx/>
              <a:buNone/>
              <a:defRPr/>
            </a:pPr>
            <a:r>
              <a:rPr kumimoji="0" lang="ru-RU" sz="2000" b="1" i="1" u="none" strike="noStrike" kern="0" cap="none" spc="0" normalizeH="0" baseline="0" noProof="0" dirty="0">
                <a:ln>
                  <a:noFill/>
                </a:ln>
                <a:solidFill>
                  <a:schemeClr val="bg1"/>
                </a:solidFill>
                <a:effectLst/>
                <a:uLnTx/>
                <a:uFillTx/>
                <a:latin typeface="Times New Roman" panose="02020603050405020304" pitchFamily="18" charset="0"/>
                <a:cs typeface="Times New Roman" panose="02020603050405020304" pitchFamily="18" charset="0"/>
              </a:rPr>
              <a:t>3. Усложняем задание: Найди такой же блок по цвету и форме.</a:t>
            </a:r>
          </a:p>
          <a:p>
            <a:pPr marL="342900" marR="0" lvl="0" indent="-342900" defTabSz="914400" eaLnBrk="1" fontAlgn="auto" latinLnBrk="0" hangingPunct="1">
              <a:lnSpc>
                <a:spcPct val="100000"/>
              </a:lnSpc>
              <a:spcBef>
                <a:spcPct val="20000"/>
              </a:spcBef>
              <a:spcAft>
                <a:spcPct val="0"/>
              </a:spcAft>
              <a:buClrTx/>
              <a:buSzTx/>
              <a:buFontTx/>
              <a:buNone/>
              <a:defRPr/>
            </a:pPr>
            <a:r>
              <a:rPr kumimoji="0" lang="ru-RU" sz="2000" b="1" i="1" u="none" strike="noStrike" kern="0" cap="none" spc="0" normalizeH="0" baseline="0" noProof="0" dirty="0">
                <a:ln>
                  <a:noFill/>
                </a:ln>
                <a:solidFill>
                  <a:schemeClr val="bg1"/>
                </a:solidFill>
                <a:effectLst/>
                <a:uLnTx/>
                <a:uFillTx/>
                <a:latin typeface="Times New Roman" panose="02020603050405020304" pitchFamily="18" charset="0"/>
                <a:cs typeface="Times New Roman" panose="02020603050405020304" pitchFamily="18" charset="0"/>
              </a:rPr>
              <a:t>4. Более сложный вариант: Найди такую же фигуру как эта по цвету и форме, но другого размера. </a:t>
            </a:r>
          </a:p>
          <a:p>
            <a:pPr marL="342900" marR="0" lvl="0" indent="-342900" defTabSz="914400" eaLnBrk="1" fontAlgn="auto" latinLnBrk="0" hangingPunct="1">
              <a:lnSpc>
                <a:spcPct val="100000"/>
              </a:lnSpc>
              <a:spcBef>
                <a:spcPct val="20000"/>
              </a:spcBef>
              <a:spcAft>
                <a:spcPct val="0"/>
              </a:spcAft>
              <a:buClrTx/>
              <a:buSzTx/>
              <a:buFontTx/>
              <a:buNone/>
              <a:defRPr/>
            </a:pPr>
            <a:r>
              <a:rPr lang="ru-RU" sz="2000" b="1" i="1" kern="0" dirty="0">
                <a:solidFill>
                  <a:schemeClr val="bg1"/>
                </a:solidFill>
                <a:latin typeface="Times New Roman" panose="02020603050405020304" pitchFamily="18" charset="0"/>
                <a:cs typeface="Times New Roman" panose="02020603050405020304" pitchFamily="18" charset="0"/>
              </a:rPr>
              <a:t>5. Тактильный мешочек: Найди форму заданного размера и по словесной инструкции выложи узор (можно «бусы»).</a:t>
            </a:r>
            <a:endParaRPr kumimoji="0" lang="ru-RU" sz="2000" b="1" i="1" u="none" strike="noStrike" kern="0" cap="none" spc="0" normalizeH="0" baseline="0" noProof="0" dirty="0">
              <a:ln>
                <a:noFill/>
              </a:ln>
              <a:solidFill>
                <a:schemeClr val="bg1"/>
              </a:solidFill>
              <a:effectLst/>
              <a:uLnTx/>
              <a:uFillTx/>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45191" y="5112875"/>
            <a:ext cx="7828383" cy="1027542"/>
          </a:xfrm>
          <a:prstGeom prst="rect">
            <a:avLst/>
          </a:prstGeom>
        </p:spPr>
      </p:pic>
    </p:spTree>
    <p:extLst>
      <p:ext uri="{BB962C8B-B14F-4D97-AF65-F5344CB8AC3E}">
        <p14:creationId xmlns:p14="http://schemas.microsoft.com/office/powerpoint/2010/main" val="2785341262"/>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725" y="6242269"/>
            <a:ext cx="3248146" cy="602165"/>
          </a:xfrm>
          <a:prstGeom prst="rect">
            <a:avLst/>
          </a:prstGeom>
        </p:spPr>
      </p:pic>
      <p:pic>
        <p:nvPicPr>
          <p:cNvPr id="8" name="Рисунок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932126" y="6255835"/>
            <a:ext cx="3259874" cy="602166"/>
          </a:xfrm>
          <a:prstGeom prst="rect">
            <a:avLst/>
          </a:prstGeom>
        </p:spPr>
      </p:pic>
      <p:pic>
        <p:nvPicPr>
          <p:cNvPr id="10" name="Рисунок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47545" y="-7162"/>
            <a:ext cx="9896909" cy="952182"/>
          </a:xfrm>
          <a:prstGeom prst="rect">
            <a:avLst/>
          </a:prstGeom>
          <a:ln>
            <a:noFill/>
          </a:ln>
          <a:effectLst>
            <a:softEdge rad="112500"/>
          </a:effectLst>
        </p:spPr>
      </p:pic>
      <p:pic>
        <p:nvPicPr>
          <p:cNvPr id="11" name="Рисунок 1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86671" y="416823"/>
            <a:ext cx="491684" cy="704521"/>
          </a:xfrm>
          <a:prstGeom prst="rect">
            <a:avLst/>
          </a:prstGeom>
        </p:spPr>
      </p:pic>
      <p:pic>
        <p:nvPicPr>
          <p:cNvPr id="12" name="Рисунок 11"/>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1229823" y="485278"/>
            <a:ext cx="616974" cy="688541"/>
          </a:xfrm>
          <a:prstGeom prst="rect">
            <a:avLst/>
          </a:prstGeom>
        </p:spPr>
      </p:pic>
      <p:sp>
        <p:nvSpPr>
          <p:cNvPr id="2" name="Прямоугольник 1"/>
          <p:cNvSpPr/>
          <p:nvPr/>
        </p:nvSpPr>
        <p:spPr>
          <a:xfrm>
            <a:off x="309093" y="945020"/>
            <a:ext cx="11723073" cy="4081117"/>
          </a:xfrm>
          <a:prstGeom prst="rect">
            <a:avLst/>
          </a:prstGeom>
        </p:spPr>
        <p:txBody>
          <a:bodyPr wrap="square">
            <a:spAutoFit/>
          </a:bodyPr>
          <a:lstStyle/>
          <a:p>
            <a:pPr marL="342900" lvl="0" indent="-342900">
              <a:spcBef>
                <a:spcPct val="20000"/>
              </a:spcBef>
            </a:pPr>
            <a:r>
              <a:rPr lang="ru-RU" sz="22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200" b="1" i="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Игры с усложнением для детей младшего дошкольного возраста</a:t>
            </a:r>
          </a:p>
          <a:p>
            <a:pPr marL="342900" lvl="0" indent="-342900">
              <a:spcBef>
                <a:spcPct val="20000"/>
              </a:spcBef>
            </a:pPr>
            <a:r>
              <a:rPr lang="ru-RU" sz="20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1.«Поиск одинаковых фигур» </a:t>
            </a:r>
            <a:r>
              <a:rPr lang="ru-RU" sz="2000" dirty="0">
                <a:solidFill>
                  <a:schemeClr val="bg1"/>
                </a:solidFill>
                <a:latin typeface="Times New Roman" panose="02020603050405020304" pitchFamily="18" charset="0"/>
                <a:cs typeface="Times New Roman" panose="02020603050405020304" pitchFamily="18" charset="0"/>
              </a:rPr>
              <a:t>Предложить ребенку разложить фигуры по их свойствам, собрать все красные (синие, желтые) или все квадратные (круглые, треугольные).</a:t>
            </a:r>
          </a:p>
          <a:p>
            <a:pPr marL="342900" lvl="0" indent="-342900">
              <a:spcBef>
                <a:spcPct val="20000"/>
              </a:spcBef>
              <a:buFont typeface="Arial" pitchFamily="34" charset="0"/>
              <a:buChar char="•"/>
            </a:pPr>
            <a:endParaRPr lang="ru-RU" sz="2000" dirty="0">
              <a:solidFill>
                <a:schemeClr val="bg1"/>
              </a:solidFill>
              <a:latin typeface="Times New Roman" panose="02020603050405020304" pitchFamily="18" charset="0"/>
              <a:cs typeface="Times New Roman" panose="02020603050405020304" pitchFamily="18" charset="0"/>
            </a:endParaRPr>
          </a:p>
          <a:p>
            <a:pPr marL="342900" lvl="0" indent="-342900">
              <a:spcBef>
                <a:spcPct val="20000"/>
              </a:spcBef>
            </a:pPr>
            <a:endParaRPr lang="ru-RU" dirty="0">
              <a:solidFill>
                <a:schemeClr val="bg1"/>
              </a:solidFill>
              <a:latin typeface="Times New Roman" panose="02020603050405020304" pitchFamily="18" charset="0"/>
              <a:cs typeface="Times New Roman" panose="02020603050405020304" pitchFamily="18" charset="0"/>
            </a:endParaRPr>
          </a:p>
          <a:p>
            <a:pPr marL="342900" lvl="0" indent="-342900">
              <a:spcBef>
                <a:spcPct val="20000"/>
              </a:spcBef>
            </a:pPr>
            <a:endParaRPr lang="ru-RU" dirty="0">
              <a:solidFill>
                <a:schemeClr val="bg1"/>
              </a:solidFill>
              <a:latin typeface="Times New Roman" panose="02020603050405020304" pitchFamily="18" charset="0"/>
              <a:cs typeface="Times New Roman" panose="02020603050405020304" pitchFamily="18" charset="0"/>
            </a:endParaRPr>
          </a:p>
          <a:p>
            <a:pPr marL="342900" lvl="0" indent="-342900">
              <a:spcBef>
                <a:spcPct val="20000"/>
              </a:spcBef>
            </a:pPr>
            <a:endParaRPr lang="ru-RU" dirty="0">
              <a:solidFill>
                <a:schemeClr val="bg1"/>
              </a:solidFill>
              <a:latin typeface="Times New Roman" panose="02020603050405020304" pitchFamily="18" charset="0"/>
              <a:cs typeface="Times New Roman" panose="02020603050405020304" pitchFamily="18" charset="0"/>
            </a:endParaRPr>
          </a:p>
          <a:p>
            <a:pPr marL="342900" lvl="0" indent="-342900">
              <a:spcBef>
                <a:spcPct val="20000"/>
              </a:spcBef>
            </a:pPr>
            <a:endParaRPr lang="ru-RU" dirty="0">
              <a:solidFill>
                <a:schemeClr val="bg1"/>
              </a:solidFill>
              <a:latin typeface="Times New Roman" panose="02020603050405020304" pitchFamily="18" charset="0"/>
              <a:cs typeface="Times New Roman" panose="02020603050405020304" pitchFamily="18" charset="0"/>
            </a:endParaRPr>
          </a:p>
          <a:p>
            <a:pPr marL="342900" lvl="0" indent="-342900">
              <a:spcBef>
                <a:spcPct val="20000"/>
              </a:spcBef>
            </a:pPr>
            <a:endParaRPr lang="ru-RU" dirty="0">
              <a:solidFill>
                <a:schemeClr val="bg1"/>
              </a:solidFill>
              <a:latin typeface="Times New Roman" panose="02020603050405020304" pitchFamily="18" charset="0"/>
              <a:cs typeface="Times New Roman" panose="02020603050405020304" pitchFamily="18" charset="0"/>
            </a:endParaRPr>
          </a:p>
          <a:p>
            <a:pPr marL="342900" lvl="0" indent="-342900">
              <a:spcBef>
                <a:spcPct val="20000"/>
              </a:spcBef>
            </a:pPr>
            <a:r>
              <a:rPr lang="ru-RU"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2.«Угости игрушку» </a:t>
            </a:r>
            <a:r>
              <a:rPr lang="ru-RU" dirty="0">
                <a:solidFill>
                  <a:schemeClr val="bg1"/>
                </a:solidFill>
                <a:latin typeface="Times New Roman" panose="02020603050405020304" pitchFamily="18" charset="0"/>
                <a:cs typeface="Times New Roman" panose="02020603050405020304" pitchFamily="18" charset="0"/>
              </a:rPr>
              <a:t>Ребёнку нужно разложить фигуры таким образом, чтобы у каждой игрушки были фигуры только одной формы, одного размера или цвета.</a:t>
            </a:r>
          </a:p>
          <a:p>
            <a:pPr marL="342900" lvl="0" indent="-342900">
              <a:spcBef>
                <a:spcPct val="20000"/>
              </a:spcBef>
            </a:pPr>
            <a:endParaRPr lang="ru-RU"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3233657" y="2032259"/>
            <a:ext cx="4438186" cy="1761892"/>
          </a:xfrm>
          <a:prstGeom prst="rect">
            <a:avLst/>
          </a:prstGeom>
          <a:ln>
            <a:noFill/>
          </a:ln>
          <a:effectLst>
            <a:softEdge rad="112500"/>
          </a:effectLst>
        </p:spPr>
      </p:pic>
      <p:pic>
        <p:nvPicPr>
          <p:cNvPr id="14" name="Рисунок 13"/>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4119985" y="4713356"/>
            <a:ext cx="1405055" cy="1873402"/>
          </a:xfrm>
          <a:prstGeom prst="rect">
            <a:avLst/>
          </a:prstGeom>
          <a:ln>
            <a:noFill/>
          </a:ln>
          <a:effectLst>
            <a:softEdge rad="112500"/>
          </a:effectLst>
        </p:spPr>
      </p:pic>
      <p:pic>
        <p:nvPicPr>
          <p:cNvPr id="16" name="Рисунок 15"/>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6243638" y="4729038"/>
            <a:ext cx="1337889" cy="1838478"/>
          </a:xfrm>
          <a:prstGeom prst="rect">
            <a:avLst/>
          </a:prstGeom>
          <a:ln>
            <a:noFill/>
          </a:ln>
          <a:effectLst>
            <a:softEdge rad="112500"/>
          </a:effectLst>
        </p:spPr>
      </p:pic>
    </p:spTree>
    <p:extLst>
      <p:ext uri="{BB962C8B-B14F-4D97-AF65-F5344CB8AC3E}">
        <p14:creationId xmlns:p14="http://schemas.microsoft.com/office/powerpoint/2010/main" val="248188285"/>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47545" y="-7162"/>
            <a:ext cx="9896909" cy="952181"/>
          </a:xfrm>
          <a:prstGeom prst="rect">
            <a:avLst/>
          </a:prstGeom>
          <a:ln>
            <a:noFill/>
          </a:ln>
          <a:effectLst>
            <a:softEdge rad="112500"/>
          </a:effectLst>
        </p:spPr>
      </p:pic>
      <p:sp>
        <p:nvSpPr>
          <p:cNvPr id="2" name="Прямоугольник 1"/>
          <p:cNvSpPr/>
          <p:nvPr/>
        </p:nvSpPr>
        <p:spPr>
          <a:xfrm>
            <a:off x="309093" y="722225"/>
            <a:ext cx="7162223" cy="5693866"/>
          </a:xfrm>
          <a:prstGeom prst="rect">
            <a:avLst/>
          </a:prstGeom>
        </p:spPr>
        <p:txBody>
          <a:bodyPr wrap="square">
            <a:spAutoFit/>
          </a:bodyPr>
          <a:lstStyle/>
          <a:p>
            <a:pPr lvl="0"/>
            <a:r>
              <a:rPr lang="ru-RU" sz="2400" b="1" i="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400" b="1" i="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Фомы работы с детьми в детском саду:</a:t>
            </a:r>
            <a:endParaRPr lang="ru-RU" sz="2400" b="1" i="1" u="sng"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457200" lvl="0" indent="-457200">
              <a:buFontTx/>
              <a:buAutoNum type="arabicPeriod"/>
            </a:pPr>
            <a:r>
              <a:rPr lang="ru-RU" sz="2000" b="1" i="1" dirty="0">
                <a:solidFill>
                  <a:schemeClr val="bg1"/>
                </a:solidFill>
                <a:latin typeface="Times New Roman" panose="02020603050405020304" pitchFamily="18" charset="0"/>
                <a:cs typeface="Times New Roman" panose="02020603050405020304" pitchFamily="18" charset="0"/>
              </a:rPr>
              <a:t>Занятия (комплексные, интегрированные, обеспечивающие наглядность, системность и доступность, смену деятельности)</a:t>
            </a:r>
          </a:p>
          <a:p>
            <a:pPr lvl="0"/>
            <a:r>
              <a:rPr lang="ru-RU" sz="2000" b="1" i="1" dirty="0">
                <a:solidFill>
                  <a:schemeClr val="bg1"/>
                </a:solidFill>
                <a:latin typeface="Times New Roman" panose="02020603050405020304" pitchFamily="18" charset="0"/>
                <a:cs typeface="Times New Roman" panose="02020603050405020304" pitchFamily="18" charset="0"/>
              </a:rPr>
              <a:t>Самостоятельная деятельность детей в математическом центре: (развивающие игры, </a:t>
            </a:r>
            <a:r>
              <a:rPr lang="ru-RU" sz="2000" b="1" i="1" dirty="0" err="1">
                <a:solidFill>
                  <a:schemeClr val="bg1"/>
                </a:solidFill>
                <a:latin typeface="Times New Roman" panose="02020603050405020304" pitchFamily="18" charset="0"/>
                <a:cs typeface="Times New Roman" panose="02020603050405020304" pitchFamily="18" charset="0"/>
              </a:rPr>
              <a:t>логико</a:t>
            </a:r>
            <a:r>
              <a:rPr lang="ru-RU" sz="2000" b="1" i="1" dirty="0">
                <a:solidFill>
                  <a:schemeClr val="bg1"/>
                </a:solidFill>
                <a:latin typeface="Times New Roman" panose="02020603050405020304" pitchFamily="18" charset="0"/>
                <a:cs typeface="Times New Roman" panose="02020603050405020304" pitchFamily="18" charset="0"/>
              </a:rPr>
              <a:t> – математические игры, дидактические игры, логические упражнения:</a:t>
            </a:r>
            <a:endParaRPr lang="ru-RU" sz="2000" b="1" i="1" dirty="0">
              <a:solidFill>
                <a:schemeClr val="bg1"/>
              </a:solidFill>
              <a:latin typeface="Times New Roman" panose="02020603050405020304" pitchFamily="18" charset="0"/>
              <a:ea typeface="Calibri" pitchFamily="34" charset="0"/>
              <a:cs typeface="Times New Roman" panose="02020603050405020304" pitchFamily="18" charset="0"/>
            </a:endParaRPr>
          </a:p>
          <a:p>
            <a:pPr lvl="0"/>
            <a:r>
              <a:rPr lang="ru-RU" sz="2000" b="1" i="1" dirty="0">
                <a:solidFill>
                  <a:schemeClr val="bg1"/>
                </a:solidFill>
                <a:latin typeface="Times New Roman" panose="02020603050405020304" pitchFamily="18" charset="0"/>
                <a:ea typeface="Calibri" pitchFamily="34" charset="0"/>
                <a:cs typeface="Times New Roman" panose="02020603050405020304" pitchFamily="18" charset="0"/>
              </a:rPr>
              <a:t>а) в подвижных играх (предметные ориентиры, обозначения домиков, дорожек, лабиринтов);</a:t>
            </a:r>
          </a:p>
          <a:p>
            <a:pPr lvl="0" eaLnBrk="0" hangingPunct="0"/>
            <a:r>
              <a:rPr lang="ru-RU" sz="2000" b="1" i="1" dirty="0">
                <a:solidFill>
                  <a:schemeClr val="bg1"/>
                </a:solidFill>
                <a:latin typeface="Times New Roman" panose="02020603050405020304" pitchFamily="18" charset="0"/>
                <a:ea typeface="Calibri" pitchFamily="34" charset="0"/>
                <a:cs typeface="Times New Roman" panose="02020603050405020304" pitchFamily="18" charset="0"/>
              </a:rPr>
              <a:t>б) как настольно-печатные игры (изготовить карты к играм “Рассели жильцов”, “Найди место фигуре”);</a:t>
            </a:r>
          </a:p>
          <a:p>
            <a:pPr lvl="0" eaLnBrk="0" hangingPunct="0"/>
            <a:r>
              <a:rPr lang="ru-RU" sz="2000" b="1" i="1" dirty="0">
                <a:solidFill>
                  <a:schemeClr val="bg1"/>
                </a:solidFill>
                <a:latin typeface="Times New Roman" panose="02020603050405020304" pitchFamily="18" charset="0"/>
                <a:ea typeface="Calibri" pitchFamily="34" charset="0"/>
                <a:cs typeface="Times New Roman" panose="02020603050405020304" pitchFamily="18" charset="0"/>
              </a:rPr>
              <a:t>в) в сюжетно-ролевых играх: “Магазин” - деньги обозначаются блоками. “Почта” - адрес на доме обозначается кодовыми карточками. Аналогично, “Поезд” - билеты, места. </a:t>
            </a:r>
          </a:p>
          <a:p>
            <a:pPr lvl="0"/>
            <a:endParaRPr lang="ru-RU" sz="2000" b="1" i="1" dirty="0">
              <a:solidFill>
                <a:schemeClr val="bg1"/>
              </a:solidFill>
              <a:latin typeface="Times New Roman" panose="02020603050405020304" pitchFamily="18" charset="0"/>
              <a:cs typeface="Times New Roman" panose="02020603050405020304" pitchFamily="18" charset="0"/>
            </a:endParaRPr>
          </a:p>
          <a:p>
            <a:pPr marL="457200" lvl="0" indent="-457200"/>
            <a:r>
              <a:rPr lang="ru-RU" sz="2000" b="1" i="1" dirty="0">
                <a:solidFill>
                  <a:schemeClr val="bg1"/>
                </a:solidFill>
                <a:latin typeface="Times New Roman" panose="02020603050405020304" pitchFamily="18" charset="0"/>
                <a:cs typeface="Times New Roman" panose="02020603050405020304" pitchFamily="18" charset="0"/>
              </a:rPr>
              <a:t>2. Совместная и самостоятельная  игровая деятельность детей.</a:t>
            </a:r>
          </a:p>
        </p:txBody>
      </p:sp>
      <p:pic>
        <p:nvPicPr>
          <p:cNvPr id="4" name="Рисунок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561983" y="945019"/>
            <a:ext cx="1980013" cy="2605536"/>
          </a:xfrm>
          <a:prstGeom prst="rect">
            <a:avLst/>
          </a:prstGeom>
          <a:ln>
            <a:noFill/>
          </a:ln>
          <a:effectLst>
            <a:softEdge rad="112500"/>
          </a:effectLst>
        </p:spPr>
      </p:pic>
      <p:pic>
        <p:nvPicPr>
          <p:cNvPr id="5" name="Рисунок 4"/>
          <p:cNvPicPr>
            <a:picLocks noChangeAspect="1"/>
          </p:cNvPicPr>
          <p:nvPr/>
        </p:nvPicPr>
        <p:blipFill>
          <a:blip r:embed="rId4"/>
          <a:stretch>
            <a:fillRect/>
          </a:stretch>
        </p:blipFill>
        <p:spPr>
          <a:xfrm>
            <a:off x="9667263" y="4658540"/>
            <a:ext cx="2466975" cy="1857375"/>
          </a:xfrm>
          <a:prstGeom prst="rect">
            <a:avLst/>
          </a:prstGeom>
          <a:ln>
            <a:noFill/>
          </a:ln>
          <a:effectLst>
            <a:softEdge rad="112500"/>
          </a:effectLst>
        </p:spPr>
      </p:pic>
      <p:pic>
        <p:nvPicPr>
          <p:cNvPr id="16" name="Рисунок 15"/>
          <p:cNvPicPr>
            <a:picLocks noChangeAspect="1"/>
          </p:cNvPicPr>
          <p:nvPr/>
        </p:nvPicPr>
        <p:blipFill>
          <a:blip r:embed="rId5"/>
          <a:stretch>
            <a:fillRect/>
          </a:stretch>
        </p:blipFill>
        <p:spPr>
          <a:xfrm>
            <a:off x="9632663" y="2396352"/>
            <a:ext cx="2358286" cy="1857375"/>
          </a:xfrm>
          <a:prstGeom prst="rect">
            <a:avLst/>
          </a:prstGeom>
          <a:ln>
            <a:noFill/>
          </a:ln>
          <a:effectLst>
            <a:softEdge rad="112500"/>
          </a:effectLst>
        </p:spPr>
      </p:pic>
      <p:pic>
        <p:nvPicPr>
          <p:cNvPr id="18" name="Рисунок 17"/>
          <p:cNvPicPr>
            <a:picLocks noChangeAspect="1"/>
          </p:cNvPicPr>
          <p:nvPr/>
        </p:nvPicPr>
        <p:blipFill>
          <a:blip r:embed="rId6"/>
          <a:stretch>
            <a:fillRect/>
          </a:stretch>
        </p:blipFill>
        <p:spPr>
          <a:xfrm>
            <a:off x="7219338" y="3848915"/>
            <a:ext cx="2447925" cy="1619250"/>
          </a:xfrm>
          <a:prstGeom prst="rect">
            <a:avLst/>
          </a:prstGeom>
          <a:ln>
            <a:noFill/>
          </a:ln>
          <a:effectLst>
            <a:softEdge rad="112500"/>
          </a:effectLst>
        </p:spPr>
      </p:pic>
    </p:spTree>
    <p:extLst>
      <p:ext uri="{BB962C8B-B14F-4D97-AF65-F5344CB8AC3E}">
        <p14:creationId xmlns:p14="http://schemas.microsoft.com/office/powerpoint/2010/main" val="670245306"/>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47545" y="-7162"/>
            <a:ext cx="9896909" cy="952181"/>
          </a:xfrm>
          <a:prstGeom prst="rect">
            <a:avLst/>
          </a:prstGeom>
          <a:ln>
            <a:noFill/>
          </a:ln>
          <a:effectLst>
            <a:softEdge rad="112500"/>
          </a:effectLst>
        </p:spPr>
      </p:pic>
      <p:pic>
        <p:nvPicPr>
          <p:cNvPr id="13" name="Рисунок 12"/>
          <p:cNvPicPr>
            <a:picLocks noChangeAspect="1"/>
          </p:cNvPicPr>
          <p:nvPr/>
        </p:nvPicPr>
        <p:blipFill>
          <a:blip r:embed="rId3">
            <a:extLst>
              <a:ext uri="{28A0092B-C50C-407E-A947-70E740481C1C}">
                <a14:useLocalDpi xmlns:a14="http://schemas.microsoft.com/office/drawing/2010/main"/>
              </a:ext>
            </a:extLst>
          </a:blip>
          <a:stretch>
            <a:fillRect/>
          </a:stretch>
        </p:blipFill>
        <p:spPr>
          <a:xfrm rot="18974713">
            <a:off x="4450748" y="4295"/>
            <a:ext cx="526647" cy="505563"/>
          </a:xfrm>
          <a:prstGeom prst="rect">
            <a:avLst/>
          </a:prstGeom>
          <a:ln>
            <a:noFill/>
          </a:ln>
          <a:effectLst>
            <a:softEdge rad="112500"/>
          </a:effectLst>
        </p:spPr>
      </p:pic>
      <p:pic>
        <p:nvPicPr>
          <p:cNvPr id="15" name="Рисунок 1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800957" y="61918"/>
            <a:ext cx="592983" cy="449814"/>
          </a:xfrm>
          <a:prstGeom prst="rect">
            <a:avLst/>
          </a:prstGeom>
          <a:ln>
            <a:noFill/>
          </a:ln>
          <a:effectLst>
            <a:softEdge rad="112500"/>
          </a:effectLst>
        </p:spPr>
      </p:pic>
      <p:sp>
        <p:nvSpPr>
          <p:cNvPr id="2" name="Прямоугольник 1"/>
          <p:cNvSpPr/>
          <p:nvPr/>
        </p:nvSpPr>
        <p:spPr>
          <a:xfrm>
            <a:off x="309093" y="945019"/>
            <a:ext cx="11627349" cy="707886"/>
          </a:xfrm>
          <a:prstGeom prst="rect">
            <a:avLst/>
          </a:prstGeom>
        </p:spPr>
        <p:txBody>
          <a:bodyPr wrap="square">
            <a:spAutoFit/>
          </a:bodyPr>
          <a:lstStyle/>
          <a:p>
            <a:pPr marL="342900" lvl="0" indent="-342900" algn="ctr">
              <a:spcBef>
                <a:spcPct val="20000"/>
              </a:spcBef>
            </a:pPr>
            <a:r>
              <a:rPr lang="ru-RU" sz="20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Накладывая цветные блоки на цветные изображения в альбоме,  дети в восторге от того, как плоскостные изображения превращаются в объемные</a:t>
            </a:r>
            <a:r>
              <a:rPr lang="ru-RU" sz="20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p:txBody>
      </p:sp>
      <p:pic>
        <p:nvPicPr>
          <p:cNvPr id="4" name="Рисунок 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640933" y="1799405"/>
            <a:ext cx="4483062" cy="2355735"/>
          </a:xfrm>
          <a:prstGeom prst="rect">
            <a:avLst/>
          </a:prstGeom>
          <a:ln>
            <a:noFill/>
          </a:ln>
          <a:effectLst>
            <a:softEdge rad="112500"/>
          </a:effectLst>
        </p:spPr>
      </p:pic>
      <p:pic>
        <p:nvPicPr>
          <p:cNvPr id="5" name="Рисунок 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19671" y="1508760"/>
            <a:ext cx="2021035" cy="2902022"/>
          </a:xfrm>
          <a:prstGeom prst="rect">
            <a:avLst/>
          </a:prstGeom>
        </p:spPr>
      </p:pic>
      <p:pic>
        <p:nvPicPr>
          <p:cNvPr id="14" name="Рисунок 13"/>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2388982" y="4081347"/>
            <a:ext cx="6986963" cy="2776653"/>
          </a:xfrm>
          <a:prstGeom prst="rect">
            <a:avLst/>
          </a:prstGeom>
          <a:ln>
            <a:noFill/>
          </a:ln>
          <a:effectLst>
            <a:softEdge rad="112500"/>
          </a:effectLst>
        </p:spPr>
      </p:pic>
      <p:pic>
        <p:nvPicPr>
          <p:cNvPr id="16" name="Рисунок 15"/>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9899134" y="1378306"/>
            <a:ext cx="2103857" cy="2879842"/>
          </a:xfrm>
          <a:prstGeom prst="rect">
            <a:avLst/>
          </a:prstGeom>
        </p:spPr>
      </p:pic>
      <p:pic>
        <p:nvPicPr>
          <p:cNvPr id="17" name="Рисунок 16"/>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213550" y="4679220"/>
            <a:ext cx="2046845" cy="1790700"/>
          </a:xfrm>
          <a:prstGeom prst="rect">
            <a:avLst/>
          </a:prstGeom>
          <a:ln>
            <a:noFill/>
          </a:ln>
          <a:effectLst>
            <a:softEdge rad="112500"/>
          </a:effectLst>
        </p:spPr>
      </p:pic>
      <p:pic>
        <p:nvPicPr>
          <p:cNvPr id="19" name="Рисунок 18"/>
          <p:cNvPicPr>
            <a:picLocks noChangeAspect="1"/>
          </p:cNvPicPr>
          <p:nvPr/>
        </p:nvPicPr>
        <p:blipFill>
          <a:blip r:embed="rId10">
            <a:extLst>
              <a:ext uri="{28A0092B-C50C-407E-A947-70E740481C1C}">
                <a14:useLocalDpi xmlns:a14="http://schemas.microsoft.com/office/drawing/2010/main"/>
              </a:ext>
            </a:extLst>
          </a:blip>
          <a:stretch>
            <a:fillRect/>
          </a:stretch>
        </p:blipFill>
        <p:spPr>
          <a:xfrm rot="5400000">
            <a:off x="8081810" y="2171220"/>
            <a:ext cx="1758595" cy="1408026"/>
          </a:xfrm>
          <a:prstGeom prst="rect">
            <a:avLst/>
          </a:prstGeom>
          <a:ln>
            <a:noFill/>
          </a:ln>
          <a:effectLst>
            <a:softEdge rad="112500"/>
          </a:effectLst>
        </p:spPr>
      </p:pic>
      <p:pic>
        <p:nvPicPr>
          <p:cNvPr id="21" name="Рисунок 20"/>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9421850" y="4586286"/>
            <a:ext cx="2584412" cy="1982837"/>
          </a:xfrm>
          <a:prstGeom prst="rect">
            <a:avLst/>
          </a:prstGeom>
          <a:ln>
            <a:noFill/>
          </a:ln>
          <a:effectLst>
            <a:softEdge rad="112500"/>
          </a:effectLst>
        </p:spPr>
      </p:pic>
      <p:pic>
        <p:nvPicPr>
          <p:cNvPr id="22" name="Рисунок 21"/>
          <p:cNvPicPr>
            <a:picLocks noChangeAspect="1"/>
          </p:cNvPicPr>
          <p:nvPr/>
        </p:nvPicPr>
        <p:blipFill>
          <a:blip r:embed="rId12">
            <a:extLst>
              <a:ext uri="{28A0092B-C50C-407E-A947-70E740481C1C}">
                <a14:useLocalDpi xmlns:a14="http://schemas.microsoft.com/office/drawing/2010/main"/>
              </a:ext>
            </a:extLst>
          </a:blip>
          <a:stretch>
            <a:fillRect/>
          </a:stretch>
        </p:blipFill>
        <p:spPr>
          <a:xfrm>
            <a:off x="2319454" y="2083766"/>
            <a:ext cx="1142731" cy="1698061"/>
          </a:xfrm>
          <a:prstGeom prst="rect">
            <a:avLst/>
          </a:prstGeom>
          <a:ln>
            <a:noFill/>
          </a:ln>
          <a:effectLst>
            <a:softEdge rad="112500"/>
          </a:effectLst>
        </p:spPr>
      </p:pic>
    </p:spTree>
    <p:extLst>
      <p:ext uri="{BB962C8B-B14F-4D97-AF65-F5344CB8AC3E}">
        <p14:creationId xmlns:p14="http://schemas.microsoft.com/office/powerpoint/2010/main" val="2894241017"/>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725" y="6242269"/>
            <a:ext cx="3248146" cy="602165"/>
          </a:xfrm>
          <a:prstGeom prst="rect">
            <a:avLst/>
          </a:prstGeom>
        </p:spPr>
      </p:pic>
      <p:pic>
        <p:nvPicPr>
          <p:cNvPr id="8" name="Рисунок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932126" y="6255835"/>
            <a:ext cx="3259874" cy="602166"/>
          </a:xfrm>
          <a:prstGeom prst="rect">
            <a:avLst/>
          </a:prstGeom>
        </p:spPr>
      </p:pic>
      <p:pic>
        <p:nvPicPr>
          <p:cNvPr id="10" name="Рисунок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47545" y="-7162"/>
            <a:ext cx="9896909" cy="952182"/>
          </a:xfrm>
          <a:prstGeom prst="rect">
            <a:avLst/>
          </a:prstGeom>
          <a:ln>
            <a:noFill/>
          </a:ln>
          <a:effectLst>
            <a:softEdge rad="112500"/>
          </a:effectLst>
        </p:spPr>
      </p:pic>
      <p:pic>
        <p:nvPicPr>
          <p:cNvPr id="11" name="Рисунок 1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86671" y="416823"/>
            <a:ext cx="491684" cy="704521"/>
          </a:xfrm>
          <a:prstGeom prst="rect">
            <a:avLst/>
          </a:prstGeom>
        </p:spPr>
      </p:pic>
      <p:pic>
        <p:nvPicPr>
          <p:cNvPr id="12" name="Рисунок 11"/>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1229823" y="485278"/>
            <a:ext cx="616974" cy="688541"/>
          </a:xfrm>
          <a:prstGeom prst="rect">
            <a:avLst/>
          </a:prstGeom>
        </p:spPr>
      </p:pic>
      <p:sp>
        <p:nvSpPr>
          <p:cNvPr id="2" name="Прямоугольник 1"/>
          <p:cNvSpPr/>
          <p:nvPr/>
        </p:nvSpPr>
        <p:spPr>
          <a:xfrm>
            <a:off x="309093" y="945020"/>
            <a:ext cx="11723073" cy="2129814"/>
          </a:xfrm>
          <a:prstGeom prst="rect">
            <a:avLst/>
          </a:prstGeom>
        </p:spPr>
        <p:txBody>
          <a:bodyPr wrap="square">
            <a:spAutoFit/>
          </a:bodyPr>
          <a:lstStyle/>
          <a:p>
            <a:pPr marL="342900" lvl="0" indent="-342900">
              <a:spcBef>
                <a:spcPct val="20000"/>
              </a:spcBef>
            </a:pPr>
            <a:r>
              <a:rPr lang="ru-RU" sz="22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200" b="1" i="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Игры с усложнением для детей младшего дошкольного возраста </a:t>
            </a:r>
          </a:p>
          <a:p>
            <a:pPr marL="342900" lvl="0" indent="-342900">
              <a:spcBef>
                <a:spcPct val="20000"/>
              </a:spcBef>
            </a:pPr>
            <a:r>
              <a:rPr lang="ru-RU" sz="20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1.«Выложи по памяти»</a:t>
            </a:r>
          </a:p>
          <a:p>
            <a:pPr marL="342900" lvl="0" indent="-342900">
              <a:spcBef>
                <a:spcPct val="20000"/>
              </a:spcBef>
            </a:pPr>
            <a:endParaRPr lang="ru-RU" dirty="0">
              <a:solidFill>
                <a:schemeClr val="bg1"/>
              </a:solidFill>
              <a:latin typeface="Times New Roman" panose="02020603050405020304" pitchFamily="18" charset="0"/>
              <a:cs typeface="Times New Roman" panose="02020603050405020304" pitchFamily="18" charset="0"/>
            </a:endParaRPr>
          </a:p>
          <a:p>
            <a:pPr marL="342900" lvl="0" indent="-342900">
              <a:spcBef>
                <a:spcPct val="20000"/>
              </a:spcBef>
            </a:pPr>
            <a:endParaRPr lang="ru-RU" dirty="0">
              <a:solidFill>
                <a:schemeClr val="bg1"/>
              </a:solidFill>
              <a:latin typeface="Times New Roman" panose="02020603050405020304" pitchFamily="18" charset="0"/>
              <a:cs typeface="Times New Roman" panose="02020603050405020304" pitchFamily="18" charset="0"/>
            </a:endParaRPr>
          </a:p>
          <a:p>
            <a:pPr marL="342900" lvl="0" indent="-342900">
              <a:spcBef>
                <a:spcPct val="20000"/>
              </a:spcBef>
            </a:pPr>
            <a:endParaRPr lang="ru-RU" dirty="0">
              <a:solidFill>
                <a:schemeClr val="bg1"/>
              </a:solidFill>
              <a:latin typeface="Times New Roman" panose="02020603050405020304" pitchFamily="18" charset="0"/>
              <a:cs typeface="Times New Roman" panose="02020603050405020304" pitchFamily="18" charset="0"/>
            </a:endParaRPr>
          </a:p>
          <a:p>
            <a:pPr marL="342900" lvl="0" indent="-342900">
              <a:spcBef>
                <a:spcPct val="20000"/>
              </a:spcBef>
            </a:pPr>
            <a:endParaRPr lang="ru-RU" dirty="0">
              <a:solidFill>
                <a:schemeClr val="bg1"/>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18036" y="1426083"/>
            <a:ext cx="3897264" cy="5136962"/>
          </a:xfrm>
          <a:prstGeom prst="rect">
            <a:avLst/>
          </a:prstGeom>
        </p:spPr>
      </p:pic>
    </p:spTree>
    <p:extLst>
      <p:ext uri="{BB962C8B-B14F-4D97-AF65-F5344CB8AC3E}">
        <p14:creationId xmlns:p14="http://schemas.microsoft.com/office/powerpoint/2010/main" val="192198962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6334811"/>
            <a:ext cx="3248146" cy="523189"/>
          </a:xfrm>
          <a:prstGeom prst="rect">
            <a:avLst/>
          </a:prstGeom>
        </p:spPr>
      </p:pic>
      <p:pic>
        <p:nvPicPr>
          <p:cNvPr id="8" name="Рисунок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932126" y="6334811"/>
            <a:ext cx="3259874" cy="523189"/>
          </a:xfrm>
          <a:prstGeom prst="rect">
            <a:avLst/>
          </a:prstGeom>
        </p:spPr>
      </p:pic>
      <p:pic>
        <p:nvPicPr>
          <p:cNvPr id="10" name="Рисунок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47545" y="-7162"/>
            <a:ext cx="9896909" cy="952182"/>
          </a:xfrm>
          <a:prstGeom prst="rect">
            <a:avLst/>
          </a:prstGeom>
          <a:ln>
            <a:noFill/>
          </a:ln>
          <a:effectLst>
            <a:softEdge rad="112500"/>
          </a:effectLst>
        </p:spPr>
      </p:pic>
      <p:pic>
        <p:nvPicPr>
          <p:cNvPr id="11" name="Рисунок 1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86671" y="416823"/>
            <a:ext cx="491684" cy="704521"/>
          </a:xfrm>
          <a:prstGeom prst="rect">
            <a:avLst/>
          </a:prstGeom>
        </p:spPr>
      </p:pic>
      <p:pic>
        <p:nvPicPr>
          <p:cNvPr id="12" name="Рисунок 11"/>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1229823" y="485278"/>
            <a:ext cx="616974" cy="688541"/>
          </a:xfrm>
          <a:prstGeom prst="rect">
            <a:avLst/>
          </a:prstGeom>
        </p:spPr>
      </p:pic>
      <p:sp>
        <p:nvSpPr>
          <p:cNvPr id="2" name="Прямоугольник 1"/>
          <p:cNvSpPr/>
          <p:nvPr/>
        </p:nvSpPr>
        <p:spPr>
          <a:xfrm>
            <a:off x="309093" y="945020"/>
            <a:ext cx="11723073" cy="1132618"/>
          </a:xfrm>
          <a:prstGeom prst="rect">
            <a:avLst/>
          </a:prstGeom>
        </p:spPr>
        <p:txBody>
          <a:bodyPr wrap="square">
            <a:spAutoFit/>
          </a:bodyPr>
          <a:lstStyle/>
          <a:p>
            <a:pPr marL="342900" lvl="0" indent="-342900">
              <a:spcBef>
                <a:spcPct val="20000"/>
              </a:spcBef>
            </a:pPr>
            <a:r>
              <a:rPr lang="ru-RU" sz="22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200" b="1" i="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Игры с усложнением для детей младшего и среднего возраста </a:t>
            </a:r>
          </a:p>
          <a:p>
            <a:pPr marL="342900" lvl="0" indent="-342900">
              <a:spcBef>
                <a:spcPct val="20000"/>
              </a:spcBef>
            </a:pPr>
            <a:endParaRPr lang="ru-RU" dirty="0">
              <a:solidFill>
                <a:schemeClr val="bg1"/>
              </a:solidFill>
              <a:latin typeface="Times New Roman" panose="02020603050405020304" pitchFamily="18" charset="0"/>
              <a:cs typeface="Times New Roman" panose="02020603050405020304" pitchFamily="18" charset="0"/>
            </a:endParaRPr>
          </a:p>
          <a:p>
            <a:pPr marL="342900" lvl="0" indent="-342900">
              <a:spcBef>
                <a:spcPct val="20000"/>
              </a:spcBef>
            </a:pPr>
            <a:r>
              <a:rPr lang="ru-RU" sz="20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2.«Объемная фигура - вертикаль»</a:t>
            </a:r>
          </a:p>
        </p:txBody>
      </p:sp>
      <p:pic>
        <p:nvPicPr>
          <p:cNvPr id="3" name="Рисунок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24791" y="2268464"/>
            <a:ext cx="4759651" cy="4395665"/>
          </a:xfrm>
          <a:prstGeom prst="rect">
            <a:avLst/>
          </a:prstGeom>
        </p:spPr>
      </p:pic>
    </p:spTree>
    <p:extLst>
      <p:ext uri="{BB962C8B-B14F-4D97-AF65-F5344CB8AC3E}">
        <p14:creationId xmlns:p14="http://schemas.microsoft.com/office/powerpoint/2010/main" val="369625400"/>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6255835"/>
            <a:ext cx="3248146" cy="602165"/>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40864" y="6255835"/>
            <a:ext cx="2943923" cy="602166"/>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932126" y="6237858"/>
            <a:ext cx="3259874" cy="602166"/>
          </a:xfrm>
          <a:prstGeom prst="rect">
            <a:avLst/>
          </a:prstGeom>
        </p:spPr>
      </p:pic>
      <p:pic>
        <p:nvPicPr>
          <p:cNvPr id="10" name="Рисунок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47545" y="-7162"/>
            <a:ext cx="9896909" cy="952181"/>
          </a:xfrm>
          <a:prstGeom prst="rect">
            <a:avLst/>
          </a:prstGeom>
          <a:ln>
            <a:noFill/>
          </a:ln>
          <a:effectLst>
            <a:softEdge rad="112500"/>
          </a:effectLst>
        </p:spPr>
      </p:pic>
      <p:pic>
        <p:nvPicPr>
          <p:cNvPr id="11" name="Рисунок 10"/>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62677" y="240498"/>
            <a:ext cx="491684" cy="704521"/>
          </a:xfrm>
          <a:prstGeom prst="rect">
            <a:avLst/>
          </a:prstGeom>
        </p:spPr>
      </p:pic>
      <p:pic>
        <p:nvPicPr>
          <p:cNvPr id="12" name="Рисунок 1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172056" y="229434"/>
            <a:ext cx="616974" cy="688541"/>
          </a:xfrm>
          <a:prstGeom prst="rect">
            <a:avLst/>
          </a:prstGeom>
        </p:spPr>
      </p:pic>
      <p:sp>
        <p:nvSpPr>
          <p:cNvPr id="2" name="Прямоугольник 1"/>
          <p:cNvSpPr/>
          <p:nvPr/>
        </p:nvSpPr>
        <p:spPr>
          <a:xfrm>
            <a:off x="89210" y="1066952"/>
            <a:ext cx="11847232" cy="1046440"/>
          </a:xfrm>
          <a:prstGeom prst="rect">
            <a:avLst/>
          </a:prstGeom>
        </p:spPr>
        <p:txBody>
          <a:bodyPr wrap="square">
            <a:spAutoFit/>
          </a:bodyPr>
          <a:lstStyle/>
          <a:p>
            <a:pPr marL="342900" lvl="0" indent="-342900">
              <a:spcBef>
                <a:spcPct val="20000"/>
              </a:spcBef>
            </a:pPr>
            <a:r>
              <a:rPr lang="ru-RU" sz="2200" dirty="0">
                <a:solidFill>
                  <a:srgbClr val="002060"/>
                </a:solidFill>
                <a:latin typeface="Times New Roman" panose="02020603050405020304" pitchFamily="18" charset="0"/>
                <a:cs typeface="Times New Roman" panose="02020603050405020304" pitchFamily="18" charset="0"/>
              </a:rPr>
              <a:t> </a:t>
            </a:r>
            <a:r>
              <a:rPr lang="ru-RU" dirty="0">
                <a:solidFill>
                  <a:srgbClr val="002060"/>
                </a:solidFill>
                <a:latin typeface="Times New Roman" panose="02020603050405020304" pitchFamily="18" charset="0"/>
                <a:cs typeface="Times New Roman" panose="02020603050405020304" pitchFamily="18" charset="0"/>
              </a:rPr>
              <a:t>3. </a:t>
            </a:r>
            <a:r>
              <a:rPr lang="ru-RU" sz="20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«Что лишнее?»  </a:t>
            </a:r>
            <a:r>
              <a:rPr lang="ru-RU" sz="2000" b="1" i="1" dirty="0">
                <a:solidFill>
                  <a:schemeClr val="bg1"/>
                </a:solidFill>
                <a:latin typeface="Times New Roman" panose="02020603050405020304" pitchFamily="18" charset="0"/>
                <a:cs typeface="Times New Roman" panose="02020603050405020304" pitchFamily="18" charset="0"/>
              </a:rPr>
              <a:t>Разложите на горизонтальной плоскости 4 блока . В ряду один лишний -  он может отличать цветом или формой. Ребенок должен объяснить, почему он думает, что эта фигура лишняя.</a:t>
            </a:r>
          </a:p>
        </p:txBody>
      </p:sp>
      <p:pic>
        <p:nvPicPr>
          <p:cNvPr id="3" name="Рисунок 2"/>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2880918" y="1708910"/>
            <a:ext cx="6580847" cy="1806342"/>
          </a:xfrm>
          <a:prstGeom prst="rect">
            <a:avLst/>
          </a:prstGeom>
          <a:ln>
            <a:noFill/>
          </a:ln>
          <a:effectLst>
            <a:softEdge rad="112500"/>
          </a:effectLst>
        </p:spPr>
      </p:pic>
      <p:sp>
        <p:nvSpPr>
          <p:cNvPr id="4" name="Прямоугольник 3"/>
          <p:cNvSpPr/>
          <p:nvPr/>
        </p:nvSpPr>
        <p:spPr>
          <a:xfrm>
            <a:off x="89210" y="3418545"/>
            <a:ext cx="11954107" cy="2443746"/>
          </a:xfrm>
          <a:prstGeom prst="rect">
            <a:avLst/>
          </a:prstGeom>
        </p:spPr>
        <p:txBody>
          <a:bodyPr wrap="square">
            <a:spAutoFit/>
          </a:bodyPr>
          <a:lstStyle/>
          <a:p>
            <a:pPr marL="342900" lvl="0" indent="-342900">
              <a:spcBef>
                <a:spcPct val="20000"/>
              </a:spcBef>
            </a:pPr>
            <a:r>
              <a:rPr lang="ru-RU" dirty="0">
                <a:solidFill>
                  <a:prstClr val="black"/>
                </a:solidFill>
                <a:latin typeface="Times New Roman" panose="02020603050405020304" pitchFamily="18" charset="0"/>
                <a:cs typeface="Times New Roman" panose="02020603050405020304" pitchFamily="18" charset="0"/>
              </a:rPr>
              <a:t>4</a:t>
            </a:r>
            <a:r>
              <a:rPr lang="ru-RU" sz="2000" b="1" i="1" dirty="0">
                <a:solidFill>
                  <a:schemeClr val="bg1"/>
                </a:solidFill>
                <a:latin typeface="Times New Roman" panose="02020603050405020304" pitchFamily="18" charset="0"/>
                <a:cs typeface="Times New Roman" panose="02020603050405020304" pitchFamily="18" charset="0"/>
              </a:rPr>
              <a:t>. </a:t>
            </a:r>
            <a:r>
              <a:rPr lang="ru-RU" sz="20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«Игра с кругом» </a:t>
            </a:r>
            <a:r>
              <a:rPr lang="ru-RU" sz="2000" b="1" i="1" u="sng" dirty="0">
                <a:solidFill>
                  <a:schemeClr val="bg1"/>
                </a:solidFill>
                <a:latin typeface="Times New Roman" panose="02020603050405020304" pitchFamily="18" charset="0"/>
                <a:cs typeface="Times New Roman" panose="02020603050405020304" pitchFamily="18" charset="0"/>
              </a:rPr>
              <a:t>Нарисуйте круг</a:t>
            </a:r>
            <a:r>
              <a:rPr lang="ru-RU" sz="2000" b="1" i="1" dirty="0">
                <a:solidFill>
                  <a:schemeClr val="bg1"/>
                </a:solidFill>
                <a:latin typeface="Times New Roman" panose="02020603050405020304" pitchFamily="18" charset="0"/>
                <a:cs typeface="Times New Roman" panose="02020603050405020304" pitchFamily="18" charset="0"/>
              </a:rPr>
              <a:t>. Ребёнок должен расположить все фигуры красные внутри круга, а синие снаружи. Приближаемся к изучению предлогов «в», «за»</a:t>
            </a:r>
          </a:p>
          <a:p>
            <a:pPr marL="342900" lvl="0" indent="-342900">
              <a:spcBef>
                <a:spcPct val="20000"/>
              </a:spcBef>
            </a:pPr>
            <a:endParaRPr lang="ru-RU" sz="2000" b="1" i="1" dirty="0">
              <a:solidFill>
                <a:schemeClr val="bg1"/>
              </a:solidFill>
              <a:latin typeface="Times New Roman" panose="02020603050405020304" pitchFamily="18" charset="0"/>
              <a:cs typeface="Times New Roman" panose="02020603050405020304" pitchFamily="18" charset="0"/>
            </a:endParaRPr>
          </a:p>
          <a:p>
            <a:pPr marL="342900" lvl="0" indent="-342900">
              <a:spcBef>
                <a:spcPct val="20000"/>
              </a:spcBef>
            </a:pPr>
            <a:endParaRPr lang="ru-RU" dirty="0">
              <a:solidFill>
                <a:srgbClr val="002060"/>
              </a:solidFill>
              <a:latin typeface="Times New Roman" panose="02020603050405020304" pitchFamily="18" charset="0"/>
              <a:cs typeface="Times New Roman" panose="02020603050405020304" pitchFamily="18" charset="0"/>
            </a:endParaRPr>
          </a:p>
          <a:p>
            <a:pPr marL="342900" lvl="0" indent="-342900">
              <a:spcBef>
                <a:spcPct val="20000"/>
              </a:spcBef>
            </a:pPr>
            <a:endParaRPr lang="ru-RU" dirty="0">
              <a:solidFill>
                <a:srgbClr val="002060"/>
              </a:solidFill>
              <a:latin typeface="Times New Roman" panose="02020603050405020304" pitchFamily="18" charset="0"/>
              <a:cs typeface="Times New Roman" panose="02020603050405020304" pitchFamily="18" charset="0"/>
            </a:endParaRPr>
          </a:p>
          <a:p>
            <a:pPr marL="342900" lvl="0" indent="-342900">
              <a:spcBef>
                <a:spcPct val="20000"/>
              </a:spcBef>
            </a:pPr>
            <a:endParaRPr lang="ru-RU" dirty="0">
              <a:solidFill>
                <a:srgbClr val="002060"/>
              </a:solidFill>
              <a:latin typeface="Times New Roman" panose="02020603050405020304" pitchFamily="18" charset="0"/>
              <a:cs typeface="Times New Roman" panose="02020603050405020304" pitchFamily="18" charset="0"/>
            </a:endParaRPr>
          </a:p>
          <a:p>
            <a:pPr marL="342900" lvl="0" indent="-342900">
              <a:spcBef>
                <a:spcPct val="20000"/>
              </a:spcBef>
            </a:pPr>
            <a:r>
              <a:rPr lang="ru-RU" dirty="0">
                <a:solidFill>
                  <a:srgbClr val="002060"/>
                </a:solidFill>
                <a:latin typeface="Times New Roman" panose="02020603050405020304" pitchFamily="18" charset="0"/>
                <a:cs typeface="Times New Roman" panose="02020603050405020304" pitchFamily="18" charset="0"/>
              </a:rPr>
              <a:t>5</a:t>
            </a:r>
            <a:r>
              <a:rPr lang="ru-RU" sz="20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«Угадай – ка» или «Какой фигуры не стало?»</a:t>
            </a:r>
            <a:r>
              <a:rPr lang="ru-RU" sz="2000" b="1" i="1" dirty="0">
                <a:solidFill>
                  <a:schemeClr val="bg1"/>
                </a:solidFill>
                <a:latin typeface="Times New Roman" panose="02020603050405020304" pitchFamily="18" charset="0"/>
                <a:cs typeface="Times New Roman" panose="02020603050405020304" pitchFamily="18" charset="0"/>
              </a:rPr>
              <a:t>.</a:t>
            </a:r>
          </a:p>
        </p:txBody>
      </p:sp>
      <p:pic>
        <p:nvPicPr>
          <p:cNvPr id="5" name="Рисунок 4"/>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6619332" y="4033966"/>
            <a:ext cx="4281412" cy="2203892"/>
          </a:xfrm>
          <a:prstGeom prst="rect">
            <a:avLst/>
          </a:prstGeom>
          <a:ln>
            <a:noFill/>
          </a:ln>
          <a:effectLst>
            <a:softEdge rad="112500"/>
          </a:effectLst>
        </p:spPr>
      </p:pic>
    </p:spTree>
    <p:extLst>
      <p:ext uri="{BB962C8B-B14F-4D97-AF65-F5344CB8AC3E}">
        <p14:creationId xmlns:p14="http://schemas.microsoft.com/office/powerpoint/2010/main" val="3658960612"/>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9093" y="6411950"/>
            <a:ext cx="3248146" cy="602165"/>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27394" y="6411950"/>
            <a:ext cx="2943923" cy="602166"/>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676568" y="6411949"/>
            <a:ext cx="3259874" cy="602166"/>
          </a:xfrm>
          <a:prstGeom prst="rect">
            <a:avLst/>
          </a:prstGeom>
        </p:spPr>
      </p:pic>
      <p:pic>
        <p:nvPicPr>
          <p:cNvPr id="10" name="Рисунок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47545" y="-7162"/>
            <a:ext cx="9896909" cy="952181"/>
          </a:xfrm>
          <a:prstGeom prst="rect">
            <a:avLst/>
          </a:prstGeom>
          <a:ln>
            <a:noFill/>
          </a:ln>
          <a:effectLst>
            <a:softEdge rad="112500"/>
          </a:effectLst>
        </p:spPr>
      </p:pic>
      <p:pic>
        <p:nvPicPr>
          <p:cNvPr id="11" name="Рисунок 10"/>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34172" y="269509"/>
            <a:ext cx="491684" cy="704521"/>
          </a:xfrm>
          <a:prstGeom prst="rect">
            <a:avLst/>
          </a:prstGeom>
        </p:spPr>
      </p:pic>
      <p:pic>
        <p:nvPicPr>
          <p:cNvPr id="12" name="Рисунок 1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201221" y="277498"/>
            <a:ext cx="616974" cy="688541"/>
          </a:xfrm>
          <a:prstGeom prst="rect">
            <a:avLst/>
          </a:prstGeom>
        </p:spPr>
      </p:pic>
      <p:sp>
        <p:nvSpPr>
          <p:cNvPr id="2" name="Прямоугольник 1"/>
          <p:cNvSpPr/>
          <p:nvPr/>
        </p:nvSpPr>
        <p:spPr>
          <a:xfrm>
            <a:off x="178420" y="962854"/>
            <a:ext cx="8965580" cy="400110"/>
          </a:xfrm>
          <a:prstGeom prst="rect">
            <a:avLst/>
          </a:prstGeom>
        </p:spPr>
        <p:txBody>
          <a:bodyPr wrap="square">
            <a:spAutoFit/>
          </a:bodyPr>
          <a:lstStyle/>
          <a:p>
            <a:pPr marL="342900" lvl="0" indent="-342900" fontAlgn="base">
              <a:spcBef>
                <a:spcPct val="20000"/>
              </a:spcBef>
            </a:pPr>
            <a:r>
              <a:rPr lang="ru-RU"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a:t>
            </a:r>
            <a:r>
              <a:rPr lang="ru-RU" sz="20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.«Найди такую же фигуру».</a:t>
            </a:r>
          </a:p>
        </p:txBody>
      </p:sp>
      <p:sp>
        <p:nvSpPr>
          <p:cNvPr id="5" name="Прямоугольник 4"/>
          <p:cNvSpPr/>
          <p:nvPr/>
        </p:nvSpPr>
        <p:spPr>
          <a:xfrm>
            <a:off x="309093" y="2337850"/>
            <a:ext cx="11285034" cy="1046440"/>
          </a:xfrm>
          <a:prstGeom prst="rect">
            <a:avLst/>
          </a:prstGeom>
        </p:spPr>
        <p:txBody>
          <a:bodyPr wrap="square">
            <a:spAutoFit/>
          </a:bodyPr>
          <a:lstStyle/>
          <a:p>
            <a:pPr lvl="0" fontAlgn="base"/>
            <a:endParaRPr lang="ru-RU" sz="22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lvl="0" fontAlgn="base"/>
            <a:r>
              <a:rPr lang="ru-RU" sz="20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7.«Найди пару». </a:t>
            </a:r>
            <a:r>
              <a:rPr lang="ru-RU" sz="20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Каждой большой фигуре нужно найти в пару маленькую </a:t>
            </a: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b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ru-RU" sz="20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4" name="Рисунок 13"/>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4829396" y="1018509"/>
            <a:ext cx="3562143" cy="1587035"/>
          </a:xfrm>
          <a:prstGeom prst="rect">
            <a:avLst/>
          </a:prstGeom>
          <a:ln>
            <a:noFill/>
          </a:ln>
          <a:effectLst>
            <a:softEdge rad="112500"/>
          </a:effectLst>
        </p:spPr>
      </p:pic>
      <p:pic>
        <p:nvPicPr>
          <p:cNvPr id="16" name="Рисунок 15"/>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1933166" y="3079678"/>
            <a:ext cx="3076026" cy="1686516"/>
          </a:xfrm>
          <a:prstGeom prst="rect">
            <a:avLst/>
          </a:prstGeom>
          <a:ln>
            <a:noFill/>
          </a:ln>
          <a:effectLst>
            <a:softEdge rad="112500"/>
          </a:effectLst>
        </p:spPr>
      </p:pic>
      <p:sp>
        <p:nvSpPr>
          <p:cNvPr id="17" name="Прямоугольник 16"/>
          <p:cNvSpPr/>
          <p:nvPr/>
        </p:nvSpPr>
        <p:spPr>
          <a:xfrm>
            <a:off x="178420" y="5030046"/>
            <a:ext cx="11916169" cy="1852815"/>
          </a:xfrm>
          <a:prstGeom prst="rect">
            <a:avLst/>
          </a:prstGeom>
        </p:spPr>
        <p:txBody>
          <a:bodyPr wrap="square">
            <a:spAutoFit/>
          </a:bodyPr>
          <a:lstStyle/>
          <a:p>
            <a:pPr marL="342900" lvl="0" indent="-342900">
              <a:spcBef>
                <a:spcPct val="20000"/>
              </a:spcBef>
            </a:pPr>
            <a:r>
              <a:rPr lang="ru-RU" sz="20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8.«Третий лишний». </a:t>
            </a:r>
            <a:r>
              <a:rPr lang="ru-RU" sz="20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На картонку выкладываются 3 фигурки. Две можно объединить по какому-то свойству, одна – лишняя</a:t>
            </a: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marL="342900" lvl="0" indent="-342900">
              <a:spcBef>
                <a:spcPct val="20000"/>
              </a:spcBef>
            </a:pPr>
            <a:br>
              <a:rPr lang="ru-RU" sz="3200" dirty="0">
                <a:solidFill>
                  <a:prstClr val="black"/>
                </a:solidFill>
                <a:latin typeface="Calibri"/>
              </a:rPr>
            </a:br>
            <a:endParaRPr lang="ru-RU" sz="3200" dirty="0">
              <a:solidFill>
                <a:prstClr val="black"/>
              </a:solidFill>
              <a:latin typeface="Calibri"/>
            </a:endParaRPr>
          </a:p>
        </p:txBody>
      </p:sp>
      <p:pic>
        <p:nvPicPr>
          <p:cNvPr id="18" name="Рисунок 17"/>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6366609" y="3893093"/>
            <a:ext cx="3430113" cy="863008"/>
          </a:xfrm>
          <a:prstGeom prst="rect">
            <a:avLst/>
          </a:prstGeom>
          <a:ln>
            <a:noFill/>
          </a:ln>
          <a:effectLst>
            <a:softEdge rad="112500"/>
          </a:effectLst>
        </p:spPr>
      </p:pic>
    </p:spTree>
    <p:extLst>
      <p:ext uri="{BB962C8B-B14F-4D97-AF65-F5344CB8AC3E}">
        <p14:creationId xmlns:p14="http://schemas.microsoft.com/office/powerpoint/2010/main" val="3583433354"/>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6255835"/>
            <a:ext cx="3248146" cy="602165"/>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622929" y="6255834"/>
            <a:ext cx="2943923" cy="602166"/>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932126" y="6255834"/>
            <a:ext cx="3259874" cy="602166"/>
          </a:xfrm>
          <a:prstGeom prst="rect">
            <a:avLst/>
          </a:prstGeom>
        </p:spPr>
      </p:pic>
      <p:pic>
        <p:nvPicPr>
          <p:cNvPr id="10" name="Рисунок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47545" y="-7162"/>
            <a:ext cx="9896909" cy="952181"/>
          </a:xfrm>
          <a:prstGeom prst="rect">
            <a:avLst/>
          </a:prstGeom>
          <a:ln>
            <a:noFill/>
          </a:ln>
          <a:effectLst>
            <a:softEdge rad="112500"/>
          </a:effectLst>
        </p:spPr>
      </p:pic>
      <p:pic>
        <p:nvPicPr>
          <p:cNvPr id="11" name="Рисунок 10"/>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34172" y="269509"/>
            <a:ext cx="491684" cy="704521"/>
          </a:xfrm>
          <a:prstGeom prst="rect">
            <a:avLst/>
          </a:prstGeom>
        </p:spPr>
      </p:pic>
      <p:pic>
        <p:nvPicPr>
          <p:cNvPr id="12" name="Рисунок 1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201221" y="277498"/>
            <a:ext cx="616974" cy="688541"/>
          </a:xfrm>
          <a:prstGeom prst="rect">
            <a:avLst/>
          </a:prstGeom>
        </p:spPr>
      </p:pic>
      <p:sp>
        <p:nvSpPr>
          <p:cNvPr id="2" name="Прямоугольник 1"/>
          <p:cNvSpPr/>
          <p:nvPr/>
        </p:nvSpPr>
        <p:spPr>
          <a:xfrm>
            <a:off x="178420" y="962854"/>
            <a:ext cx="8965580" cy="400110"/>
          </a:xfrm>
          <a:prstGeom prst="rect">
            <a:avLst/>
          </a:prstGeom>
        </p:spPr>
        <p:txBody>
          <a:bodyPr wrap="square">
            <a:spAutoFit/>
          </a:bodyPr>
          <a:lstStyle/>
          <a:p>
            <a:pPr marL="342900" lvl="0" indent="-342900" fontAlgn="base">
              <a:spcBef>
                <a:spcPct val="20000"/>
              </a:spcBef>
            </a:pPr>
            <a:r>
              <a:rPr lang="ru-RU"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a:t>
            </a:r>
            <a:r>
              <a:rPr lang="ru-RU" sz="20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.«Найди такую же фигуру».</a:t>
            </a:r>
          </a:p>
        </p:txBody>
      </p:sp>
      <p:pic>
        <p:nvPicPr>
          <p:cNvPr id="20" name="Рисунок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27159" y="1310185"/>
            <a:ext cx="8772791" cy="4899546"/>
          </a:xfrm>
          <a:prstGeom prst="rect">
            <a:avLst/>
          </a:prstGeom>
        </p:spPr>
      </p:pic>
    </p:spTree>
    <p:extLst>
      <p:ext uri="{BB962C8B-B14F-4D97-AF65-F5344CB8AC3E}">
        <p14:creationId xmlns:p14="http://schemas.microsoft.com/office/powerpoint/2010/main" val="3583433354"/>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6265651"/>
            <a:ext cx="3248146" cy="602165"/>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624037" y="6265651"/>
            <a:ext cx="2943923" cy="602166"/>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911789" y="6290181"/>
            <a:ext cx="3259874" cy="602166"/>
          </a:xfrm>
          <a:prstGeom prst="rect">
            <a:avLst/>
          </a:prstGeom>
        </p:spPr>
      </p:pic>
      <p:pic>
        <p:nvPicPr>
          <p:cNvPr id="10" name="Рисунок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47545" y="-7162"/>
            <a:ext cx="9896909" cy="952181"/>
          </a:xfrm>
          <a:prstGeom prst="rect">
            <a:avLst/>
          </a:prstGeom>
          <a:ln>
            <a:noFill/>
          </a:ln>
          <a:effectLst>
            <a:softEdge rad="112500"/>
          </a:effectLst>
        </p:spPr>
      </p:pic>
      <p:pic>
        <p:nvPicPr>
          <p:cNvPr id="11" name="Рисунок 10"/>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70837" y="328335"/>
            <a:ext cx="491684" cy="704521"/>
          </a:xfrm>
          <a:prstGeom prst="rect">
            <a:avLst/>
          </a:prstGeom>
        </p:spPr>
      </p:pic>
      <p:pic>
        <p:nvPicPr>
          <p:cNvPr id="12" name="Рисунок 1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294330" y="360250"/>
            <a:ext cx="616974" cy="688541"/>
          </a:xfrm>
          <a:prstGeom prst="rect">
            <a:avLst/>
          </a:prstGeom>
        </p:spPr>
      </p:pic>
      <p:sp>
        <p:nvSpPr>
          <p:cNvPr id="2" name="Прямоугольник 1"/>
          <p:cNvSpPr/>
          <p:nvPr/>
        </p:nvSpPr>
        <p:spPr>
          <a:xfrm>
            <a:off x="122663" y="945020"/>
            <a:ext cx="11619571" cy="677108"/>
          </a:xfrm>
          <a:prstGeom prst="rect">
            <a:avLst/>
          </a:prstGeom>
        </p:spPr>
        <p:txBody>
          <a:bodyPr wrap="square">
            <a:spAutoFit/>
          </a:bodyPr>
          <a:lstStyle/>
          <a:p>
            <a:pPr lvl="0"/>
            <a:r>
              <a:rPr lang="ru-RU" sz="20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9.«Рассели жильцов» </a:t>
            </a:r>
            <a:r>
              <a:rPr lang="ru-RU" sz="20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нужно выбрать все фигуры, соответствующие заданному свойству.</a:t>
            </a:r>
          </a:p>
          <a:p>
            <a:pPr lvl="0"/>
            <a:endParaRPr kumimoji="0" lang="ru-RU" sz="1800" b="1" i="1" u="none" strike="noStrike" kern="0" cap="none" spc="0" normalizeH="0" baseline="0" noProof="0" dirty="0">
              <a:ln>
                <a:noFill/>
              </a:ln>
              <a:solidFill>
                <a:schemeClr val="bg1"/>
              </a:solidFill>
              <a:effectLst/>
              <a:uLnTx/>
              <a:uFillTx/>
            </a:endParaRPr>
          </a:p>
        </p:txBody>
      </p:sp>
      <p:sp>
        <p:nvSpPr>
          <p:cNvPr id="4" name="Прямоугольник 3"/>
          <p:cNvSpPr/>
          <p:nvPr/>
        </p:nvSpPr>
        <p:spPr>
          <a:xfrm>
            <a:off x="320626" y="2484830"/>
            <a:ext cx="8500503" cy="400110"/>
          </a:xfrm>
          <a:prstGeom prst="rect">
            <a:avLst/>
          </a:prstGeom>
        </p:spPr>
        <p:txBody>
          <a:bodyPr wrap="square">
            <a:spAutoFit/>
          </a:bodyPr>
          <a:lstStyle/>
          <a:p>
            <a:pPr lvl="0" algn="just">
              <a:spcBef>
                <a:spcPts val="600"/>
              </a:spcBef>
              <a:buClr>
                <a:srgbClr val="B13F9A"/>
              </a:buClr>
              <a:buSzPct val="73000"/>
            </a:pPr>
            <a:r>
              <a:rPr lang="ru-RU" sz="20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10.«Отгадай, какая у меня фигурка»</a:t>
            </a:r>
          </a:p>
        </p:txBody>
      </p:sp>
      <p:pic>
        <p:nvPicPr>
          <p:cNvPr id="14" name="Рисунок 13"/>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1904601" y="3211580"/>
            <a:ext cx="4611782" cy="2817745"/>
          </a:xfrm>
          <a:prstGeom prst="rect">
            <a:avLst/>
          </a:prstGeom>
          <a:ln>
            <a:noFill/>
          </a:ln>
          <a:effectLst>
            <a:softEdge rad="112500"/>
          </a:effectLst>
        </p:spPr>
      </p:pic>
      <p:pic>
        <p:nvPicPr>
          <p:cNvPr id="16" name="Рисунок 15"/>
          <p:cNvPicPr>
            <a:picLocks noChangeAspect="1"/>
          </p:cNvPicPr>
          <p:nvPr/>
        </p:nvPicPr>
        <p:blipFill>
          <a:blip r:embed="rId9">
            <a:extLst>
              <a:ext uri="{28A0092B-C50C-407E-A947-70E740481C1C}">
                <a14:useLocalDpi xmlns:a14="http://schemas.microsoft.com/office/drawing/2010/main" val="0"/>
              </a:ext>
            </a:extLst>
          </a:blip>
          <a:srcRect l="34940" t="3605" r="32956"/>
          <a:stretch>
            <a:fillRect/>
          </a:stretch>
        </p:blipFill>
        <p:spPr>
          <a:xfrm>
            <a:off x="7860212" y="1462057"/>
            <a:ext cx="3662189" cy="4851722"/>
          </a:xfrm>
          <a:prstGeom prst="rect">
            <a:avLst/>
          </a:prstGeom>
          <a:ln>
            <a:noFill/>
          </a:ln>
          <a:effectLst>
            <a:softEdge rad="112500"/>
          </a:effectLst>
        </p:spPr>
      </p:pic>
      <p:pic>
        <p:nvPicPr>
          <p:cNvPr id="3" name="Рисунок 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768762" y="1622128"/>
            <a:ext cx="2973214" cy="4207107"/>
          </a:xfrm>
          <a:prstGeom prst="rect">
            <a:avLst/>
          </a:prstGeom>
        </p:spPr>
      </p:pic>
    </p:spTree>
    <p:extLst>
      <p:ext uri="{BB962C8B-B14F-4D97-AF65-F5344CB8AC3E}">
        <p14:creationId xmlns:p14="http://schemas.microsoft.com/office/powerpoint/2010/main" val="4247354906"/>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47545" y="-7162"/>
            <a:ext cx="9896909" cy="952181"/>
          </a:xfrm>
          <a:prstGeom prst="rect">
            <a:avLst/>
          </a:prstGeom>
          <a:ln>
            <a:noFill/>
          </a:ln>
          <a:effectLst>
            <a:softEdge rad="112500"/>
          </a:effectLst>
        </p:spPr>
      </p:pic>
      <p:pic>
        <p:nvPicPr>
          <p:cNvPr id="11" name="Рисунок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59479" y="337333"/>
            <a:ext cx="491684" cy="704521"/>
          </a:xfrm>
          <a:prstGeom prst="rect">
            <a:avLst/>
          </a:prstGeom>
        </p:spPr>
      </p:pic>
      <p:pic>
        <p:nvPicPr>
          <p:cNvPr id="12" name="Рисунок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169122" y="352260"/>
            <a:ext cx="616974" cy="688541"/>
          </a:xfrm>
          <a:prstGeom prst="rect">
            <a:avLst/>
          </a:prstGeom>
        </p:spPr>
      </p:pic>
      <p:pic>
        <p:nvPicPr>
          <p:cNvPr id="2" name="Рисунок 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59479" y="1055691"/>
            <a:ext cx="3365307" cy="2506107"/>
          </a:xfrm>
          <a:prstGeom prst="rect">
            <a:avLst/>
          </a:prstGeom>
          <a:ln>
            <a:noFill/>
          </a:ln>
          <a:effectLst>
            <a:softEdge rad="112500"/>
          </a:effectLst>
        </p:spPr>
      </p:pic>
      <p:pic>
        <p:nvPicPr>
          <p:cNvPr id="4" name="Рисунок 3"/>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9212813" y="3791220"/>
            <a:ext cx="2573283" cy="2749497"/>
          </a:xfrm>
          <a:prstGeom prst="rect">
            <a:avLst/>
          </a:prstGeom>
          <a:ln>
            <a:noFill/>
          </a:ln>
          <a:effectLst>
            <a:softEdge rad="112500"/>
          </a:effectLst>
        </p:spPr>
      </p:pic>
      <p:pic>
        <p:nvPicPr>
          <p:cNvPr id="14" name="Рисунок 13"/>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3778417" y="2472127"/>
            <a:ext cx="4831730" cy="3740216"/>
          </a:xfrm>
          <a:prstGeom prst="rect">
            <a:avLst/>
          </a:prstGeom>
          <a:ln>
            <a:noFill/>
          </a:ln>
          <a:effectLst>
            <a:softEdge rad="112500"/>
          </a:effectLst>
        </p:spPr>
      </p:pic>
      <p:pic>
        <p:nvPicPr>
          <p:cNvPr id="16" name="Рисунок 15"/>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233540" y="3791220"/>
            <a:ext cx="3140154" cy="2885416"/>
          </a:xfrm>
          <a:prstGeom prst="rect">
            <a:avLst/>
          </a:prstGeom>
          <a:ln>
            <a:noFill/>
          </a:ln>
          <a:effectLst>
            <a:softEdge rad="112500"/>
          </a:effectLst>
        </p:spPr>
      </p:pic>
      <p:pic>
        <p:nvPicPr>
          <p:cNvPr id="17" name="Рисунок 16"/>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9000947" y="1055691"/>
            <a:ext cx="2974381" cy="2373309"/>
          </a:xfrm>
          <a:prstGeom prst="rect">
            <a:avLst/>
          </a:prstGeom>
          <a:ln>
            <a:noFill/>
          </a:ln>
          <a:effectLst>
            <a:softEdge rad="112500"/>
          </a:effectLst>
        </p:spPr>
      </p:pic>
      <p:sp>
        <p:nvSpPr>
          <p:cNvPr id="3" name="Заголовок 2"/>
          <p:cNvSpPr>
            <a:spLocks noGrp="1"/>
          </p:cNvSpPr>
          <p:nvPr>
            <p:ph type="title"/>
          </p:nvPr>
        </p:nvSpPr>
        <p:spPr>
          <a:xfrm>
            <a:off x="3497345" y="1147794"/>
            <a:ext cx="5715468" cy="814879"/>
          </a:xfrm>
        </p:spPr>
        <p:txBody>
          <a:bodyPr>
            <a:normAutofit/>
          </a:bodyPr>
          <a:lstStyle/>
          <a:p>
            <a:r>
              <a:rPr lang="ru-RU" sz="2000" dirty="0">
                <a:solidFill>
                  <a:schemeClr val="bg1"/>
                </a:solidFill>
                <a:latin typeface="Times New Roman" panose="02020603050405020304" pitchFamily="18" charset="0"/>
                <a:cs typeface="Times New Roman" panose="02020603050405020304" pitchFamily="18" charset="0"/>
              </a:rPr>
              <a:t>ЛОГИЧЕСКИЕ ДОМИКИ С ОБОЗНАЧЕНИЯМИ</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8218797"/>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47545" y="-7162"/>
            <a:ext cx="9896909" cy="952181"/>
          </a:xfrm>
          <a:prstGeom prst="rect">
            <a:avLst/>
          </a:prstGeom>
          <a:ln>
            <a:noFill/>
          </a:ln>
          <a:effectLst>
            <a:softEdge rad="112500"/>
          </a:effectLst>
        </p:spPr>
      </p:pic>
      <p:pic>
        <p:nvPicPr>
          <p:cNvPr id="11" name="Рисунок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1346" y="187860"/>
            <a:ext cx="491684" cy="704521"/>
          </a:xfrm>
          <a:prstGeom prst="rect">
            <a:avLst/>
          </a:prstGeom>
        </p:spPr>
      </p:pic>
      <p:pic>
        <p:nvPicPr>
          <p:cNvPr id="12" name="Рисунок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289719" y="286825"/>
            <a:ext cx="616974" cy="688541"/>
          </a:xfrm>
          <a:prstGeom prst="rect">
            <a:avLst/>
          </a:prstGeom>
        </p:spPr>
      </p:pic>
      <p:pic>
        <p:nvPicPr>
          <p:cNvPr id="13" name="Рисунок 12"/>
          <p:cNvPicPr>
            <a:picLocks noChangeAspect="1"/>
          </p:cNvPicPr>
          <p:nvPr/>
        </p:nvPicPr>
        <p:blipFill>
          <a:blip r:embed="rId5">
            <a:extLst>
              <a:ext uri="{28A0092B-C50C-407E-A947-70E740481C1C}">
                <a14:useLocalDpi xmlns:a14="http://schemas.microsoft.com/office/drawing/2010/main"/>
              </a:ext>
            </a:extLst>
          </a:blip>
          <a:stretch>
            <a:fillRect/>
          </a:stretch>
        </p:blipFill>
        <p:spPr>
          <a:xfrm rot="18974713">
            <a:off x="4450748" y="4295"/>
            <a:ext cx="526647" cy="505563"/>
          </a:xfrm>
          <a:prstGeom prst="rect">
            <a:avLst/>
          </a:prstGeom>
          <a:ln>
            <a:noFill/>
          </a:ln>
          <a:effectLst>
            <a:softEdge rad="112500"/>
          </a:effectLst>
        </p:spPr>
      </p:pic>
      <p:pic>
        <p:nvPicPr>
          <p:cNvPr id="15" name="Рисунок 1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800957" y="61918"/>
            <a:ext cx="592983" cy="449814"/>
          </a:xfrm>
          <a:prstGeom prst="rect">
            <a:avLst/>
          </a:prstGeom>
          <a:ln>
            <a:noFill/>
          </a:ln>
          <a:effectLst>
            <a:softEdge rad="112500"/>
          </a:effectLst>
        </p:spPr>
      </p:pic>
      <p:sp>
        <p:nvSpPr>
          <p:cNvPr id="2" name="Прямоугольник 1"/>
          <p:cNvSpPr/>
          <p:nvPr/>
        </p:nvSpPr>
        <p:spPr>
          <a:xfrm>
            <a:off x="167268" y="962854"/>
            <a:ext cx="11920654" cy="1631216"/>
          </a:xfrm>
          <a:prstGeom prst="rect">
            <a:avLst/>
          </a:prstGeom>
        </p:spPr>
        <p:txBody>
          <a:bodyPr wrap="square">
            <a:spAutoFit/>
          </a:bodyPr>
          <a:lstStyle/>
          <a:p>
            <a:pPr lvl="0"/>
            <a:r>
              <a:rPr lang="ru-RU"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 Игра «Этажи» </a:t>
            </a:r>
          </a:p>
          <a:p>
            <a:pPr lvl="0"/>
            <a:r>
              <a:rPr lang="ru-RU" sz="2000" i="1" dirty="0">
                <a:solidFill>
                  <a:schemeClr val="bg1"/>
                </a:solidFill>
                <a:latin typeface="Times New Roman" panose="02020603050405020304" pitchFamily="18" charset="0"/>
                <a:cs typeface="Times New Roman" panose="02020603050405020304" pitchFamily="18" charset="0"/>
              </a:rPr>
              <a:t>Предлагаем выложить  в ряд несколько фигур – 4-5 шт. Это жители первого этажа. Теперь строим второй этаж дома так, чтобы под каждой фигурой предыдущего ряда оказалась деталь другого цвета (или размера, формы).</a:t>
            </a:r>
          </a:p>
          <a:p>
            <a:pPr lvl="0"/>
            <a:r>
              <a:rPr lang="ru-RU" sz="2000" i="1" dirty="0">
                <a:solidFill>
                  <a:schemeClr val="accent6"/>
                </a:solidFill>
                <a:latin typeface="Times New Roman" panose="02020603050405020304" pitchFamily="18" charset="0"/>
                <a:cs typeface="Times New Roman" panose="02020603050405020304" pitchFamily="18" charset="0"/>
              </a:rPr>
              <a:t>Вариант 2. усложнение</a:t>
            </a:r>
            <a:endParaRPr lang="ru-RU" sz="2000" i="1" u="sng" dirty="0">
              <a:solidFill>
                <a:schemeClr val="bg1"/>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52206" y="4930837"/>
            <a:ext cx="7748296" cy="1600438"/>
          </a:xfrm>
          <a:prstGeom prst="rect">
            <a:avLst/>
          </a:prstGeom>
        </p:spPr>
        <p:txBody>
          <a:bodyPr wrap="square">
            <a:spAutoFit/>
          </a:bodyPr>
          <a:lstStyle/>
          <a:p>
            <a:endParaRPr lang="ru-RU" i="1" dirty="0">
              <a:solidFill>
                <a:schemeClr val="bg1"/>
              </a:solidFill>
              <a:latin typeface="Sitka Text" panose="02000505000000020004" pitchFamily="2" charset="0"/>
            </a:endParaRPr>
          </a:p>
          <a:p>
            <a:r>
              <a:rPr lang="ru-RU" sz="20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 Игра «Какой фигуры не хватает» </a:t>
            </a:r>
          </a:p>
          <a:p>
            <a:r>
              <a:rPr lang="ru-RU" sz="2000" i="1" dirty="0">
                <a:solidFill>
                  <a:schemeClr val="bg1"/>
                </a:solidFill>
                <a:latin typeface="Times New Roman" panose="02020603050405020304" pitchFamily="18" charset="0"/>
                <a:cs typeface="Times New Roman" panose="02020603050405020304" pitchFamily="18" charset="0"/>
              </a:rPr>
              <a:t>Квадрат разделите на 9 частей. В некоторых из них определенные значки отсутствуют. </a:t>
            </a:r>
          </a:p>
          <a:p>
            <a:r>
              <a:rPr lang="ru-RU" sz="2000" i="1" dirty="0">
                <a:solidFill>
                  <a:schemeClr val="bg1"/>
                </a:solidFill>
                <a:latin typeface="Times New Roman" panose="02020603050405020304" pitchFamily="18" charset="0"/>
                <a:cs typeface="Times New Roman" panose="02020603050405020304" pitchFamily="18" charset="0"/>
              </a:rPr>
              <a:t>В квадрате может быть указан один или два признака фигурки.</a:t>
            </a:r>
          </a:p>
        </p:txBody>
      </p:sp>
      <p:pic>
        <p:nvPicPr>
          <p:cNvPr id="3" name="Рисунок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017654" y="2756313"/>
            <a:ext cx="2814611" cy="2445769"/>
          </a:xfrm>
          <a:prstGeom prst="rect">
            <a:avLst/>
          </a:prstGeom>
        </p:spPr>
      </p:pic>
      <p:pic>
        <p:nvPicPr>
          <p:cNvPr id="16" name="Рисунок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6200000">
            <a:off x="7691530" y="2749159"/>
            <a:ext cx="4115773" cy="3080606"/>
          </a:xfrm>
          <a:prstGeom prst="rect">
            <a:avLst/>
          </a:prstGeom>
        </p:spPr>
      </p:pic>
    </p:spTree>
    <p:extLst>
      <p:ext uri="{BB962C8B-B14F-4D97-AF65-F5344CB8AC3E}">
        <p14:creationId xmlns:p14="http://schemas.microsoft.com/office/powerpoint/2010/main" val="189555273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47545" y="-7162"/>
            <a:ext cx="9896909" cy="952181"/>
          </a:xfrm>
          <a:prstGeom prst="rect">
            <a:avLst/>
          </a:prstGeom>
          <a:ln>
            <a:noFill/>
          </a:ln>
          <a:effectLst>
            <a:softEdge rad="112500"/>
          </a:effectLst>
        </p:spPr>
      </p:pic>
      <p:pic>
        <p:nvPicPr>
          <p:cNvPr id="11" name="Рисунок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09093" y="485278"/>
            <a:ext cx="491684" cy="704521"/>
          </a:xfrm>
          <a:prstGeom prst="rect">
            <a:avLst/>
          </a:prstGeom>
        </p:spPr>
      </p:pic>
      <p:pic>
        <p:nvPicPr>
          <p:cNvPr id="12" name="Рисунок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154967" y="621770"/>
            <a:ext cx="616974" cy="688541"/>
          </a:xfrm>
          <a:prstGeom prst="rect">
            <a:avLst/>
          </a:prstGeom>
        </p:spPr>
      </p:pic>
      <p:pic>
        <p:nvPicPr>
          <p:cNvPr id="13" name="Рисунок 12"/>
          <p:cNvPicPr>
            <a:picLocks noChangeAspect="1"/>
          </p:cNvPicPr>
          <p:nvPr/>
        </p:nvPicPr>
        <p:blipFill>
          <a:blip r:embed="rId5">
            <a:extLst>
              <a:ext uri="{28A0092B-C50C-407E-A947-70E740481C1C}">
                <a14:useLocalDpi xmlns:a14="http://schemas.microsoft.com/office/drawing/2010/main"/>
              </a:ext>
            </a:extLst>
          </a:blip>
          <a:stretch>
            <a:fillRect/>
          </a:stretch>
        </p:blipFill>
        <p:spPr>
          <a:xfrm rot="18974713">
            <a:off x="4450748" y="4295"/>
            <a:ext cx="526647" cy="505563"/>
          </a:xfrm>
          <a:prstGeom prst="rect">
            <a:avLst/>
          </a:prstGeom>
          <a:ln>
            <a:noFill/>
          </a:ln>
          <a:effectLst>
            <a:softEdge rad="112500"/>
          </a:effectLst>
        </p:spPr>
      </p:pic>
      <p:pic>
        <p:nvPicPr>
          <p:cNvPr id="15" name="Рисунок 1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800957" y="61918"/>
            <a:ext cx="592983" cy="449814"/>
          </a:xfrm>
          <a:prstGeom prst="rect">
            <a:avLst/>
          </a:prstGeom>
          <a:ln>
            <a:noFill/>
          </a:ln>
          <a:effectLst>
            <a:softEdge rad="112500"/>
          </a:effectLst>
        </p:spPr>
      </p:pic>
      <p:sp>
        <p:nvSpPr>
          <p:cNvPr id="2" name="Прямоугольник 1"/>
          <p:cNvSpPr/>
          <p:nvPr/>
        </p:nvSpPr>
        <p:spPr>
          <a:xfrm>
            <a:off x="0" y="837538"/>
            <a:ext cx="11965259" cy="3256276"/>
          </a:xfrm>
          <a:prstGeom prst="rect">
            <a:avLst/>
          </a:prstGeom>
        </p:spPr>
        <p:txBody>
          <a:bodyPr wrap="square">
            <a:spAutoFit/>
          </a:bodyPr>
          <a:lstStyle/>
          <a:p>
            <a:pPr marL="342900" lvl="0" indent="-342900" algn="ctr">
              <a:spcBef>
                <a:spcPct val="20000"/>
              </a:spcBef>
            </a:pPr>
            <a:r>
              <a:rPr lang="ru-RU" sz="3200" b="1" i="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800" b="1" i="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Игры с обручами или кольцами</a:t>
            </a:r>
          </a:p>
          <a:p>
            <a:pPr marL="342900" lvl="0" indent="-342900" algn="ctr">
              <a:spcBef>
                <a:spcPct val="20000"/>
              </a:spcBef>
            </a:pPr>
            <a:r>
              <a:rPr lang="ru-RU" sz="3200" dirty="0">
                <a:solidFill>
                  <a:prstClr val="black"/>
                </a:solidFill>
                <a:latin typeface="Times New Roman" panose="02020603050405020304" pitchFamily="18" charset="0"/>
                <a:cs typeface="Times New Roman" panose="02020603050405020304" pitchFamily="18" charset="0"/>
              </a:rPr>
              <a:t> </a:t>
            </a:r>
            <a:r>
              <a:rPr lang="ru-RU" sz="2600" b="1" i="1" dirty="0" err="1">
                <a:solidFill>
                  <a:schemeClr val="bg1"/>
                </a:solidFill>
                <a:latin typeface="Times New Roman" panose="02020603050405020304" pitchFamily="18" charset="0"/>
                <a:cs typeface="Times New Roman" panose="02020603050405020304" pitchFamily="18" charset="0"/>
              </a:rPr>
              <a:t>Золтан</a:t>
            </a:r>
            <a:r>
              <a:rPr lang="ru-RU" sz="2600" b="1" i="1" dirty="0">
                <a:solidFill>
                  <a:schemeClr val="bg1"/>
                </a:solidFill>
                <a:latin typeface="Times New Roman" panose="02020603050405020304" pitchFamily="18" charset="0"/>
                <a:cs typeface="Times New Roman" panose="02020603050405020304" pitchFamily="18" charset="0"/>
              </a:rPr>
              <a:t> </a:t>
            </a:r>
            <a:r>
              <a:rPr lang="ru-RU" sz="2600" b="1" i="1" dirty="0" err="1">
                <a:solidFill>
                  <a:schemeClr val="bg1"/>
                </a:solidFill>
                <a:latin typeface="Times New Roman" panose="02020603050405020304" pitchFamily="18" charset="0"/>
                <a:cs typeface="Times New Roman" panose="02020603050405020304" pitchFamily="18" charset="0"/>
              </a:rPr>
              <a:t>Дьенеш</a:t>
            </a:r>
            <a:r>
              <a:rPr lang="ru-RU" sz="2600" b="1" i="1" dirty="0">
                <a:solidFill>
                  <a:schemeClr val="bg1"/>
                </a:solidFill>
                <a:latin typeface="Times New Roman" panose="02020603050405020304" pitchFamily="18" charset="0"/>
                <a:cs typeface="Times New Roman" panose="02020603050405020304" pitchFamily="18" charset="0"/>
              </a:rPr>
              <a:t> разработал логические игры с обручами, которые отлично развивают у детей способность логически мыслить и ориентироваться в пространстве. Перед игрой нужно объяснить ребенку  основную терминологию – «внутри» и «вне» (снаружи) обруча.</a:t>
            </a:r>
          </a:p>
          <a:p>
            <a:pPr marL="342900" lvl="0" indent="-342900" algn="ctr">
              <a:spcBef>
                <a:spcPct val="20000"/>
              </a:spcBef>
            </a:pPr>
            <a:r>
              <a:rPr lang="ru-RU" sz="2600" b="1" i="1" dirty="0">
                <a:solidFill>
                  <a:schemeClr val="bg1"/>
                </a:solidFill>
                <a:latin typeface="Times New Roman" panose="02020603050405020304" pitchFamily="18" charset="0"/>
                <a:cs typeface="Times New Roman" panose="02020603050405020304" pitchFamily="18" charset="0"/>
              </a:rPr>
              <a:t>(можно использовать визуальное сопровождение в виде карточек, можно по словесной инструкции)</a:t>
            </a:r>
          </a:p>
        </p:txBody>
      </p:sp>
      <p:pic>
        <p:nvPicPr>
          <p:cNvPr id="14" name="Picture 2" descr="DSCF5939"/>
          <p:cNvPicPr>
            <a:picLocks noChangeAspect="1" noChangeArrowheads="1"/>
          </p:cNvPicPr>
          <p:nvPr/>
        </p:nvPicPr>
        <p:blipFill>
          <a:blip r:embed="rId7">
            <a:extLst>
              <a:ext uri="{28A0092B-C50C-407E-A947-70E740481C1C}">
                <a14:useLocalDpi xmlns:a14="http://schemas.microsoft.com/office/drawing/2010/main"/>
              </a:ext>
            </a:extLst>
          </a:blip>
          <a:stretch>
            <a:fillRect/>
          </a:stretch>
        </p:blipFill>
        <p:spPr bwMode="auto">
          <a:xfrm>
            <a:off x="309093" y="4386623"/>
            <a:ext cx="3263626" cy="2257660"/>
          </a:xfrm>
          <a:prstGeom prst="rect">
            <a:avLst/>
          </a:prstGeom>
          <a:ln>
            <a:noFill/>
          </a:ln>
          <a:effectLst>
            <a:softEdge rad="112500"/>
          </a:effectLst>
        </p:spPr>
      </p:pic>
      <p:pic>
        <p:nvPicPr>
          <p:cNvPr id="3" name="Рисунок 2"/>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3944335" y="4062046"/>
            <a:ext cx="4029008" cy="2398018"/>
          </a:xfrm>
          <a:prstGeom prst="rect">
            <a:avLst/>
          </a:prstGeom>
          <a:ln>
            <a:noFill/>
          </a:ln>
          <a:effectLst>
            <a:softEdge rad="112500"/>
          </a:effectLst>
        </p:spPr>
      </p:pic>
      <p:pic>
        <p:nvPicPr>
          <p:cNvPr id="4" name="Рисунок 3"/>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8344959" y="4386623"/>
            <a:ext cx="3085238" cy="2326428"/>
          </a:xfrm>
          <a:prstGeom prst="rect">
            <a:avLst/>
          </a:prstGeom>
          <a:ln>
            <a:noFill/>
          </a:ln>
          <a:effectLst>
            <a:softEdge rad="112500"/>
          </a:effectLst>
        </p:spPr>
      </p:pic>
    </p:spTree>
    <p:extLst>
      <p:ext uri="{BB962C8B-B14F-4D97-AF65-F5344CB8AC3E}">
        <p14:creationId xmlns:p14="http://schemas.microsoft.com/office/powerpoint/2010/main" val="2053691772"/>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6278847"/>
            <a:ext cx="3248146" cy="602165"/>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482789" y="6255834"/>
            <a:ext cx="2943923" cy="602166"/>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932126" y="6255834"/>
            <a:ext cx="3259874" cy="602166"/>
          </a:xfrm>
          <a:prstGeom prst="rect">
            <a:avLst/>
          </a:prstGeom>
        </p:spPr>
      </p:pic>
      <p:pic>
        <p:nvPicPr>
          <p:cNvPr id="10" name="Рисунок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47545" y="-7162"/>
            <a:ext cx="9896909" cy="952181"/>
          </a:xfrm>
          <a:prstGeom prst="rect">
            <a:avLst/>
          </a:prstGeom>
          <a:ln>
            <a:noFill/>
          </a:ln>
          <a:effectLst>
            <a:softEdge rad="112500"/>
          </a:effectLst>
        </p:spPr>
      </p:pic>
      <p:pic>
        <p:nvPicPr>
          <p:cNvPr id="11" name="Рисунок 10"/>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88330" y="159471"/>
            <a:ext cx="491684" cy="704521"/>
          </a:xfrm>
          <a:prstGeom prst="rect">
            <a:avLst/>
          </a:prstGeom>
        </p:spPr>
      </p:pic>
      <p:pic>
        <p:nvPicPr>
          <p:cNvPr id="12" name="Рисунок 1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213524" y="286825"/>
            <a:ext cx="616974" cy="688541"/>
          </a:xfrm>
          <a:prstGeom prst="rect">
            <a:avLst/>
          </a:prstGeom>
        </p:spPr>
      </p:pic>
      <p:sp>
        <p:nvSpPr>
          <p:cNvPr id="2" name="Прямоугольник 1"/>
          <p:cNvSpPr/>
          <p:nvPr/>
        </p:nvSpPr>
        <p:spPr>
          <a:xfrm>
            <a:off x="189571" y="1082266"/>
            <a:ext cx="11831444" cy="3046988"/>
          </a:xfrm>
          <a:prstGeom prst="rect">
            <a:avLst/>
          </a:prstGeom>
        </p:spPr>
        <p:txBody>
          <a:bodyPr wrap="square">
            <a:spAutoFit/>
          </a:bodyPr>
          <a:lstStyle/>
          <a:p>
            <a:pPr lvl="0">
              <a:spcBef>
                <a:spcPct val="0"/>
              </a:spcBef>
              <a:spcAft>
                <a:spcPct val="0"/>
              </a:spcAft>
              <a:defRPr/>
            </a:pPr>
            <a:r>
              <a:rPr lang="ru-RU" sz="2000" b="1" i="1" kern="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1.Игра«Рыбки в пруду»</a:t>
            </a:r>
          </a:p>
          <a:p>
            <a:pPr lvl="0">
              <a:spcBef>
                <a:spcPct val="0"/>
              </a:spcBef>
              <a:spcAft>
                <a:spcPct val="0"/>
              </a:spcAft>
              <a:defRPr/>
            </a:pPr>
            <a:r>
              <a:rPr lang="ru-RU" sz="2000" i="1" kern="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i="1" kern="0" dirty="0">
                <a:solidFill>
                  <a:schemeClr val="bg1"/>
                </a:solidFill>
                <a:latin typeface="Times New Roman" panose="02020603050405020304" pitchFamily="18" charset="0"/>
                <a:cs typeface="Times New Roman" panose="02020603050405020304" pitchFamily="18" charset="0"/>
              </a:rPr>
              <a:t>Договоритесь с ребенком, что все большие  (маленькие, желтые, красные и т.д.) блоки – это рыбки, их нужно «запустить в пруд» (в обруч). </a:t>
            </a:r>
          </a:p>
          <a:p>
            <a:pPr marL="342900" lvl="0" indent="-342900">
              <a:spcBef>
                <a:spcPct val="20000"/>
              </a:spcBef>
            </a:pPr>
            <a:endParaRPr lang="ru-RU" sz="20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342900" lvl="0" indent="-342900">
              <a:spcBef>
                <a:spcPct val="20000"/>
              </a:spcBef>
            </a:pPr>
            <a:r>
              <a:rPr lang="ru-RU"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2.Игра  «Печенье для Мальвины и Буратино»</a:t>
            </a:r>
          </a:p>
          <a:p>
            <a:pPr marL="342900" lvl="0" indent="-342900">
              <a:spcBef>
                <a:spcPct val="20000"/>
              </a:spcBef>
            </a:pPr>
            <a:r>
              <a:rPr lang="ru-RU" sz="2000" dirty="0">
                <a:solidFill>
                  <a:schemeClr val="bg1"/>
                </a:solidFill>
                <a:latin typeface="Times New Roman" panose="02020603050405020304" pitchFamily="18" charset="0"/>
                <a:cs typeface="Times New Roman" panose="02020603050405020304" pitchFamily="18" charset="0"/>
              </a:rPr>
              <a:t>      </a:t>
            </a:r>
            <a:r>
              <a:rPr lang="ru-RU" sz="2000" i="1" dirty="0">
                <a:solidFill>
                  <a:schemeClr val="bg1"/>
                </a:solidFill>
                <a:latin typeface="Times New Roman" panose="02020603050405020304" pitchFamily="18" charset="0"/>
                <a:cs typeface="Times New Roman" panose="02020603050405020304" pitchFamily="18" charset="0"/>
              </a:rPr>
              <a:t>Для игры приготовьте логические блоки и обручи, отличающиеся цветом (красный и синий). Разместите на твердой поверхности обручи, чтобы они имели общую часть после пересечения. Детям предлагается разделить печенье (блоки) между Мальвиной и Буратино. У Мальвины  - все круглые, а у Буратино - все красные. </a:t>
            </a:r>
          </a:p>
        </p:txBody>
      </p:sp>
      <p:sp>
        <p:nvSpPr>
          <p:cNvPr id="3" name="Прямоугольник 2"/>
          <p:cNvSpPr/>
          <p:nvPr/>
        </p:nvSpPr>
        <p:spPr>
          <a:xfrm>
            <a:off x="189571" y="3166946"/>
            <a:ext cx="11530361" cy="2492990"/>
          </a:xfrm>
          <a:prstGeom prst="rect">
            <a:avLst/>
          </a:prstGeom>
        </p:spPr>
        <p:txBody>
          <a:bodyPr wrap="square">
            <a:spAutoFit/>
          </a:bodyPr>
          <a:lstStyle/>
          <a:p>
            <a:pPr marL="0" marR="0" lvl="0" indent="0" defTabSz="914400" eaLnBrk="1" fontAlgn="auto" latinLnBrk="0" hangingPunct="1">
              <a:lnSpc>
                <a:spcPct val="100000"/>
              </a:lnSpc>
              <a:spcBef>
                <a:spcPct val="0"/>
              </a:spcBef>
              <a:spcAft>
                <a:spcPct val="0"/>
              </a:spcAft>
              <a:buClrTx/>
              <a:buSzTx/>
              <a:buFontTx/>
              <a:buNone/>
              <a:defRPr/>
            </a:pPr>
            <a:endParaRPr kumimoji="0" lang="ru-RU" sz="2800" b="0" i="1"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ct val="0"/>
              </a:spcBef>
              <a:spcAft>
                <a:spcPct val="0"/>
              </a:spcAft>
              <a:buClrTx/>
              <a:buSzTx/>
              <a:buFontTx/>
              <a:buNone/>
              <a:defRPr/>
            </a:pPr>
            <a:endParaRPr kumimoji="0" lang="ru-RU" sz="2800" b="0" i="1"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ct val="0"/>
              </a:spcBef>
              <a:spcAft>
                <a:spcPct val="0"/>
              </a:spcAft>
              <a:buClrTx/>
              <a:buSzTx/>
              <a:buFontTx/>
              <a:buNone/>
              <a:defRPr/>
            </a:pPr>
            <a:endParaRPr lang="ru-RU" sz="2800" i="1" kern="0" dirty="0">
              <a:solidFill>
                <a:srgbClr val="002060"/>
              </a:solidFill>
              <a:latin typeface="Times New Roman" panose="02020603050405020304" pitchFamily="18" charset="0"/>
              <a:cs typeface="Times New Roman" panose="02020603050405020304" pitchFamily="18" charset="0"/>
            </a:endParaRPr>
          </a:p>
          <a:p>
            <a:pPr marL="0" marR="0" lvl="0" indent="0" algn="ctr" defTabSz="914400" eaLnBrk="1" fontAlgn="auto" latinLnBrk="0" hangingPunct="1">
              <a:lnSpc>
                <a:spcPct val="100000"/>
              </a:lnSpc>
              <a:spcBef>
                <a:spcPct val="0"/>
              </a:spcBef>
              <a:spcAft>
                <a:spcPct val="0"/>
              </a:spcAft>
              <a:buClrTx/>
              <a:buSzTx/>
              <a:buFontTx/>
              <a:buNone/>
              <a:defRPr/>
            </a:pPr>
            <a:r>
              <a:rPr kumimoji="0" lang="ru-RU" sz="2400" b="1" i="1"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Игры с обручами помогают развивать внимание, память, образное мышление, обучают операциям синтеза и анализа, также мы ненавязчиво  подводим детей  к изучению математики и информатики </a:t>
            </a:r>
            <a:endParaRPr kumimoji="0" lang="ru-RU" sz="2400" b="1" i="1" u="sng"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3927493026"/>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6255835"/>
            <a:ext cx="3248146" cy="602165"/>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349054" y="6255834"/>
            <a:ext cx="2943923" cy="602166"/>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921859" y="6255834"/>
            <a:ext cx="3259874" cy="602166"/>
          </a:xfrm>
          <a:prstGeom prst="rect">
            <a:avLst/>
          </a:prstGeom>
        </p:spPr>
      </p:pic>
      <p:pic>
        <p:nvPicPr>
          <p:cNvPr id="10" name="Рисунок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47545" y="-7162"/>
            <a:ext cx="9896909" cy="952181"/>
          </a:xfrm>
          <a:prstGeom prst="rect">
            <a:avLst/>
          </a:prstGeom>
          <a:ln>
            <a:noFill/>
          </a:ln>
          <a:effectLst>
            <a:softEdge rad="112500"/>
          </a:effectLst>
        </p:spPr>
      </p:pic>
      <p:pic>
        <p:nvPicPr>
          <p:cNvPr id="11" name="Рисунок 10"/>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24146" y="286825"/>
            <a:ext cx="491684" cy="704521"/>
          </a:xfrm>
          <a:prstGeom prst="rect">
            <a:avLst/>
          </a:prstGeom>
        </p:spPr>
      </p:pic>
      <p:pic>
        <p:nvPicPr>
          <p:cNvPr id="12" name="Рисунок 1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146815" y="420556"/>
            <a:ext cx="616974" cy="688541"/>
          </a:xfrm>
          <a:prstGeom prst="rect">
            <a:avLst/>
          </a:prstGeom>
        </p:spPr>
      </p:pic>
      <p:pic>
        <p:nvPicPr>
          <p:cNvPr id="13" name="Рисунок 12"/>
          <p:cNvPicPr>
            <a:picLocks noChangeAspect="1"/>
          </p:cNvPicPr>
          <p:nvPr/>
        </p:nvPicPr>
        <p:blipFill>
          <a:blip r:embed="rId8">
            <a:extLst>
              <a:ext uri="{28A0092B-C50C-407E-A947-70E740481C1C}">
                <a14:useLocalDpi xmlns:a14="http://schemas.microsoft.com/office/drawing/2010/main"/>
              </a:ext>
            </a:extLst>
          </a:blip>
          <a:stretch>
            <a:fillRect/>
          </a:stretch>
        </p:blipFill>
        <p:spPr>
          <a:xfrm rot="18974713">
            <a:off x="4450748" y="4295"/>
            <a:ext cx="526647" cy="505563"/>
          </a:xfrm>
          <a:prstGeom prst="rect">
            <a:avLst/>
          </a:prstGeom>
          <a:ln>
            <a:noFill/>
          </a:ln>
          <a:effectLst>
            <a:softEdge rad="112500"/>
          </a:effectLst>
        </p:spPr>
      </p:pic>
      <p:pic>
        <p:nvPicPr>
          <p:cNvPr id="15" name="Рисунок 14"/>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2800957" y="61918"/>
            <a:ext cx="592983" cy="449814"/>
          </a:xfrm>
          <a:prstGeom prst="rect">
            <a:avLst/>
          </a:prstGeom>
          <a:ln>
            <a:noFill/>
          </a:ln>
          <a:effectLst>
            <a:softEdge rad="112500"/>
          </a:effectLst>
        </p:spPr>
      </p:pic>
      <p:sp>
        <p:nvSpPr>
          <p:cNvPr id="2" name="Прямоугольник 1"/>
          <p:cNvSpPr/>
          <p:nvPr/>
        </p:nvSpPr>
        <p:spPr>
          <a:xfrm>
            <a:off x="89210" y="1014099"/>
            <a:ext cx="7382107" cy="4561249"/>
          </a:xfrm>
          <a:prstGeom prst="rect">
            <a:avLst/>
          </a:prstGeom>
        </p:spPr>
        <p:txBody>
          <a:bodyPr wrap="square">
            <a:spAutoFit/>
          </a:bodyPr>
          <a:lstStyle/>
          <a:p>
            <a:pPr marL="342900" lvl="0" indent="-342900">
              <a:spcBef>
                <a:spcPct val="20000"/>
              </a:spcBef>
            </a:pPr>
            <a:r>
              <a:rPr lang="ru-RU" sz="22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Игра «Украсим елку бусами». </a:t>
            </a:r>
          </a:p>
          <a:p>
            <a:pPr marL="342900" lvl="0" indent="-342900">
              <a:spcBef>
                <a:spcPct val="20000"/>
              </a:spcBef>
            </a:pPr>
            <a:r>
              <a:rPr lang="ru-RU" sz="2200" i="1" dirty="0">
                <a:solidFill>
                  <a:schemeClr val="bg1"/>
                </a:solidFill>
                <a:latin typeface="Times New Roman" panose="02020603050405020304" pitchFamily="18" charset="0"/>
                <a:cs typeface="Times New Roman" panose="02020603050405020304" pitchFamily="18" charset="0"/>
              </a:rPr>
              <a:t>Для работы нужно подготовить изображение елки, логические фигуры и карточки с символами. Цель игры заключается в том, чтобы украсить елку пятью рядами бус. Каждый ряд насчитывает три бусы. На карточке цифра обозначает порядковый номер нитки. Украшать елку нужно сверху вниз, слева направо, строчка за строчкой (как при письме). По схеме необходимо украсить первый ряд бусами. Например, большой синий круг, маленький синий треугольник и большой синий квадрат. По аналогии размещаем оставшиеся бусы. При этом заштрихованный кружок указывает на местоположение бусинки на нитке.</a:t>
            </a:r>
          </a:p>
        </p:txBody>
      </p:sp>
      <p:pic>
        <p:nvPicPr>
          <p:cNvPr id="3" name="Рисунок 2"/>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7600530" y="945019"/>
            <a:ext cx="2152075" cy="3237257"/>
          </a:xfrm>
          <a:prstGeom prst="rect">
            <a:avLst/>
          </a:prstGeom>
          <a:ln>
            <a:noFill/>
          </a:ln>
          <a:effectLst>
            <a:softEdge rad="112500"/>
          </a:effectLst>
        </p:spPr>
      </p:pic>
      <p:pic>
        <p:nvPicPr>
          <p:cNvPr id="4" name="Рисунок 3"/>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9752605" y="1014099"/>
            <a:ext cx="2272128" cy="3078747"/>
          </a:xfrm>
          <a:prstGeom prst="rect">
            <a:avLst/>
          </a:prstGeom>
          <a:ln>
            <a:noFill/>
          </a:ln>
          <a:effectLst>
            <a:softEdge rad="112500"/>
          </a:effectLst>
        </p:spPr>
      </p:pic>
      <p:pic>
        <p:nvPicPr>
          <p:cNvPr id="5" name="Рисунок 4"/>
          <p:cNvPicPr>
            <a:picLocks noChangeAspect="1"/>
          </p:cNvPicPr>
          <p:nvPr/>
        </p:nvPicPr>
        <p:blipFill>
          <a:blip r:embed="rId12">
            <a:extLst>
              <a:ext uri="{28A0092B-C50C-407E-A947-70E740481C1C}">
                <a14:useLocalDpi xmlns:a14="http://schemas.microsoft.com/office/drawing/2010/main"/>
              </a:ext>
            </a:extLst>
          </a:blip>
          <a:srcRect t="16979"/>
          <a:stretch>
            <a:fillRect/>
          </a:stretch>
        </p:blipFill>
        <p:spPr>
          <a:xfrm>
            <a:off x="7860862" y="4092846"/>
            <a:ext cx="3902927" cy="2250023"/>
          </a:xfrm>
          <a:prstGeom prst="rect">
            <a:avLst/>
          </a:prstGeom>
          <a:ln>
            <a:noFill/>
          </a:ln>
          <a:effectLst>
            <a:softEdge rad="112500"/>
          </a:effectLst>
        </p:spPr>
      </p:pic>
    </p:spTree>
    <p:extLst>
      <p:ext uri="{BB962C8B-B14F-4D97-AF65-F5344CB8AC3E}">
        <p14:creationId xmlns:p14="http://schemas.microsoft.com/office/powerpoint/2010/main" val="438082718"/>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5941" y="6255835"/>
            <a:ext cx="3248146" cy="602165"/>
          </a:xfrm>
          <a:prstGeom prst="rect">
            <a:avLst/>
          </a:prstGeom>
        </p:spPr>
      </p:pic>
      <p:pic>
        <p:nvPicPr>
          <p:cNvPr id="10" name="Рисунок 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47545" y="-7162"/>
            <a:ext cx="9896909" cy="952181"/>
          </a:xfrm>
          <a:prstGeom prst="rect">
            <a:avLst/>
          </a:prstGeom>
          <a:ln>
            <a:noFill/>
          </a:ln>
          <a:effectLst>
            <a:softEdge rad="112500"/>
          </a:effectLst>
        </p:spPr>
      </p:pic>
      <p:pic>
        <p:nvPicPr>
          <p:cNvPr id="11" name="Рисунок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01346" y="411738"/>
            <a:ext cx="491684" cy="704521"/>
          </a:xfrm>
          <a:prstGeom prst="rect">
            <a:avLst/>
          </a:prstGeom>
        </p:spPr>
      </p:pic>
      <p:pic>
        <p:nvPicPr>
          <p:cNvPr id="12" name="Рисунок 1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263714" y="471512"/>
            <a:ext cx="616974" cy="688541"/>
          </a:xfrm>
          <a:prstGeom prst="rect">
            <a:avLst/>
          </a:prstGeom>
        </p:spPr>
      </p:pic>
      <p:sp>
        <p:nvSpPr>
          <p:cNvPr id="2" name="Прямоугольник 1"/>
          <p:cNvSpPr/>
          <p:nvPr/>
        </p:nvSpPr>
        <p:spPr>
          <a:xfrm>
            <a:off x="309093" y="1438507"/>
            <a:ext cx="6749629" cy="4628960"/>
          </a:xfrm>
          <a:prstGeom prst="rect">
            <a:avLst/>
          </a:prstGeom>
        </p:spPr>
        <p:txBody>
          <a:bodyPr wrap="square">
            <a:spAutoFit/>
          </a:bodyPr>
          <a:lstStyle/>
          <a:p>
            <a:pPr marL="342900" lvl="0" indent="-342900">
              <a:spcBef>
                <a:spcPct val="20000"/>
              </a:spcBef>
            </a:pPr>
            <a:r>
              <a:rPr lang="ru-RU" sz="2200" b="1" i="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7.Игра «Магазин». </a:t>
            </a:r>
          </a:p>
          <a:p>
            <a:pPr marL="342900" lvl="0" indent="-342900">
              <a:spcBef>
                <a:spcPct val="20000"/>
              </a:spcBef>
            </a:pPr>
            <a:r>
              <a:rPr lang="ru-RU" sz="2200" dirty="0">
                <a:solidFill>
                  <a:schemeClr val="bg1"/>
                </a:solidFill>
                <a:latin typeface="Times New Roman" panose="02020603050405020304" pitchFamily="18" charset="0"/>
                <a:cs typeface="Times New Roman" panose="02020603050405020304" pitchFamily="18" charset="0"/>
              </a:rPr>
              <a:t>В процессе игры понадобятся логические фигуры и карточки с картинками различных предметов. Ребенок представляет себе, что он приходит в магазин детских игрушек. Для покупки товара используются специальные деньги – логические фигуры. На одну купюру разрешается приобрести только один товар</a:t>
            </a:r>
            <a:r>
              <a:rPr lang="ru-RU" sz="2200" i="1" dirty="0">
                <a:solidFill>
                  <a:schemeClr val="bg1"/>
                </a:solidFill>
                <a:latin typeface="Times New Roman" panose="02020603050405020304" pitchFamily="18" charset="0"/>
                <a:cs typeface="Times New Roman" panose="02020603050405020304" pitchFamily="18" charset="0"/>
              </a:rPr>
              <a:t>. </a:t>
            </a:r>
          </a:p>
          <a:p>
            <a:pPr marL="342900" lvl="0" indent="-342900">
              <a:spcBef>
                <a:spcPct val="20000"/>
              </a:spcBef>
            </a:pPr>
            <a:r>
              <a:rPr lang="ru-RU" sz="2200" b="1" i="1" u="sng" dirty="0">
                <a:solidFill>
                  <a:schemeClr val="bg1"/>
                </a:solidFill>
                <a:latin typeface="Times New Roman" panose="02020603050405020304" pitchFamily="18" charset="0"/>
                <a:cs typeface="Times New Roman" panose="02020603050405020304" pitchFamily="18" charset="0"/>
              </a:rPr>
              <a:t>Правила покупки заключаются в том, что можно купить ту игрушку, в которой присутствует только одно свойство логической фигуры. Далее предлагается ребенку выложить то изображение которое он «купил». </a:t>
            </a:r>
          </a:p>
        </p:txBody>
      </p:sp>
      <p:pic>
        <p:nvPicPr>
          <p:cNvPr id="5" name="Рисунок 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7449124" y="1237506"/>
            <a:ext cx="3595330" cy="2508229"/>
          </a:xfrm>
          <a:prstGeom prst="rect">
            <a:avLst/>
          </a:prstGeom>
          <a:ln>
            <a:noFill/>
          </a:ln>
          <a:effectLst>
            <a:softEdge rad="112500"/>
          </a:effectLst>
        </p:spPr>
      </p:pic>
      <p:pic>
        <p:nvPicPr>
          <p:cNvPr id="14" name="Рисунок 13"/>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7312072" y="4101858"/>
            <a:ext cx="4029307" cy="2584692"/>
          </a:xfrm>
          <a:prstGeom prst="rect">
            <a:avLst/>
          </a:prstGeom>
          <a:ln>
            <a:noFill/>
          </a:ln>
          <a:effectLst>
            <a:softEdge rad="112500"/>
          </a:effectLst>
        </p:spPr>
      </p:pic>
      <p:sp>
        <p:nvSpPr>
          <p:cNvPr id="16" name="Прямоугольник 15"/>
          <p:cNvSpPr/>
          <p:nvPr/>
        </p:nvSpPr>
        <p:spPr>
          <a:xfrm>
            <a:off x="7285463" y="3845695"/>
            <a:ext cx="4906537" cy="338554"/>
          </a:xfrm>
          <a:prstGeom prst="rect">
            <a:avLst/>
          </a:prstGeom>
        </p:spPr>
        <p:txBody>
          <a:bodyPr wrap="square">
            <a:spAutoFit/>
          </a:bodyPr>
          <a:lstStyle/>
          <a:p>
            <a:pPr algn="ctr"/>
            <a:r>
              <a:rPr lang="ru-RU" sz="1600" b="1" i="1" dirty="0">
                <a:solidFill>
                  <a:srgbClr val="002060"/>
                </a:solidFill>
                <a:latin typeface="PT Sans"/>
              </a:rPr>
              <a:t>Что можно купить за КРУГ ? </a:t>
            </a:r>
            <a:endParaRPr lang="ru-RU" sz="1600" b="1" i="1" dirty="0">
              <a:solidFill>
                <a:srgbClr val="002060"/>
              </a:solidFill>
            </a:endParaRPr>
          </a:p>
        </p:txBody>
      </p:sp>
      <p:sp>
        <p:nvSpPr>
          <p:cNvPr id="17" name="Прямоугольник 16"/>
          <p:cNvSpPr/>
          <p:nvPr/>
        </p:nvSpPr>
        <p:spPr>
          <a:xfrm>
            <a:off x="5361187" y="1058670"/>
            <a:ext cx="6423104" cy="338554"/>
          </a:xfrm>
          <a:prstGeom prst="rect">
            <a:avLst/>
          </a:prstGeom>
        </p:spPr>
        <p:txBody>
          <a:bodyPr wrap="square">
            <a:spAutoFit/>
          </a:bodyPr>
          <a:lstStyle/>
          <a:p>
            <a:pPr algn="ctr"/>
            <a:r>
              <a:rPr lang="ru-RU" sz="1600" b="1" i="1" dirty="0">
                <a:solidFill>
                  <a:srgbClr val="002060"/>
                </a:solidFill>
                <a:latin typeface="PT Sans"/>
              </a:rPr>
              <a:t>Что можно купить за СИНИЙ ТРЕУГОЛЬНИК? </a:t>
            </a:r>
            <a:endParaRPr lang="ru-RU" sz="1600" b="1" i="1" dirty="0">
              <a:solidFill>
                <a:srgbClr val="002060"/>
              </a:solidFill>
            </a:endParaRPr>
          </a:p>
        </p:txBody>
      </p:sp>
    </p:spTree>
    <p:extLst>
      <p:ext uri="{BB962C8B-B14F-4D97-AF65-F5344CB8AC3E}">
        <p14:creationId xmlns:p14="http://schemas.microsoft.com/office/powerpoint/2010/main" val="512073239"/>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6255835"/>
            <a:ext cx="3248146" cy="602165"/>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618174" y="6255834"/>
            <a:ext cx="2943923" cy="602166"/>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932126" y="6255834"/>
            <a:ext cx="3259874" cy="602166"/>
          </a:xfrm>
          <a:prstGeom prst="rect">
            <a:avLst/>
          </a:prstGeom>
        </p:spPr>
      </p:pic>
      <p:pic>
        <p:nvPicPr>
          <p:cNvPr id="10" name="Рисунок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47545" y="-7162"/>
            <a:ext cx="9896909" cy="952181"/>
          </a:xfrm>
          <a:prstGeom prst="rect">
            <a:avLst/>
          </a:prstGeom>
          <a:ln>
            <a:noFill/>
          </a:ln>
          <a:effectLst>
            <a:softEdge rad="112500"/>
          </a:effectLst>
        </p:spPr>
      </p:pic>
      <p:pic>
        <p:nvPicPr>
          <p:cNvPr id="11" name="Рисунок 10"/>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63572" y="642986"/>
            <a:ext cx="491684" cy="704521"/>
          </a:xfrm>
          <a:prstGeom prst="rect">
            <a:avLst/>
          </a:prstGeom>
        </p:spPr>
      </p:pic>
      <p:pic>
        <p:nvPicPr>
          <p:cNvPr id="12" name="Рисунок 1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236743" y="650977"/>
            <a:ext cx="616974" cy="688541"/>
          </a:xfrm>
          <a:prstGeom prst="rect">
            <a:avLst/>
          </a:prstGeom>
        </p:spPr>
      </p:pic>
      <p:sp>
        <p:nvSpPr>
          <p:cNvPr id="3" name="Прямоугольник 2"/>
          <p:cNvSpPr/>
          <p:nvPr/>
        </p:nvSpPr>
        <p:spPr>
          <a:xfrm>
            <a:off x="309093" y="1045475"/>
            <a:ext cx="11455444" cy="3816429"/>
          </a:xfrm>
          <a:prstGeom prst="rect">
            <a:avLst/>
          </a:prstGeom>
        </p:spPr>
        <p:txBody>
          <a:bodyPr wrap="square">
            <a:spAutoFit/>
          </a:bodyPr>
          <a:lstStyle/>
          <a:p>
            <a:r>
              <a:rPr lang="ru-RU" dirty="0">
                <a:solidFill>
                  <a:srgbClr val="000000"/>
                </a:solidFill>
                <a:latin typeface="Times New Roman" panose="02020603050405020304" pitchFamily="18" charset="0"/>
                <a:cs typeface="Times New Roman" panose="02020603050405020304" pitchFamily="18" charset="0"/>
              </a:rPr>
              <a:t>                                   </a:t>
            </a:r>
            <a:r>
              <a:rPr lang="ru-RU" sz="2400" b="1" i="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Разновидности игр и занятий с набором Дьенеша</a:t>
            </a:r>
            <a:endParaRPr lang="ru-RU" sz="2000" b="1" i="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endParaRPr lang="ru-RU" i="1" dirty="0">
              <a:solidFill>
                <a:srgbClr val="002060"/>
              </a:solidFill>
              <a:latin typeface="Open Sans"/>
            </a:endParaRPr>
          </a:p>
          <a:p>
            <a:pPr algn="just"/>
            <a:r>
              <a:rPr lang="ru-RU" sz="2000" i="1" dirty="0">
                <a:solidFill>
                  <a:schemeClr val="bg1"/>
                </a:solidFill>
                <a:latin typeface="Times New Roman" panose="02020603050405020304" pitchFamily="18" charset="0"/>
                <a:cs typeface="Times New Roman" panose="02020603050405020304" pitchFamily="18" charset="0"/>
              </a:rPr>
              <a:t>Организовывать работу с логическими блоками в ДОУ можно в разных формах:</a:t>
            </a:r>
          </a:p>
          <a:p>
            <a:pPr algn="just"/>
            <a:endParaRPr lang="ru-RU" sz="2000" i="1" dirty="0">
              <a:solidFill>
                <a:schemeClr val="bg1"/>
              </a:solidFill>
              <a:latin typeface="Times New Roman" panose="02020603050405020304" pitchFamily="18" charset="0"/>
              <a:cs typeface="Times New Roman" panose="02020603050405020304" pitchFamily="18" charset="0"/>
            </a:endParaRPr>
          </a:p>
          <a:p>
            <a:pPr>
              <a:buFont typeface="Arial" pitchFamily="34" charset="0"/>
              <a:buChar char="•"/>
            </a:pPr>
            <a:r>
              <a:rPr lang="ru-RU" sz="2000" i="1" dirty="0">
                <a:solidFill>
                  <a:schemeClr val="bg1"/>
                </a:solidFill>
                <a:latin typeface="Times New Roman" panose="02020603050405020304" pitchFamily="18" charset="0"/>
                <a:cs typeface="Times New Roman" panose="02020603050405020304" pitchFamily="18" charset="0"/>
              </a:rPr>
              <a:t>занятия (в первую очередь, это формирование элементарных математических представлений (ФЭМП) и развитие речи — моделирование сказок, а также комплексные и интегрированные, включающие несколько видов деятельности);</a:t>
            </a:r>
          </a:p>
          <a:p>
            <a:pPr>
              <a:buFont typeface="Arial" pitchFamily="34" charset="0"/>
              <a:buChar char="•"/>
            </a:pPr>
            <a:endParaRPr lang="ru-RU" sz="2000" i="1" dirty="0">
              <a:solidFill>
                <a:schemeClr val="bg1"/>
              </a:solidFill>
              <a:latin typeface="Times New Roman" panose="02020603050405020304" pitchFamily="18" charset="0"/>
              <a:cs typeface="Times New Roman" panose="02020603050405020304" pitchFamily="18" charset="0"/>
            </a:endParaRPr>
          </a:p>
          <a:p>
            <a:pPr>
              <a:buFont typeface="Arial" pitchFamily="34" charset="0"/>
              <a:buChar char="•"/>
            </a:pPr>
            <a:r>
              <a:rPr lang="ru-RU" sz="2000" i="1" dirty="0">
                <a:solidFill>
                  <a:schemeClr val="bg1"/>
                </a:solidFill>
                <a:latin typeface="Times New Roman" panose="02020603050405020304" pitchFamily="18" charset="0"/>
                <a:cs typeface="Times New Roman" panose="02020603050405020304" pitchFamily="18" charset="0"/>
              </a:rPr>
              <a:t>игры (дидактические, сюжетно-ролевые, подвижные);</a:t>
            </a:r>
          </a:p>
          <a:p>
            <a:pPr>
              <a:buFont typeface="Arial" pitchFamily="34" charset="0"/>
              <a:buChar char="•"/>
            </a:pPr>
            <a:endParaRPr lang="ru-RU" sz="2000" i="1" dirty="0">
              <a:solidFill>
                <a:schemeClr val="bg1"/>
              </a:solidFill>
              <a:latin typeface="Times New Roman" panose="02020603050405020304" pitchFamily="18" charset="0"/>
              <a:cs typeface="Times New Roman" panose="02020603050405020304" pitchFamily="18" charset="0"/>
            </a:endParaRPr>
          </a:p>
          <a:p>
            <a:pPr>
              <a:buFont typeface="Arial" pitchFamily="34" charset="0"/>
              <a:buChar char="•"/>
            </a:pPr>
            <a:r>
              <a:rPr lang="ru-RU" sz="2000" i="1" dirty="0">
                <a:solidFill>
                  <a:schemeClr val="bg1"/>
                </a:solidFill>
                <a:latin typeface="Times New Roman" panose="02020603050405020304" pitchFamily="18" charset="0"/>
                <a:cs typeface="Times New Roman" panose="02020603050405020304" pitchFamily="18" charset="0"/>
              </a:rPr>
              <a:t>деятельность в свободное от занятий время (конструирование, изобразительное творчество — составление картин из блоков, их использование в роли предметных ориентиров и пр.).</a:t>
            </a:r>
            <a:endParaRPr lang="ru-RU" sz="2000" b="0" i="1" dirty="0">
              <a:solidFill>
                <a:schemeClr val="bg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9835668"/>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6255835"/>
            <a:ext cx="3248146" cy="602165"/>
          </a:xfrm>
          <a:prstGeom prst="rect">
            <a:avLst/>
          </a:prstGeom>
        </p:spPr>
      </p:pic>
      <p:pic>
        <p:nvPicPr>
          <p:cNvPr id="8" name="Рисунок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932126" y="6255834"/>
            <a:ext cx="3259874" cy="602166"/>
          </a:xfrm>
          <a:prstGeom prst="rect">
            <a:avLst/>
          </a:prstGeom>
        </p:spPr>
      </p:pic>
      <p:pic>
        <p:nvPicPr>
          <p:cNvPr id="10" name="Рисунок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47545" y="-7162"/>
            <a:ext cx="9896909" cy="952181"/>
          </a:xfrm>
          <a:prstGeom prst="rect">
            <a:avLst/>
          </a:prstGeom>
          <a:ln>
            <a:noFill/>
          </a:ln>
          <a:effectLst>
            <a:softEdge rad="112500"/>
          </a:effectLst>
        </p:spPr>
      </p:pic>
      <p:pic>
        <p:nvPicPr>
          <p:cNvPr id="11" name="Рисунок 1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05321" y="380594"/>
            <a:ext cx="491684" cy="704521"/>
          </a:xfrm>
          <a:prstGeom prst="rect">
            <a:avLst/>
          </a:prstGeom>
        </p:spPr>
      </p:pic>
      <p:pic>
        <p:nvPicPr>
          <p:cNvPr id="12" name="Рисунок 11"/>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1213524" y="392553"/>
            <a:ext cx="616974" cy="688541"/>
          </a:xfrm>
          <a:prstGeom prst="rect">
            <a:avLst/>
          </a:prstGeom>
        </p:spPr>
      </p:pic>
      <p:sp>
        <p:nvSpPr>
          <p:cNvPr id="2" name="Прямоугольник 1"/>
          <p:cNvSpPr/>
          <p:nvPr/>
        </p:nvSpPr>
        <p:spPr>
          <a:xfrm>
            <a:off x="909539" y="838206"/>
            <a:ext cx="11012615" cy="3785652"/>
          </a:xfrm>
          <a:prstGeom prst="rect">
            <a:avLst/>
          </a:prstGeom>
        </p:spPr>
        <p:txBody>
          <a:bodyPr wrap="square">
            <a:spAutoFit/>
          </a:bodyPr>
          <a:lstStyle/>
          <a:p>
            <a:pPr marL="342900" lvl="0" indent="-342900">
              <a:spcBef>
                <a:spcPct val="20000"/>
              </a:spcBef>
            </a:pPr>
            <a:r>
              <a:rPr lang="ru-RU" sz="20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Игра «Художники» </a:t>
            </a:r>
          </a:p>
          <a:p>
            <a:pPr marL="342900" lvl="0" indent="-342900">
              <a:spcBef>
                <a:spcPct val="20000"/>
              </a:spcBef>
            </a:pPr>
            <a:r>
              <a:rPr lang="ru-RU" sz="2000" i="1" dirty="0">
                <a:solidFill>
                  <a:schemeClr val="bg1"/>
                </a:solidFill>
                <a:latin typeface="Times New Roman" panose="02020603050405020304" pitchFamily="18" charset="0"/>
                <a:cs typeface="Times New Roman" panose="02020603050405020304" pitchFamily="18" charset="0"/>
              </a:rPr>
              <a:t>Формирует у детей умение сравнивать свойства предметов и развивает его эстетические способности. </a:t>
            </a:r>
          </a:p>
          <a:p>
            <a:pPr marL="342900" lvl="0" indent="-342900">
              <a:spcBef>
                <a:spcPct val="20000"/>
              </a:spcBef>
            </a:pPr>
            <a:r>
              <a:rPr lang="ru-RU" sz="2000" i="1" dirty="0">
                <a:solidFill>
                  <a:schemeClr val="bg1"/>
                </a:solidFill>
                <a:latin typeface="Times New Roman" panose="02020603050405020304" pitchFamily="18" charset="0"/>
                <a:cs typeface="Times New Roman" panose="02020603050405020304" pitchFamily="18" charset="0"/>
              </a:rPr>
              <a:t>Ребенок выкладывает картину по собственному замыслу, рассуждая о сюжете. </a:t>
            </a:r>
            <a:r>
              <a:rPr lang="ru-RU" sz="2000" b="1" i="1" u="sng" dirty="0">
                <a:solidFill>
                  <a:schemeClr val="bg1"/>
                </a:solidFill>
                <a:latin typeface="Times New Roman" panose="02020603050405020304" pitchFamily="18" charset="0"/>
                <a:cs typeface="Times New Roman" panose="02020603050405020304" pitchFamily="18" charset="0"/>
              </a:rPr>
              <a:t>Когда картина полностью составлена, необходимо придумать ее название и рассказать, что на ней изображено.</a:t>
            </a:r>
          </a:p>
          <a:p>
            <a:pPr marL="342900" lvl="0" indent="-342900">
              <a:spcBef>
                <a:spcPct val="20000"/>
              </a:spcBef>
            </a:pPr>
            <a:r>
              <a:rPr lang="ru-RU" sz="2000" i="1" dirty="0">
                <a:solidFill>
                  <a:schemeClr val="bg1"/>
                </a:solidFill>
                <a:latin typeface="Times New Roman" panose="02020603050405020304" pitchFamily="18" charset="0"/>
                <a:cs typeface="Times New Roman" panose="02020603050405020304" pitchFamily="18" charset="0"/>
              </a:rPr>
              <a:t>Далее предлагается зарисовать на бумаге, выбрать (затонировать) предварительно фон, и зарисовать так, как выложен сюжет из блоков на столе.</a:t>
            </a:r>
          </a:p>
          <a:p>
            <a:pPr marL="342900" lvl="0" indent="-342900">
              <a:spcBef>
                <a:spcPct val="20000"/>
              </a:spcBef>
            </a:pPr>
            <a:r>
              <a:rPr lang="ru-RU" sz="2000" i="1" dirty="0">
                <a:solidFill>
                  <a:schemeClr val="bg1"/>
                </a:solidFill>
                <a:latin typeface="Times New Roman" panose="02020603050405020304" pitchFamily="18" charset="0"/>
                <a:cs typeface="Times New Roman" panose="02020603050405020304" pitchFamily="18" charset="0"/>
              </a:rPr>
              <a:t> </a:t>
            </a:r>
            <a:r>
              <a:rPr lang="ru-RU" sz="2000" b="1" i="1" u="sng" dirty="0">
                <a:solidFill>
                  <a:schemeClr val="bg1"/>
                </a:solidFill>
                <a:latin typeface="Times New Roman" panose="02020603050405020304" pitchFamily="18" charset="0"/>
                <a:cs typeface="Times New Roman" panose="02020603050405020304" pitchFamily="18" charset="0"/>
              </a:rPr>
              <a:t>Контур детали указывает на применение плоской фигуры</a:t>
            </a:r>
            <a:endParaRPr lang="ru-RU" sz="2000" b="1" i="1" dirty="0">
              <a:solidFill>
                <a:schemeClr val="bg1"/>
              </a:solidFill>
              <a:latin typeface="Times New Roman" panose="02020603050405020304" pitchFamily="18" charset="0"/>
              <a:cs typeface="Times New Roman" panose="02020603050405020304" pitchFamily="18" charset="0"/>
            </a:endParaRPr>
          </a:p>
          <a:p>
            <a:pPr marL="342900" lvl="0" indent="-342900">
              <a:spcBef>
                <a:spcPct val="20000"/>
              </a:spcBef>
            </a:pPr>
            <a:r>
              <a:rPr lang="ru-RU" sz="2000" i="1" dirty="0">
                <a:solidFill>
                  <a:schemeClr val="bg1"/>
                </a:solidFill>
                <a:latin typeface="Times New Roman" panose="02020603050405020304" pitchFamily="18" charset="0"/>
                <a:cs typeface="Times New Roman" panose="02020603050405020304" pitchFamily="18" charset="0"/>
              </a:rPr>
              <a:t>В процессе работы необходимо учитывать многие особенности, чтобы нарисовать картину правильно.</a:t>
            </a:r>
            <a:r>
              <a:rPr lang="ru-RU" sz="2000" i="1" u="sng" dirty="0">
                <a:solidFill>
                  <a:schemeClr val="bg1"/>
                </a:solidFill>
                <a:latin typeface="Times New Roman" panose="02020603050405020304" pitchFamily="18" charset="0"/>
                <a:cs typeface="Times New Roman" panose="02020603050405020304" pitchFamily="18" charset="0"/>
              </a:rPr>
              <a:t>. </a:t>
            </a:r>
            <a:endParaRPr lang="ru-RU" sz="2200" i="1" u="sng" dirty="0">
              <a:solidFill>
                <a:srgbClr val="002060"/>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3884423" y="4371975"/>
            <a:ext cx="3887978" cy="2486025"/>
          </a:xfrm>
          <a:prstGeom prst="rect">
            <a:avLst/>
          </a:prstGeom>
          <a:ln>
            <a:noFill/>
          </a:ln>
          <a:effectLst>
            <a:softEdge rad="112500"/>
          </a:effectLst>
        </p:spPr>
      </p:pic>
    </p:spTree>
    <p:extLst>
      <p:ext uri="{BB962C8B-B14F-4D97-AF65-F5344CB8AC3E}">
        <p14:creationId xmlns:p14="http://schemas.microsoft.com/office/powerpoint/2010/main" val="2060481272"/>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06" y="6236770"/>
            <a:ext cx="3257395" cy="621230"/>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243426" y="6236770"/>
            <a:ext cx="2995901" cy="627437"/>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922969" y="6236770"/>
            <a:ext cx="3264926" cy="627606"/>
          </a:xfrm>
          <a:prstGeom prst="rect">
            <a:avLst/>
          </a:prstGeom>
        </p:spPr>
      </p:pic>
      <p:pic>
        <p:nvPicPr>
          <p:cNvPr id="10" name="Рисунок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728439" y="-7162"/>
            <a:ext cx="8842917" cy="731681"/>
          </a:xfrm>
          <a:prstGeom prst="rect">
            <a:avLst/>
          </a:prstGeom>
          <a:ln>
            <a:noFill/>
          </a:ln>
          <a:effectLst>
            <a:softEdge rad="112500"/>
          </a:effectLst>
        </p:spPr>
      </p:pic>
      <p:pic>
        <p:nvPicPr>
          <p:cNvPr id="11" name="Рисунок 10"/>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60366" y="255795"/>
            <a:ext cx="505780" cy="617017"/>
          </a:xfrm>
          <a:prstGeom prst="rect">
            <a:avLst/>
          </a:prstGeom>
        </p:spPr>
      </p:pic>
      <p:pic>
        <p:nvPicPr>
          <p:cNvPr id="12" name="Рисунок 1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021378" y="192151"/>
            <a:ext cx="616620" cy="622694"/>
          </a:xfrm>
          <a:prstGeom prst="rect">
            <a:avLst/>
          </a:prstGeom>
        </p:spPr>
      </p:pic>
      <p:sp>
        <p:nvSpPr>
          <p:cNvPr id="4" name="Прямоугольник 3"/>
          <p:cNvSpPr/>
          <p:nvPr/>
        </p:nvSpPr>
        <p:spPr>
          <a:xfrm>
            <a:off x="234176" y="615532"/>
            <a:ext cx="7735289" cy="5812297"/>
          </a:xfrm>
          <a:prstGeom prst="rect">
            <a:avLst/>
          </a:prstGeom>
        </p:spPr>
        <p:txBody>
          <a:bodyPr wrap="square">
            <a:spAutoFit/>
          </a:bodyPr>
          <a:lstStyle/>
          <a:p>
            <a:pPr algn="ctr">
              <a:lnSpc>
                <a:spcPct val="107000"/>
              </a:lnSpc>
              <a:spcAft>
                <a:spcPts val="1500"/>
              </a:spcAft>
            </a:pPr>
            <a:r>
              <a:rPr lang="ru-RU" sz="2000" b="1" i="1" spc="-35" dirty="0">
                <a:solidFill>
                  <a:srgbClr val="7030A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Моделирование сказок на занятиях по развитию речи </a:t>
            </a:r>
            <a:endParaRPr lang="ru-RU" sz="1400" b="1" i="1" dirty="0">
              <a:solidFill>
                <a:srgbClr val="7030A0"/>
              </a:solidFill>
              <a:effectLst>
                <a:outerShdw blurRad="38100" dist="38100" dir="2700000" algn="tl">
                  <a:srgbClr val="000000">
                    <a:alpha val="43137"/>
                  </a:srgbClr>
                </a:outerShdw>
              </a:effectLst>
              <a:latin typeface="Calibri" panose="020F0502020204030204" pitchFamily="34" charset="0"/>
              <a:ea typeface="Calibri" pitchFamily="34" charset="0"/>
              <a:cs typeface="Times New Roman" panose="02020603050405020304" pitchFamily="18" charset="0"/>
            </a:endParaRPr>
          </a:p>
          <a:p>
            <a:pPr algn="just">
              <a:lnSpc>
                <a:spcPct val="107000"/>
              </a:lnSpc>
              <a:spcAft>
                <a:spcPts val="1500"/>
              </a:spcAft>
            </a:pPr>
            <a:r>
              <a:rPr lang="ru-RU" sz="1600" b="1"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Используя набор Дьенеша, можно построить и увлекательное занятие </a:t>
            </a:r>
            <a:r>
              <a:rPr lang="ru-RU" sz="1600" b="1" i="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по развитию речи</a:t>
            </a:r>
            <a:r>
              <a:rPr lang="ru-RU" sz="1600" b="1"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С помощью блоков моделируют сказки. Метод моделирования позволяет заострить внимание дошкольника на логике изложения, ключевых признаках персонажа, метафоричности родного языка. Используя блоки </a:t>
            </a:r>
            <a:r>
              <a:rPr lang="ru-RU" sz="1600" b="1"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Дьенеша</a:t>
            </a:r>
            <a:r>
              <a:rPr lang="ru-RU" sz="1600" b="1"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педагог символически обозначает главных героев сказки.</a:t>
            </a:r>
          </a:p>
          <a:p>
            <a:pPr algn="just">
              <a:lnSpc>
                <a:spcPct val="107000"/>
              </a:lnSpc>
              <a:spcAft>
                <a:spcPts val="1500"/>
              </a:spcAft>
            </a:pPr>
            <a:r>
              <a:rPr lang="ru-RU" sz="1600" b="1"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За основу можно брать известные дошкольникам русские народные сказки. Каждому ребёнку выдаётся набор блоков, и он повторяет действия за воспитателем — выкладывает на своём рабочем месте фигуры. К примеру, в сказке «Курочка Ряба» деда и бабу можно обозначить большими прямоугольниками: деда — синим, а бабу — красным. А курочку педагог после совместного обсуждения с детьми решает представить в образе большого жёлтого круга. Яичко, соответственно, будет маленьким жёлтым кружочком, а мышка — синим треугольником маленького размера. После обозначения всех героев воспитатель предлагает ещё раз вспомнить их: показывает малышам какую-то фигуру, а они описывают её свойства (цвет, форма, размер) и угадывают персонажа сказки. </a:t>
            </a:r>
            <a:r>
              <a:rPr lang="ru-RU" sz="1600" b="1" i="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 младшей группе лучше брать только 3 параметра, толщина учитывается начиная со средней группы. В старшем звене задание можно усложнить: ребёнку завязываются глаза повязкой, он берёт в руки блок, называет его свойства и отгадывает героя.</a:t>
            </a:r>
            <a:endParaRPr lang="ru-RU" sz="1600" b="1" i="1" u="sng" dirty="0">
              <a:solidFill>
                <a:schemeClr val="bg1"/>
              </a:solidFill>
              <a:effectLst/>
              <a:latin typeface="Calibri" panose="020F0502020204030204" pitchFamily="34" charset="0"/>
              <a:ea typeface="Calibri" pitchFamily="34" charset="0"/>
              <a:cs typeface="Times New Roman" panose="02020603050405020304" pitchFamily="18" charset="0"/>
            </a:endParaRPr>
          </a:p>
        </p:txBody>
      </p:sp>
      <p:pic>
        <p:nvPicPr>
          <p:cNvPr id="2" name="Рисунок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189935" y="2135340"/>
            <a:ext cx="3449615" cy="2436660"/>
          </a:xfrm>
          <a:prstGeom prst="rect">
            <a:avLst/>
          </a:prstGeom>
        </p:spPr>
      </p:pic>
      <p:sp>
        <p:nvSpPr>
          <p:cNvPr id="3" name="Прямоугольник 2"/>
          <p:cNvSpPr/>
          <p:nvPr/>
        </p:nvSpPr>
        <p:spPr>
          <a:xfrm>
            <a:off x="8962848" y="906182"/>
            <a:ext cx="514527" cy="914400"/>
          </a:xfrm>
          <a:prstGeom prst="rect">
            <a:avLst/>
          </a:prstGeom>
          <a:scene3d>
            <a:camera prst="orthographicFront"/>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рямоугольник 4"/>
          <p:cNvSpPr/>
          <p:nvPr/>
        </p:nvSpPr>
        <p:spPr>
          <a:xfrm>
            <a:off x="9914742" y="1148265"/>
            <a:ext cx="505140" cy="914400"/>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Овал 13"/>
          <p:cNvSpPr/>
          <p:nvPr/>
        </p:nvSpPr>
        <p:spPr>
          <a:xfrm>
            <a:off x="8484903" y="4762500"/>
            <a:ext cx="914400" cy="9144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Овал 18"/>
          <p:cNvSpPr/>
          <p:nvPr/>
        </p:nvSpPr>
        <p:spPr>
          <a:xfrm>
            <a:off x="9914741" y="5370979"/>
            <a:ext cx="570106" cy="55245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Равнобедренный треугольник 19"/>
          <p:cNvSpPr/>
          <p:nvPr/>
        </p:nvSpPr>
        <p:spPr>
          <a:xfrm>
            <a:off x="10759488" y="4857518"/>
            <a:ext cx="638175" cy="47625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450701129"/>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12010" y="4711959"/>
            <a:ext cx="2611411" cy="2110474"/>
          </a:xfrm>
          <a:prstGeom prst="rect">
            <a:avLst/>
          </a:prstGeom>
        </p:spPr>
      </p:pic>
      <p:pic>
        <p:nvPicPr>
          <p:cNvPr id="10" name="Рисунок 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47545" y="0"/>
            <a:ext cx="9896909" cy="1048215"/>
          </a:xfrm>
          <a:prstGeom prst="rect">
            <a:avLst/>
          </a:prstGeom>
          <a:ln>
            <a:noFill/>
          </a:ln>
          <a:effectLst>
            <a:softEdge rad="112500"/>
          </a:effectLst>
        </p:spPr>
      </p:pic>
      <p:pic>
        <p:nvPicPr>
          <p:cNvPr id="11" name="Рисунок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56271" y="142438"/>
            <a:ext cx="596924" cy="705951"/>
          </a:xfrm>
          <a:prstGeom prst="rect">
            <a:avLst/>
          </a:prstGeom>
        </p:spPr>
      </p:pic>
      <p:pic>
        <p:nvPicPr>
          <p:cNvPr id="12" name="Рисунок 1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200639" y="193282"/>
            <a:ext cx="648148" cy="707203"/>
          </a:xfrm>
          <a:prstGeom prst="rect">
            <a:avLst/>
          </a:prstGeom>
        </p:spPr>
      </p:pic>
      <p:sp>
        <p:nvSpPr>
          <p:cNvPr id="5" name="Прямоугольник 4"/>
          <p:cNvSpPr/>
          <p:nvPr/>
        </p:nvSpPr>
        <p:spPr>
          <a:xfrm>
            <a:off x="219305" y="952582"/>
            <a:ext cx="11753387" cy="3821111"/>
          </a:xfrm>
          <a:prstGeom prst="rect">
            <a:avLst/>
          </a:prstGeom>
        </p:spPr>
        <p:txBody>
          <a:bodyPr wrap="square">
            <a:spAutoFit/>
          </a:bodyPr>
          <a:lstStyle/>
          <a:p>
            <a:pPr algn="just">
              <a:lnSpc>
                <a:spcPct val="107000"/>
              </a:lnSpc>
              <a:spcAft>
                <a:spcPts val="1500"/>
              </a:spcAft>
            </a:pPr>
            <a:r>
              <a:rPr lang="ru-RU" b="1"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Подобным образом можно обыгрывать на коммуникативных занятиях сказки «Колобок», «Теремок», «Репка», «Пых». Сказка «Теремок», например, интересна тем, что с помощью блоков Дьенеша малыши закрепят представление о размерах животных: так, лягушка и зайчик будут маленькими треугольниками (соответственно, красным и синим), а лисичка и волк — фигурами большого размера (красный треугольник и жёлтый квадрат). А путём моделирования белорусской сказки «Пых» дошкольники лучше усвоят форму овощей: капуста, морковь, свёкла, репа.</a:t>
            </a:r>
            <a:endParaRPr lang="ru-RU" b="1" i="1" dirty="0">
              <a:solidFill>
                <a:schemeClr val="bg1"/>
              </a:solidFill>
              <a:latin typeface="Times New Roman" panose="02020603050405020304" pitchFamily="18" charset="0"/>
              <a:ea typeface="Calibri" pitchFamily="34" charset="0"/>
              <a:cs typeface="Times New Roman" panose="02020603050405020304" pitchFamily="18" charset="0"/>
            </a:endParaRPr>
          </a:p>
          <a:p>
            <a:pPr algn="just">
              <a:lnSpc>
                <a:spcPct val="107000"/>
              </a:lnSpc>
              <a:spcAft>
                <a:spcPts val="1500"/>
              </a:spcAft>
            </a:pPr>
            <a:r>
              <a:rPr lang="ru-RU" b="1" i="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 средней группе воспитатель может импровизировать. Например, в сказке «Кот и петух» хитрая лисица обозначается большим толстым треугольником красного цвета. И когда она в третий раз украла петушка, к её дому пошёл кот и украл сыночка лисы — лисёнка (маленький тонкий треугольник красного цвета). Кот и лиса обменялись своей добычей, и с тех пор плутовка больше не показывалась на пороге дома котика и петушка. Такая импровизация вместе с использованием набора Дьенеша сделает занятие по развитию речи более увлекательным для детей и будет способствовать развитию воображения.</a:t>
            </a:r>
            <a:endParaRPr lang="ru-RU" b="1" i="1" u="sng" dirty="0">
              <a:solidFill>
                <a:schemeClr val="bg1"/>
              </a:solidFill>
              <a:latin typeface="Times New Roman" panose="02020603050405020304" pitchFamily="18" charset="0"/>
              <a:ea typeface="Calibri" pitchFamily="34" charset="0"/>
              <a:cs typeface="Times New Roman" panose="02020603050405020304" pitchFamily="18" charset="0"/>
            </a:endParaRPr>
          </a:p>
        </p:txBody>
      </p:sp>
      <p:sp>
        <p:nvSpPr>
          <p:cNvPr id="3" name="Равнобедренный треугольник 2"/>
          <p:cNvSpPr/>
          <p:nvPr/>
        </p:nvSpPr>
        <p:spPr>
          <a:xfrm>
            <a:off x="465666" y="5478001"/>
            <a:ext cx="1097670" cy="927863"/>
          </a:xfrm>
          <a:prstGeom prst="triangl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p:cNvSpPr/>
          <p:nvPr/>
        </p:nvSpPr>
        <p:spPr>
          <a:xfrm>
            <a:off x="4480814" y="5612400"/>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p:cNvSpPr/>
          <p:nvPr/>
        </p:nvSpPr>
        <p:spPr>
          <a:xfrm>
            <a:off x="5761239" y="5020801"/>
            <a:ext cx="914400" cy="9144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Равнобедренный треугольник 15"/>
          <p:cNvSpPr/>
          <p:nvPr/>
        </p:nvSpPr>
        <p:spPr>
          <a:xfrm>
            <a:off x="1810551" y="5279222"/>
            <a:ext cx="759855" cy="516844"/>
          </a:xfrm>
          <a:prstGeom prst="triangl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4004206254"/>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28638" y="5841498"/>
            <a:ext cx="3248146" cy="602165"/>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749037" y="5512884"/>
            <a:ext cx="2943923" cy="602166"/>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517788" y="4984247"/>
            <a:ext cx="3259874" cy="602166"/>
          </a:xfrm>
          <a:prstGeom prst="rect">
            <a:avLst/>
          </a:prstGeom>
        </p:spPr>
      </p:pic>
      <p:pic>
        <p:nvPicPr>
          <p:cNvPr id="10" name="Рисунок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47545" y="-7162"/>
            <a:ext cx="9896909" cy="952181"/>
          </a:xfrm>
          <a:prstGeom prst="rect">
            <a:avLst/>
          </a:prstGeom>
          <a:ln>
            <a:noFill/>
          </a:ln>
          <a:effectLst>
            <a:softEdge rad="112500"/>
          </a:effectLst>
        </p:spPr>
      </p:pic>
      <p:pic>
        <p:nvPicPr>
          <p:cNvPr id="11" name="Рисунок 10"/>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09093" y="319273"/>
            <a:ext cx="491684" cy="704521"/>
          </a:xfrm>
          <a:prstGeom prst="rect">
            <a:avLst/>
          </a:prstGeom>
        </p:spPr>
      </p:pic>
      <p:pic>
        <p:nvPicPr>
          <p:cNvPr id="12" name="Рисунок 1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147563" y="397285"/>
            <a:ext cx="616974" cy="688541"/>
          </a:xfrm>
          <a:prstGeom prst="rect">
            <a:avLst/>
          </a:prstGeom>
        </p:spPr>
      </p:pic>
      <p:sp>
        <p:nvSpPr>
          <p:cNvPr id="2" name="Прямоугольник 1"/>
          <p:cNvSpPr/>
          <p:nvPr/>
        </p:nvSpPr>
        <p:spPr>
          <a:xfrm>
            <a:off x="446049" y="1226634"/>
            <a:ext cx="11318488" cy="3868880"/>
          </a:xfrm>
          <a:prstGeom prst="rect">
            <a:avLst/>
          </a:prstGeom>
        </p:spPr>
        <p:txBody>
          <a:bodyPr wrap="square">
            <a:spAutoFit/>
          </a:bodyPr>
          <a:lstStyle/>
          <a:p>
            <a:pPr lvl="0" algn="just">
              <a:lnSpc>
                <a:spcPct val="107000"/>
              </a:lnSpc>
              <a:spcAft>
                <a:spcPts val="1500"/>
              </a:spcAft>
            </a:pPr>
            <a:r>
              <a:rPr lang="ru-RU" b="1"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Вместе со старшими дошкольниками педагог может сочинить свою собственную сказку.</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Дети делятся на 3 группы и выбирают цвет своего царства (у каждой группы — коробка с блоками). Воспитатель рассказывает сказку, а дошкольники назначают фигуры на роли персонажей (определённого цвета в зависимости от царства).</a:t>
            </a:r>
            <a:endParaRPr lang="ru-RU" i="1" dirty="0">
              <a:solidFill>
                <a:schemeClr val="bg1"/>
              </a:solidFill>
              <a:latin typeface="Calibri" panose="020F0502020204030204" pitchFamily="34" charset="0"/>
              <a:ea typeface="Calibri" pitchFamily="34" charset="0"/>
              <a:cs typeface="Times New Roman" panose="02020603050405020304" pitchFamily="18" charset="0"/>
            </a:endParaRPr>
          </a:p>
          <a:p>
            <a:pPr lvl="0" algn="just">
              <a:lnSpc>
                <a:spcPct val="107000"/>
              </a:lnSpc>
              <a:spcAft>
                <a:spcPts val="1500"/>
              </a:spcAft>
            </a:pPr>
            <a:r>
              <a:rPr lang="ru-RU" sz="2000" b="1"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2000" b="1" i="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 некотором царстве, в некотором государстве жил-был царь. Он был сильный, большой, толстый и похож на прямоугольник. У царя была царица, очень похожая на него, только тоньше. Жили они очень счастливо, и было у них ….. детей, похожих на них, только маленьких . И вот однажды…</a:t>
            </a:r>
            <a:endParaRPr lang="ru-RU" i="1" u="sng" dirty="0">
              <a:solidFill>
                <a:schemeClr val="bg1"/>
              </a:solidFill>
              <a:latin typeface="Calibri" panose="020F0502020204030204" pitchFamily="34" charset="0"/>
              <a:ea typeface="Calibri" pitchFamily="34" charset="0"/>
              <a:cs typeface="Times New Roman" panose="02020603050405020304" pitchFamily="18" charset="0"/>
            </a:endParaRPr>
          </a:p>
          <a:p>
            <a:pPr lvl="0" algn="just">
              <a:lnSpc>
                <a:spcPct val="107000"/>
              </a:lnSpc>
              <a:spcAft>
                <a:spcPts val="1500"/>
              </a:spcAft>
            </a:pP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Дальше сказку можно продолжить в соответствии с замыслом самих дошкольников. В качестве варианта можно использовать тему недели: герои отправились в лес по грибы либо ягоды, завели себе домашнего питомца или дело было зимой и они слепили снеговика и т. д.</a:t>
            </a:r>
            <a:endParaRPr lang="ru-RU" i="1" dirty="0">
              <a:solidFill>
                <a:schemeClr val="bg1"/>
              </a:solidFill>
              <a:latin typeface="Calibri" panose="020F0502020204030204" pitchFamily="34" charset="0"/>
              <a:ea typeface="Calibri" pitchFamily="34" charset="0"/>
              <a:cs typeface="Times New Roman" panose="02020603050405020304" pitchFamily="18" charset="0"/>
            </a:endParaRPr>
          </a:p>
        </p:txBody>
      </p:sp>
    </p:spTree>
    <p:extLst>
      <p:ext uri="{BB962C8B-B14F-4D97-AF65-F5344CB8AC3E}">
        <p14:creationId xmlns:p14="http://schemas.microsoft.com/office/powerpoint/2010/main" val="4238972021"/>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6249627"/>
            <a:ext cx="3248146" cy="602165"/>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490395" y="6246774"/>
            <a:ext cx="2943923" cy="602166"/>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932126" y="6246774"/>
            <a:ext cx="3259874" cy="602166"/>
          </a:xfrm>
          <a:prstGeom prst="rect">
            <a:avLst/>
          </a:prstGeom>
        </p:spPr>
      </p:pic>
      <p:pic>
        <p:nvPicPr>
          <p:cNvPr id="10" name="Рисунок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50900" y="10493"/>
            <a:ext cx="9896909" cy="952181"/>
          </a:xfrm>
          <a:prstGeom prst="rect">
            <a:avLst/>
          </a:prstGeom>
          <a:ln>
            <a:noFill/>
          </a:ln>
          <a:effectLst>
            <a:softEdge rad="112500"/>
          </a:effectLst>
        </p:spPr>
      </p:pic>
      <p:pic>
        <p:nvPicPr>
          <p:cNvPr id="11" name="Рисунок 10"/>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01346" y="362888"/>
            <a:ext cx="491684" cy="704521"/>
          </a:xfrm>
          <a:prstGeom prst="rect">
            <a:avLst/>
          </a:prstGeom>
        </p:spPr>
      </p:pic>
      <p:pic>
        <p:nvPicPr>
          <p:cNvPr id="12" name="Рисунок 1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298969" y="274133"/>
            <a:ext cx="616974" cy="688541"/>
          </a:xfrm>
          <a:prstGeom prst="rect">
            <a:avLst/>
          </a:prstGeom>
        </p:spPr>
      </p:pic>
      <p:sp>
        <p:nvSpPr>
          <p:cNvPr id="4" name="Прямоугольник 3"/>
          <p:cNvSpPr/>
          <p:nvPr/>
        </p:nvSpPr>
        <p:spPr>
          <a:xfrm>
            <a:off x="178420" y="791967"/>
            <a:ext cx="11758022" cy="5066195"/>
          </a:xfrm>
          <a:prstGeom prst="rect">
            <a:avLst/>
          </a:prstGeom>
        </p:spPr>
        <p:txBody>
          <a:bodyPr wrap="square">
            <a:spAutoFit/>
          </a:bodyPr>
          <a:lstStyle/>
          <a:p>
            <a:pPr algn="ctr">
              <a:lnSpc>
                <a:spcPct val="107000"/>
              </a:lnSpc>
              <a:spcBef>
                <a:spcPts val="1500"/>
              </a:spcBef>
              <a:spcAft>
                <a:spcPts val="750"/>
              </a:spcAft>
            </a:pPr>
            <a:r>
              <a:rPr lang="ru-RU" sz="2000" b="1" i="1" spc="-35" dirty="0">
                <a:solidFill>
                  <a:srgbClr val="7030A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Физкультминутки и динамические перерывы на занятиях и в совместной деятельности </a:t>
            </a:r>
            <a:endParaRPr lang="ru-RU" sz="1400" b="1" i="1" dirty="0">
              <a:solidFill>
                <a:srgbClr val="7030A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07000"/>
              </a:lnSpc>
              <a:spcBef>
                <a:spcPts val="1500"/>
              </a:spcBef>
              <a:spcAft>
                <a:spcPts val="750"/>
              </a:spcAft>
            </a:pPr>
            <a:r>
              <a:rPr lang="ru-RU" sz="1600" b="1" i="1" dirty="0">
                <a:solidFill>
                  <a:schemeClr val="bg1"/>
                </a:solidFill>
                <a:latin typeface="Sitka Text" panose="02000505000000020004" pitchFamily="2" charset="0"/>
                <a:ea typeface="Times New Roman" panose="02020603050405020304" pitchFamily="18" charset="0"/>
                <a:cs typeface="Times New Roman" panose="02020603050405020304" pitchFamily="18" charset="0"/>
              </a:rPr>
              <a:t>Развивающие блоки Дьенеша помогут сделать более захватывающим и физкультминутки.</a:t>
            </a:r>
            <a:r>
              <a:rPr lang="ru-RU" sz="1600" i="1" dirty="0">
                <a:solidFill>
                  <a:schemeClr val="bg1"/>
                </a:solidFill>
                <a:latin typeface="Sitka Text" panose="02000505000000020004" pitchFamily="2" charset="0"/>
                <a:ea typeface="Times New Roman" panose="02020603050405020304" pitchFamily="18" charset="0"/>
                <a:cs typeface="Times New Roman" panose="02020603050405020304" pitchFamily="18" charset="0"/>
              </a:rPr>
              <a:t> Организовать его можно как серию подвижных игр с геометрическими фигурами (последние используются в роли предметов-ориентиров, домиков или дорожек).</a:t>
            </a:r>
            <a:endParaRPr lang="ru-RU" sz="1600" i="1" dirty="0">
              <a:solidFill>
                <a:schemeClr val="bg1"/>
              </a:solidFill>
              <a:latin typeface="Sitka Text" panose="02000505000000020004" pitchFamily="2" charset="0"/>
              <a:ea typeface="Calibri" pitchFamily="34" charset="0"/>
              <a:cs typeface="Times New Roman" panose="02020603050405020304" pitchFamily="18" charset="0"/>
            </a:endParaRPr>
          </a:p>
          <a:p>
            <a:pPr algn="just">
              <a:lnSpc>
                <a:spcPct val="107000"/>
              </a:lnSpc>
              <a:spcAft>
                <a:spcPts val="1500"/>
              </a:spcAft>
            </a:pPr>
            <a:r>
              <a:rPr lang="ru-RU" sz="1600" i="1" dirty="0">
                <a:solidFill>
                  <a:schemeClr val="bg1"/>
                </a:solidFill>
                <a:latin typeface="Sitka Text" panose="02000505000000020004" pitchFamily="2" charset="0"/>
                <a:ea typeface="Times New Roman" panose="02020603050405020304" pitchFamily="18" charset="0"/>
                <a:cs typeface="Times New Roman" panose="02020603050405020304" pitchFamily="18" charset="0"/>
              </a:rPr>
              <a:t>Приведём пример подвижной игры:</a:t>
            </a:r>
            <a:endParaRPr lang="ru-RU" sz="1600" i="1" dirty="0">
              <a:solidFill>
                <a:schemeClr val="bg1"/>
              </a:solidFill>
              <a:latin typeface="Sitka Text" panose="02000505000000020004" pitchFamily="2" charset="0"/>
              <a:ea typeface="Calibri"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ru-RU" sz="1600" i="1" dirty="0">
                <a:solidFill>
                  <a:schemeClr val="bg1"/>
                </a:solidFill>
                <a:latin typeface="Sitka Text" panose="02000505000000020004" pitchFamily="2" charset="0"/>
                <a:ea typeface="Times New Roman" panose="02020603050405020304" pitchFamily="18" charset="0"/>
                <a:cs typeface="Times New Roman" panose="02020603050405020304" pitchFamily="18" charset="0"/>
              </a:rPr>
              <a:t>Подвижная игра </a:t>
            </a:r>
            <a:r>
              <a:rPr lang="ru-RU" sz="1600" i="1" u="sng" dirty="0">
                <a:solidFill>
                  <a:schemeClr val="bg1"/>
                </a:solidFill>
                <a:latin typeface="Sitka Text" panose="02000505000000020004" pitchFamily="2" charset="0"/>
                <a:ea typeface="Times New Roman" panose="02020603050405020304" pitchFamily="18" charset="0"/>
                <a:cs typeface="Times New Roman" panose="02020603050405020304" pitchFamily="18" charset="0"/>
              </a:rPr>
              <a:t>«Кошки-мышки». </a:t>
            </a:r>
            <a:r>
              <a:rPr lang="ru-RU" sz="1600" i="1" dirty="0">
                <a:solidFill>
                  <a:schemeClr val="bg1"/>
                </a:solidFill>
                <a:latin typeface="Sitka Text" panose="02000505000000020004" pitchFamily="2" charset="0"/>
                <a:ea typeface="Times New Roman" panose="02020603050405020304" pitchFamily="18" charset="0"/>
                <a:cs typeface="Times New Roman" panose="02020603050405020304" pitchFamily="18" charset="0"/>
              </a:rPr>
              <a:t>Педагог на шею ребенка (мышки) надевает жетончик с символическим изображением фигуры.. У кота Васьки также есть жетоны. Мышки водят хоровод со словами:</a:t>
            </a:r>
            <a:endParaRPr lang="ru-RU" sz="1600" i="1" dirty="0">
              <a:solidFill>
                <a:schemeClr val="bg1"/>
              </a:solidFill>
              <a:latin typeface="Sitka Text" panose="02000505000000020004" pitchFamily="2" charset="0"/>
              <a:ea typeface="Calibri" pitchFamily="34" charset="0"/>
              <a:cs typeface="Times New Roman" panose="02020603050405020304" pitchFamily="18" charset="0"/>
            </a:endParaRPr>
          </a:p>
          <a:p>
            <a:pPr marL="742950" lvl="1" indent="-285750" algn="ctr">
              <a:lnSpc>
                <a:spcPct val="107000"/>
              </a:lnSpc>
              <a:spcAft>
                <a:spcPts val="800"/>
              </a:spcAft>
              <a:buSzPts val="1000"/>
              <a:buFont typeface="Courier New" panose="02070309020205020404" pitchFamily="49" charset="0"/>
              <a:buChar char="o"/>
              <a:tabLst>
                <a:tab pos="914400" algn="l"/>
              </a:tabLst>
            </a:pPr>
            <a:r>
              <a:rPr lang="ru-RU" sz="1600" i="1" dirty="0">
                <a:solidFill>
                  <a:schemeClr val="bg1"/>
                </a:solidFill>
                <a:latin typeface="Sitka Text" panose="02000505000000020004" pitchFamily="2" charset="0"/>
                <a:ea typeface="Times New Roman" panose="02020603050405020304" pitchFamily="18" charset="0"/>
                <a:cs typeface="Times New Roman" panose="02020603050405020304" pitchFamily="18" charset="0"/>
              </a:rPr>
              <a:t>Мыши водят хоровод,</a:t>
            </a:r>
            <a:br>
              <a:rPr lang="ru-RU" sz="1600" i="1" dirty="0">
                <a:solidFill>
                  <a:schemeClr val="bg1"/>
                </a:solidFill>
                <a:latin typeface="Sitka Text" panose="02000505000000020004" pitchFamily="2" charset="0"/>
                <a:ea typeface="Times New Roman" panose="02020603050405020304" pitchFamily="18" charset="0"/>
                <a:cs typeface="Times New Roman" panose="02020603050405020304" pitchFamily="18" charset="0"/>
              </a:rPr>
            </a:br>
            <a:r>
              <a:rPr lang="ru-RU" sz="1600" i="1" dirty="0">
                <a:solidFill>
                  <a:schemeClr val="bg1"/>
                </a:solidFill>
                <a:latin typeface="Sitka Text" panose="02000505000000020004" pitchFamily="2" charset="0"/>
                <a:ea typeface="Times New Roman" panose="02020603050405020304" pitchFamily="18" charset="0"/>
                <a:cs typeface="Times New Roman" panose="02020603050405020304" pitchFamily="18" charset="0"/>
              </a:rPr>
              <a:t>На лежанке дремлет кот.</a:t>
            </a:r>
            <a:br>
              <a:rPr lang="ru-RU" sz="1600" i="1" dirty="0">
                <a:solidFill>
                  <a:schemeClr val="bg1"/>
                </a:solidFill>
                <a:latin typeface="Sitka Text" panose="02000505000000020004" pitchFamily="2" charset="0"/>
                <a:ea typeface="Times New Roman" panose="02020603050405020304" pitchFamily="18" charset="0"/>
                <a:cs typeface="Times New Roman" panose="02020603050405020304" pitchFamily="18" charset="0"/>
              </a:rPr>
            </a:br>
            <a:r>
              <a:rPr lang="ru-RU" sz="1600" i="1" dirty="0">
                <a:solidFill>
                  <a:schemeClr val="bg1"/>
                </a:solidFill>
                <a:latin typeface="Sitka Text" panose="02000505000000020004" pitchFamily="2" charset="0"/>
                <a:ea typeface="Times New Roman" panose="02020603050405020304" pitchFamily="18" charset="0"/>
                <a:cs typeface="Times New Roman" panose="02020603050405020304" pitchFamily="18" charset="0"/>
              </a:rPr>
              <a:t>Тише, мыши, не шумите,</a:t>
            </a:r>
            <a:br>
              <a:rPr lang="ru-RU" sz="1600" i="1" dirty="0">
                <a:solidFill>
                  <a:schemeClr val="bg1"/>
                </a:solidFill>
                <a:latin typeface="Sitka Text" panose="02000505000000020004" pitchFamily="2" charset="0"/>
                <a:ea typeface="Times New Roman" panose="02020603050405020304" pitchFamily="18" charset="0"/>
                <a:cs typeface="Times New Roman" panose="02020603050405020304" pitchFamily="18" charset="0"/>
              </a:rPr>
            </a:br>
            <a:r>
              <a:rPr lang="ru-RU" sz="1600" i="1" dirty="0">
                <a:solidFill>
                  <a:schemeClr val="bg1"/>
                </a:solidFill>
                <a:latin typeface="Sitka Text" panose="02000505000000020004" pitchFamily="2" charset="0"/>
                <a:ea typeface="Times New Roman" panose="02020603050405020304" pitchFamily="18" charset="0"/>
                <a:cs typeface="Times New Roman" panose="02020603050405020304" pitchFamily="18" charset="0"/>
              </a:rPr>
              <a:t>Кота Ваську не будите.</a:t>
            </a:r>
            <a:br>
              <a:rPr lang="ru-RU" sz="1600" i="1" dirty="0">
                <a:solidFill>
                  <a:schemeClr val="bg1"/>
                </a:solidFill>
                <a:latin typeface="Sitka Text" panose="02000505000000020004" pitchFamily="2" charset="0"/>
                <a:ea typeface="Times New Roman" panose="02020603050405020304" pitchFamily="18" charset="0"/>
                <a:cs typeface="Times New Roman" panose="02020603050405020304" pitchFamily="18" charset="0"/>
              </a:rPr>
            </a:br>
            <a:r>
              <a:rPr lang="ru-RU" sz="1600" i="1" dirty="0">
                <a:solidFill>
                  <a:schemeClr val="bg1"/>
                </a:solidFill>
                <a:latin typeface="Sitka Text" panose="02000505000000020004" pitchFamily="2" charset="0"/>
                <a:ea typeface="Times New Roman" panose="02020603050405020304" pitchFamily="18" charset="0"/>
                <a:cs typeface="Times New Roman" panose="02020603050405020304" pitchFamily="18" charset="0"/>
              </a:rPr>
              <a:t>Вот проснётся Васька-кот</a:t>
            </a:r>
            <a:br>
              <a:rPr lang="ru-RU" sz="1600" i="1" dirty="0">
                <a:solidFill>
                  <a:schemeClr val="bg1"/>
                </a:solidFill>
                <a:latin typeface="Sitka Text" panose="02000505000000020004" pitchFamily="2" charset="0"/>
                <a:ea typeface="Times New Roman" panose="02020603050405020304" pitchFamily="18" charset="0"/>
                <a:cs typeface="Times New Roman" panose="02020603050405020304" pitchFamily="18" charset="0"/>
              </a:rPr>
            </a:br>
            <a:r>
              <a:rPr lang="ru-RU" sz="1600" i="1" dirty="0">
                <a:solidFill>
                  <a:schemeClr val="bg1"/>
                </a:solidFill>
                <a:latin typeface="Sitka Text" panose="02000505000000020004" pitchFamily="2" charset="0"/>
                <a:ea typeface="Times New Roman" panose="02020603050405020304" pitchFamily="18" charset="0"/>
                <a:cs typeface="Times New Roman" panose="02020603050405020304" pitchFamily="18" charset="0"/>
              </a:rPr>
              <a:t>И разгонит хоровод.</a:t>
            </a:r>
            <a:br>
              <a:rPr lang="ru-RU" sz="1600" i="1" dirty="0">
                <a:solidFill>
                  <a:schemeClr val="bg1"/>
                </a:solidFill>
                <a:latin typeface="Sitka Text" panose="02000505000000020004" pitchFamily="2" charset="0"/>
                <a:ea typeface="Times New Roman" panose="02020603050405020304" pitchFamily="18" charset="0"/>
                <a:cs typeface="Times New Roman" panose="02020603050405020304" pitchFamily="18" charset="0"/>
              </a:rPr>
            </a:br>
            <a:r>
              <a:rPr lang="ru-RU" sz="1600" i="1" dirty="0">
                <a:solidFill>
                  <a:schemeClr val="bg1"/>
                </a:solidFill>
                <a:latin typeface="Sitka Text" panose="02000505000000020004" pitchFamily="2" charset="0"/>
                <a:ea typeface="Times New Roman" panose="02020603050405020304" pitchFamily="18" charset="0"/>
                <a:cs typeface="Times New Roman" panose="02020603050405020304" pitchFamily="18" charset="0"/>
              </a:rPr>
              <a:t>На последней фразе кот очень быстро надевает любой из своих жетонов и начинает ловить «мышей». А жетон — это информация о том, каких именно «мышей» намерен поймать кот (у которых такая же символика). Остальным Васька не страшен: его могут дразнить, смеяться над ним. Когда кот поймает нужную мышь, она занимает его место, и игра возобновляется.</a:t>
            </a:r>
            <a:endParaRPr lang="ru-RU" sz="1600" i="1" dirty="0">
              <a:solidFill>
                <a:schemeClr val="bg1"/>
              </a:solidFill>
              <a:latin typeface="Sitka Text" panose="02000505000000020004" pitchFamily="2" charset="0"/>
              <a:ea typeface="Calibri" pitchFamily="34" charset="0"/>
              <a:cs typeface="Times New Roman" panose="02020603050405020304" pitchFamily="18" charset="0"/>
            </a:endParaRPr>
          </a:p>
        </p:txBody>
      </p:sp>
    </p:spTree>
    <p:extLst>
      <p:ext uri="{BB962C8B-B14F-4D97-AF65-F5344CB8AC3E}">
        <p14:creationId xmlns:p14="http://schemas.microsoft.com/office/powerpoint/2010/main" val="2534968667"/>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47545" y="-7162"/>
            <a:ext cx="9896909" cy="952181"/>
          </a:xfrm>
          <a:prstGeom prst="rect">
            <a:avLst/>
          </a:prstGeom>
          <a:ln>
            <a:noFill/>
          </a:ln>
          <a:effectLst>
            <a:softEdge rad="112500"/>
          </a:effectLst>
        </p:spPr>
      </p:pic>
      <p:pic>
        <p:nvPicPr>
          <p:cNvPr id="11" name="Рисунок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09093" y="240498"/>
            <a:ext cx="491684" cy="704521"/>
          </a:xfrm>
          <a:prstGeom prst="rect">
            <a:avLst/>
          </a:prstGeom>
        </p:spPr>
      </p:pic>
      <p:pic>
        <p:nvPicPr>
          <p:cNvPr id="12" name="Рисунок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279006" y="233200"/>
            <a:ext cx="468235" cy="688541"/>
          </a:xfrm>
          <a:prstGeom prst="rect">
            <a:avLst/>
          </a:prstGeom>
        </p:spPr>
      </p:pic>
      <p:pic>
        <p:nvPicPr>
          <p:cNvPr id="2" name="Рисунок 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09093" y="1735994"/>
            <a:ext cx="3664208" cy="2140979"/>
          </a:xfrm>
          <a:prstGeom prst="rect">
            <a:avLst/>
          </a:prstGeom>
          <a:ln>
            <a:noFill/>
          </a:ln>
          <a:effectLst>
            <a:softEdge rad="112500"/>
          </a:effectLst>
        </p:spPr>
      </p:pic>
      <p:pic>
        <p:nvPicPr>
          <p:cNvPr id="4" name="Рисунок 3"/>
          <p:cNvPicPr>
            <a:picLocks noChangeAspect="1"/>
          </p:cNvPicPr>
          <p:nvPr/>
        </p:nvPicPr>
        <p:blipFill>
          <a:blip r:embed="rId6">
            <a:extLst>
              <a:ext uri="{28A0092B-C50C-407E-A947-70E740481C1C}">
                <a14:useLocalDpi xmlns:a14="http://schemas.microsoft.com/office/drawing/2010/main"/>
              </a:ext>
            </a:extLst>
          </a:blip>
          <a:stretch>
            <a:fillRect/>
          </a:stretch>
        </p:blipFill>
        <p:spPr>
          <a:xfrm rot="5400000">
            <a:off x="8737905" y="1192124"/>
            <a:ext cx="2773110" cy="2777326"/>
          </a:xfrm>
          <a:prstGeom prst="rect">
            <a:avLst/>
          </a:prstGeom>
          <a:ln>
            <a:noFill/>
          </a:ln>
          <a:effectLst>
            <a:softEdge rad="112500"/>
          </a:effectLst>
        </p:spPr>
      </p:pic>
      <p:pic>
        <p:nvPicPr>
          <p:cNvPr id="5" name="Рисунок 4"/>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348496" y="1091682"/>
            <a:ext cx="3970271" cy="5203273"/>
          </a:xfrm>
          <a:prstGeom prst="rect">
            <a:avLst/>
          </a:prstGeom>
          <a:ln>
            <a:noFill/>
          </a:ln>
          <a:effectLst>
            <a:softEdge rad="112500"/>
          </a:effectLst>
        </p:spPr>
      </p:pic>
      <p:pic>
        <p:nvPicPr>
          <p:cNvPr id="14" name="Рисунок 13"/>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111967" y="4144849"/>
            <a:ext cx="4245429" cy="2432994"/>
          </a:xfrm>
          <a:prstGeom prst="rect">
            <a:avLst/>
          </a:prstGeom>
          <a:ln>
            <a:noFill/>
          </a:ln>
          <a:effectLst>
            <a:softEdge rad="112500"/>
          </a:effectLst>
        </p:spPr>
      </p:pic>
      <p:pic>
        <p:nvPicPr>
          <p:cNvPr id="17" name="Рисунок 16"/>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8514860" y="4193278"/>
            <a:ext cx="3361067" cy="2384565"/>
          </a:xfrm>
          <a:prstGeom prst="rect">
            <a:avLst/>
          </a:prstGeom>
          <a:ln>
            <a:noFill/>
          </a:ln>
          <a:effectLst>
            <a:softEdge rad="112500"/>
          </a:effectLst>
        </p:spPr>
      </p:pic>
    </p:spTree>
    <p:extLst>
      <p:ext uri="{BB962C8B-B14F-4D97-AF65-F5344CB8AC3E}">
        <p14:creationId xmlns:p14="http://schemas.microsoft.com/office/powerpoint/2010/main" val="171280901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9093" y="6411950"/>
            <a:ext cx="3248146" cy="602165"/>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27394" y="6411950"/>
            <a:ext cx="2943923" cy="602166"/>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676568" y="6411949"/>
            <a:ext cx="3259874" cy="602166"/>
          </a:xfrm>
          <a:prstGeom prst="rect">
            <a:avLst/>
          </a:prstGeom>
        </p:spPr>
      </p:pic>
      <p:pic>
        <p:nvPicPr>
          <p:cNvPr id="10" name="Рисунок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47545" y="-7162"/>
            <a:ext cx="9896909" cy="952181"/>
          </a:xfrm>
          <a:prstGeom prst="rect">
            <a:avLst/>
          </a:prstGeom>
          <a:ln>
            <a:noFill/>
          </a:ln>
          <a:effectLst>
            <a:softEdge rad="112500"/>
          </a:effectLst>
        </p:spPr>
      </p:pic>
      <p:pic>
        <p:nvPicPr>
          <p:cNvPr id="11" name="Рисунок 10"/>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09093" y="319273"/>
            <a:ext cx="491684" cy="704521"/>
          </a:xfrm>
          <a:prstGeom prst="rect">
            <a:avLst/>
          </a:prstGeom>
        </p:spPr>
      </p:pic>
      <p:pic>
        <p:nvPicPr>
          <p:cNvPr id="12" name="Рисунок 1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244691" y="277499"/>
            <a:ext cx="616974" cy="688541"/>
          </a:xfrm>
          <a:prstGeom prst="rect">
            <a:avLst/>
          </a:prstGeom>
        </p:spPr>
      </p:pic>
      <p:sp>
        <p:nvSpPr>
          <p:cNvPr id="2" name="Прямоугольник 1"/>
          <p:cNvSpPr/>
          <p:nvPr/>
        </p:nvSpPr>
        <p:spPr>
          <a:xfrm>
            <a:off x="130096" y="899673"/>
            <a:ext cx="11931806" cy="5855321"/>
          </a:xfrm>
          <a:prstGeom prst="rect">
            <a:avLst/>
          </a:prstGeom>
        </p:spPr>
        <p:txBody>
          <a:bodyPr wrap="square">
            <a:spAutoFit/>
          </a:bodyPr>
          <a:lstStyle/>
          <a:p>
            <a:pPr marL="914400" algn="just">
              <a:lnSpc>
                <a:spcPct val="107000"/>
              </a:lnSpc>
              <a:spcAft>
                <a:spcPts val="1500"/>
              </a:spcAft>
            </a:pP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 младшей группе игра начинается с одного свойства — цвета. По мере взросления детей правила усложняются, например, кот ловит только жёлтых и квадратных мышей.</a:t>
            </a:r>
            <a:endParaRPr lang="ru-RU" i="1" dirty="0">
              <a:solidFill>
                <a:schemeClr val="bg1"/>
              </a:solidFill>
              <a:latin typeface="Times New Roman" panose="02020603050405020304" pitchFamily="18" charset="0"/>
              <a:ea typeface="Calibri"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ru-RU" b="1" i="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Эстафета «Собираем урожай» </a:t>
            </a:r>
          </a:p>
          <a:p>
            <a:pPr lvl="0">
              <a:lnSpc>
                <a:spcPct val="107000"/>
              </a:lnSpc>
              <a:spcAft>
                <a:spcPts val="800"/>
              </a:spcAft>
              <a:buSzPts val="1000"/>
              <a:tabLst>
                <a:tab pos="457200" algn="l"/>
              </a:tabLst>
            </a:pP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(«Рыбалка», «Перевозка грузов»). Капитан (воспитатель) находится в одном конце зала с корзиной и логическими блоками. Игроки-дошкольники стоят в колонне на другой стороне. В середине зала в обруче рассыпаны блоки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Дьенеша</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Для каждого участника-ребёнка педагог показывает карточку с определённой фигурой. Ребёнок должен выбрать такую же, подбежать и поместить её в корзину. Затем эстафета передаётся другому игроку.</a:t>
            </a:r>
            <a:b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b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 старшей и подготовительной группе игру можно усложнить: педагог показывает не фигуру, а её символические свойства.</a:t>
            </a:r>
            <a:endParaRPr lang="ru-RU" i="1" dirty="0">
              <a:solidFill>
                <a:schemeClr val="bg1"/>
              </a:solidFill>
              <a:latin typeface="Times New Roman" panose="02020603050405020304" pitchFamily="18" charset="0"/>
              <a:ea typeface="Calibri"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ru-RU" b="1" i="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Игра «Космический корабль». </a:t>
            </a:r>
          </a:p>
          <a:p>
            <a:pPr lvl="0" algn="just">
              <a:spcAft>
                <a:spcPts val="800"/>
              </a:spcAft>
              <a:buSzPts val="1000"/>
              <a:tabLst>
                <a:tab pos="457200" algn="l"/>
              </a:tabLst>
            </a:pP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Дошкольники делятся на команды, у каждой — свой набор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Дьенеша</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Воспитатель на полу раскладывает обручи красного, жёлтого и синего цвета, над ними располагается изображение ракеты. Задача игроков — как можно быстрее заполнить свой обруч такого же цвета фигурами (топливом) с заданным свойством (например, только толстыми). Тогда ракета сможет выйти на орбиту и  полететь.</a:t>
            </a:r>
            <a:r>
              <a:rPr lang="ru-RU" sz="3600" b="1" i="1" spc="-35"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p>
          <a:p>
            <a:pPr lvl="0"/>
            <a:r>
              <a:rPr lang="ru-RU" b="1" i="1" dirty="0">
                <a:solidFill>
                  <a:schemeClr val="bg1"/>
                </a:solidFill>
                <a:latin typeface="Times New Roman" panose="02020603050405020304" pitchFamily="18" charset="0"/>
                <a:cs typeface="Times New Roman" panose="02020603050405020304" pitchFamily="18" charset="0"/>
              </a:rPr>
              <a:t>Чем чаще дети будут работать с набором </a:t>
            </a:r>
            <a:r>
              <a:rPr lang="ru-RU" b="1" i="1" dirty="0" err="1">
                <a:solidFill>
                  <a:schemeClr val="bg1"/>
                </a:solidFill>
                <a:latin typeface="Times New Roman" panose="02020603050405020304" pitchFamily="18" charset="0"/>
                <a:cs typeface="Times New Roman" panose="02020603050405020304" pitchFamily="18" charset="0"/>
              </a:rPr>
              <a:t>Дьенеша</a:t>
            </a:r>
            <a:r>
              <a:rPr lang="ru-RU" b="1" i="1" dirty="0">
                <a:solidFill>
                  <a:schemeClr val="bg1"/>
                </a:solidFill>
                <a:latin typeface="Times New Roman" panose="02020603050405020304" pitchFamily="18" charset="0"/>
                <a:cs typeface="Times New Roman" panose="02020603050405020304" pitchFamily="18" charset="0"/>
              </a:rPr>
              <a:t>, тем раньше они будут готовы к восприятию более сложных правил в играх</a:t>
            </a:r>
            <a:r>
              <a:rPr lang="ru-RU" i="1" dirty="0">
                <a:solidFill>
                  <a:schemeClr val="bg1"/>
                </a:solidFill>
                <a:latin typeface="Times New Roman" panose="02020603050405020304" pitchFamily="18" charset="0"/>
                <a:cs typeface="Times New Roman" panose="02020603050405020304" pitchFamily="18" charset="0"/>
              </a:rPr>
              <a:t>.</a:t>
            </a:r>
          </a:p>
          <a:p>
            <a:pPr marL="342900" lvl="0" indent="-342900" algn="just">
              <a:spcAft>
                <a:spcPts val="800"/>
              </a:spcAft>
              <a:buSzPts val="1000"/>
              <a:buFont typeface="Symbol" panose="05050102010706020507" pitchFamily="18" charset="2"/>
              <a:buChar char=""/>
              <a:tabLst>
                <a:tab pos="457200" algn="l"/>
              </a:tabLst>
            </a:pPr>
            <a:endParaRPr lang="ru-RU" i="1" dirty="0">
              <a:solidFill>
                <a:srgbClr val="002060"/>
              </a:solidFill>
              <a:effectLst/>
              <a:latin typeface="Calibri" panose="020F0502020204030204" pitchFamily="34" charset="0"/>
              <a:ea typeface="Calibri" pitchFamily="34" charset="0"/>
              <a:cs typeface="Times New Roman" panose="02020603050405020304" pitchFamily="18" charset="0"/>
            </a:endParaRPr>
          </a:p>
        </p:txBody>
      </p:sp>
    </p:spTree>
    <p:extLst>
      <p:ext uri="{BB962C8B-B14F-4D97-AF65-F5344CB8AC3E}">
        <p14:creationId xmlns:p14="http://schemas.microsoft.com/office/powerpoint/2010/main" val="2555001890"/>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720" y="6255835"/>
            <a:ext cx="3248146" cy="602165"/>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624037" y="6248069"/>
            <a:ext cx="2943923" cy="602166"/>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932126" y="6255835"/>
            <a:ext cx="3259874" cy="602166"/>
          </a:xfrm>
          <a:prstGeom prst="rect">
            <a:avLst/>
          </a:prstGeom>
        </p:spPr>
      </p:pic>
      <p:pic>
        <p:nvPicPr>
          <p:cNvPr id="10" name="Рисунок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47545" y="-7162"/>
            <a:ext cx="9896909" cy="952181"/>
          </a:xfrm>
          <a:prstGeom prst="rect">
            <a:avLst/>
          </a:prstGeom>
          <a:ln>
            <a:noFill/>
          </a:ln>
          <a:effectLst>
            <a:softEdge rad="112500"/>
          </a:effectLst>
        </p:spPr>
      </p:pic>
      <p:pic>
        <p:nvPicPr>
          <p:cNvPr id="11" name="Рисунок 10"/>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72129" y="1491191"/>
            <a:ext cx="878174" cy="1258313"/>
          </a:xfrm>
          <a:prstGeom prst="rect">
            <a:avLst/>
          </a:prstGeom>
        </p:spPr>
      </p:pic>
      <p:pic>
        <p:nvPicPr>
          <p:cNvPr id="12" name="Рисунок 1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0421951" y="1538922"/>
            <a:ext cx="1084754" cy="1210582"/>
          </a:xfrm>
          <a:prstGeom prst="rect">
            <a:avLst/>
          </a:prstGeom>
        </p:spPr>
      </p:pic>
      <p:sp>
        <p:nvSpPr>
          <p:cNvPr id="2" name="Прямоугольник 1"/>
          <p:cNvSpPr/>
          <p:nvPr/>
        </p:nvSpPr>
        <p:spPr>
          <a:xfrm>
            <a:off x="1631793" y="1017789"/>
            <a:ext cx="9412661" cy="2585323"/>
          </a:xfrm>
          <a:prstGeom prst="rect">
            <a:avLst/>
          </a:prstGeom>
        </p:spPr>
        <p:txBody>
          <a:bodyPr wrap="square">
            <a:spAutoFit/>
          </a:bodyPr>
          <a:lstStyle/>
          <a:p>
            <a:pPr lvl="0"/>
            <a:r>
              <a:rPr lang="ru-RU" sz="2400" i="1" dirty="0">
                <a:solidFill>
                  <a:schemeClr val="bg1"/>
                </a:solidFill>
                <a:effectLst>
                  <a:outerShdw blurRad="38100" dist="38100" dir="2700000" algn="tl">
                    <a:srgbClr val="000000">
                      <a:alpha val="43137"/>
                    </a:srgbClr>
                  </a:outerShdw>
                </a:effectLst>
                <a:latin typeface="Sitka Text" panose="02000505000000020004" pitchFamily="2" charset="0"/>
              </a:rPr>
              <a:t>Логические блоки </a:t>
            </a:r>
            <a:r>
              <a:rPr lang="ru-RU" sz="2400" i="1" dirty="0" err="1">
                <a:solidFill>
                  <a:schemeClr val="bg1"/>
                </a:solidFill>
                <a:effectLst>
                  <a:outerShdw blurRad="38100" dist="38100" dir="2700000" algn="tl">
                    <a:srgbClr val="000000">
                      <a:alpha val="43137"/>
                    </a:srgbClr>
                  </a:outerShdw>
                </a:effectLst>
                <a:latin typeface="Sitka Text" panose="02000505000000020004" pitchFamily="2" charset="0"/>
              </a:rPr>
              <a:t>Дьенеша</a:t>
            </a:r>
            <a:r>
              <a:rPr lang="ru-RU" sz="2400" i="1" dirty="0">
                <a:solidFill>
                  <a:schemeClr val="bg1"/>
                </a:solidFill>
                <a:effectLst>
                  <a:outerShdw blurRad="38100" dist="38100" dir="2700000" algn="tl">
                    <a:srgbClr val="000000">
                      <a:alpha val="43137"/>
                    </a:srgbClr>
                  </a:outerShdw>
                </a:effectLst>
                <a:latin typeface="Sitka Text" panose="02000505000000020004" pitchFamily="2" charset="0"/>
              </a:rPr>
              <a:t>, предполагают бесчисленное множество игр, которое можно придумывать и самим. </a:t>
            </a:r>
          </a:p>
          <a:p>
            <a:pPr lvl="0"/>
            <a:r>
              <a:rPr lang="ru-RU" sz="2400" i="1" dirty="0">
                <a:solidFill>
                  <a:schemeClr val="bg1"/>
                </a:solidFill>
                <a:effectLst>
                  <a:outerShdw blurRad="38100" dist="38100" dir="2700000" algn="tl">
                    <a:srgbClr val="000000">
                      <a:alpha val="43137"/>
                    </a:srgbClr>
                  </a:outerShdw>
                </a:effectLst>
                <a:latin typeface="Sitka Text" panose="02000505000000020004" pitchFamily="2" charset="0"/>
              </a:rPr>
              <a:t>		Конструирование, моделирование, счет, развитие памяти и речи, воображения, способность совершать логические операции - все это позволяют развивать «чудесные» блоки</a:t>
            </a:r>
            <a:r>
              <a:rPr lang="ru-RU" sz="2400" i="1" dirty="0">
                <a:solidFill>
                  <a:schemeClr val="bg1"/>
                </a:solidFill>
                <a:effectLst>
                  <a:outerShdw blurRad="38100" dist="38100" dir="2700000" algn="tl">
                    <a:srgbClr val="000000">
                      <a:alpha val="43137"/>
                    </a:srgbClr>
                  </a:outerShdw>
                </a:effectLst>
              </a:rPr>
              <a:t>.</a:t>
            </a:r>
          </a:p>
          <a:p>
            <a:pPr lvl="0"/>
            <a:endParaRPr lang="ru-RU" i="1" dirty="0">
              <a:solidFill>
                <a:schemeClr val="bg1"/>
              </a:solidFill>
            </a:endParaRPr>
          </a:p>
        </p:txBody>
      </p:sp>
      <p:pic>
        <p:nvPicPr>
          <p:cNvPr id="3" name="Рисунок 2"/>
          <p:cNvPicPr>
            <a:picLocks noChangeAspect="1"/>
          </p:cNvPicPr>
          <p:nvPr/>
        </p:nvPicPr>
        <p:blipFill>
          <a:blip r:embed="rId8"/>
          <a:stretch>
            <a:fillRect/>
          </a:stretch>
        </p:blipFill>
        <p:spPr>
          <a:xfrm>
            <a:off x="1631793" y="3343407"/>
            <a:ext cx="9659154" cy="2543818"/>
          </a:xfrm>
          <a:prstGeom prst="rect">
            <a:avLst/>
          </a:prstGeom>
          <a:ln>
            <a:noFill/>
          </a:ln>
          <a:effectLst>
            <a:softEdge rad="112500"/>
          </a:effectLst>
        </p:spPr>
      </p:pic>
      <p:pic>
        <p:nvPicPr>
          <p:cNvPr id="4" name="Рисунок 3"/>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6167306" y="3675882"/>
            <a:ext cx="1862254" cy="1148226"/>
          </a:xfrm>
          <a:prstGeom prst="rect">
            <a:avLst/>
          </a:prstGeom>
        </p:spPr>
      </p:pic>
    </p:spTree>
    <p:extLst>
      <p:ext uri="{BB962C8B-B14F-4D97-AF65-F5344CB8AC3E}">
        <p14:creationId xmlns:p14="http://schemas.microsoft.com/office/powerpoint/2010/main" val="4005555356"/>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6178637"/>
            <a:ext cx="3079102" cy="695519"/>
          </a:xfrm>
          <a:prstGeom prst="rect">
            <a:avLst/>
          </a:prstGeom>
        </p:spPr>
      </p:pic>
      <p:pic>
        <p:nvPicPr>
          <p:cNvPr id="7" name="Рисунок 6"/>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19970" y="5778036"/>
            <a:ext cx="3313032" cy="748360"/>
          </a:xfrm>
          <a:prstGeom prst="rect">
            <a:avLst/>
          </a:prstGeom>
        </p:spPr>
      </p:pic>
      <p:pic>
        <p:nvPicPr>
          <p:cNvPr id="8" name="Рисунок 7"/>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461757" y="5329193"/>
            <a:ext cx="3384554" cy="764517"/>
          </a:xfrm>
          <a:prstGeom prst="rect">
            <a:avLst/>
          </a:prstGeom>
        </p:spPr>
      </p:pic>
      <p:pic>
        <p:nvPicPr>
          <p:cNvPr id="10" name="Рисунок 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47545" y="-7162"/>
            <a:ext cx="9896909" cy="1509712"/>
          </a:xfrm>
          <a:prstGeom prst="rect">
            <a:avLst/>
          </a:prstGeom>
          <a:ln>
            <a:noFill/>
          </a:ln>
          <a:effectLst>
            <a:softEdge rad="112500"/>
          </a:effectLst>
        </p:spPr>
      </p:pic>
      <p:pic>
        <p:nvPicPr>
          <p:cNvPr id="11" name="Рисунок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71286" y="573592"/>
            <a:ext cx="698298" cy="939534"/>
          </a:xfrm>
          <a:prstGeom prst="rect">
            <a:avLst/>
          </a:prstGeom>
        </p:spPr>
      </p:pic>
      <p:pic>
        <p:nvPicPr>
          <p:cNvPr id="12" name="Рисунок 1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025312" y="673685"/>
            <a:ext cx="820999" cy="945019"/>
          </a:xfrm>
          <a:prstGeom prst="rect">
            <a:avLst/>
          </a:prstGeom>
        </p:spPr>
      </p:pic>
      <p:pic>
        <p:nvPicPr>
          <p:cNvPr id="13" name="Рисунок 12"/>
          <p:cNvPicPr>
            <a:picLocks noChangeAspect="1"/>
          </p:cNvPicPr>
          <p:nvPr/>
        </p:nvPicPr>
        <p:blipFill>
          <a:blip r:embed="rId6">
            <a:extLst>
              <a:ext uri="{28A0092B-C50C-407E-A947-70E740481C1C}">
                <a14:useLocalDpi xmlns:a14="http://schemas.microsoft.com/office/drawing/2010/main"/>
              </a:ext>
            </a:extLst>
          </a:blip>
          <a:stretch>
            <a:fillRect/>
          </a:stretch>
        </p:blipFill>
        <p:spPr>
          <a:xfrm rot="18974713">
            <a:off x="4567886" y="-6890"/>
            <a:ext cx="679534" cy="652329"/>
          </a:xfrm>
          <a:prstGeom prst="rect">
            <a:avLst/>
          </a:prstGeom>
          <a:ln>
            <a:noFill/>
          </a:ln>
          <a:effectLst>
            <a:softEdge rad="112500"/>
          </a:effectLst>
        </p:spPr>
      </p:pic>
      <p:pic>
        <p:nvPicPr>
          <p:cNvPr id="15" name="Рисунок 14"/>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2752383" y="35464"/>
            <a:ext cx="777746" cy="659322"/>
          </a:xfrm>
          <a:prstGeom prst="rect">
            <a:avLst/>
          </a:prstGeom>
          <a:ln>
            <a:noFill/>
          </a:ln>
          <a:effectLst>
            <a:softEdge rad="112500"/>
          </a:effectLst>
        </p:spPr>
      </p:pic>
      <p:sp>
        <p:nvSpPr>
          <p:cNvPr id="3" name="Объект 2"/>
          <p:cNvSpPr>
            <a:spLocks noGrp="1"/>
          </p:cNvSpPr>
          <p:nvPr>
            <p:ph idx="1"/>
          </p:nvPr>
        </p:nvSpPr>
        <p:spPr>
          <a:xfrm>
            <a:off x="345688" y="1502550"/>
            <a:ext cx="11125876" cy="4039636"/>
          </a:xfrm>
        </p:spPr>
        <p:txBody>
          <a:bodyPr>
            <a:normAutofit fontScale="55000" lnSpcReduction="20000"/>
          </a:bodyPr>
          <a:lstStyle/>
          <a:p>
            <a:r>
              <a:rPr lang="ru-RU" sz="59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Блоки </a:t>
            </a:r>
            <a:r>
              <a:rPr lang="ru-RU" sz="5900" i="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Дьенеша</a:t>
            </a:r>
            <a:r>
              <a:rPr lang="ru-RU" sz="59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 это увлекательное и полезное занятие!</a:t>
            </a:r>
          </a:p>
          <a:p>
            <a:r>
              <a:rPr lang="ru-RU" sz="59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В процессе развития логического мышления у ребенка формируются умения рассуждать, делать умозаключения, выстраивать причинно-следственные связи. Умение детей последовательно и доказательно мыслить, догадываться, проявлять умственное напряжение, мыслить логически – что просто необходимо для успешного освоения школьной программы</a:t>
            </a:r>
            <a:r>
              <a:rPr lang="ru-RU" sz="5900" i="1" dirty="0">
                <a:solidFill>
                  <a:srgbClr val="002060"/>
                </a:solidFill>
                <a:effectLst>
                  <a:outerShdw blurRad="38100" dist="38100" dir="2700000" algn="tl">
                    <a:srgbClr val="000000">
                      <a:alpha val="43137"/>
                    </a:srgbClr>
                  </a:outerShdw>
                </a:effectLst>
              </a:rPr>
              <a:t>.</a:t>
            </a:r>
          </a:p>
          <a:p>
            <a:endParaRPr lang="ru-RU" dirty="0"/>
          </a:p>
        </p:txBody>
      </p:sp>
    </p:spTree>
    <p:extLst>
      <p:ext uri="{BB962C8B-B14F-4D97-AF65-F5344CB8AC3E}">
        <p14:creationId xmlns:p14="http://schemas.microsoft.com/office/powerpoint/2010/main" val="1414608998"/>
      </p:ext>
    </p:ext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31087" y="4555734"/>
            <a:ext cx="3248146" cy="880944"/>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882906" y="5938327"/>
            <a:ext cx="2943923" cy="880944"/>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668297" y="4544625"/>
            <a:ext cx="3259874" cy="880943"/>
          </a:xfrm>
          <a:prstGeom prst="rect">
            <a:avLst/>
          </a:prstGeom>
        </p:spPr>
      </p:pic>
      <p:pic>
        <p:nvPicPr>
          <p:cNvPr id="10" name="Рисунок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67116" y="-5485"/>
            <a:ext cx="9896909" cy="1244947"/>
          </a:xfrm>
          <a:prstGeom prst="rect">
            <a:avLst/>
          </a:prstGeom>
          <a:ln>
            <a:noFill/>
          </a:ln>
          <a:effectLst>
            <a:softEdge rad="112500"/>
          </a:effectLst>
        </p:spPr>
      </p:pic>
      <p:pic>
        <p:nvPicPr>
          <p:cNvPr id="11" name="Рисунок 10"/>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19903" y="386561"/>
            <a:ext cx="688693" cy="1050353"/>
          </a:xfrm>
          <a:prstGeom prst="rect">
            <a:avLst/>
          </a:prstGeom>
        </p:spPr>
      </p:pic>
      <p:pic>
        <p:nvPicPr>
          <p:cNvPr id="12" name="Рисунок 1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122545" y="352261"/>
            <a:ext cx="805626" cy="1084653"/>
          </a:xfrm>
          <a:prstGeom prst="rect">
            <a:avLst/>
          </a:prstGeom>
        </p:spPr>
      </p:pic>
      <p:sp>
        <p:nvSpPr>
          <p:cNvPr id="2" name="Прямоугольник 1"/>
          <p:cNvSpPr/>
          <p:nvPr/>
        </p:nvSpPr>
        <p:spPr>
          <a:xfrm>
            <a:off x="1587192" y="1277442"/>
            <a:ext cx="9535353" cy="4616648"/>
          </a:xfrm>
          <a:prstGeom prst="rect">
            <a:avLst/>
          </a:prstGeom>
        </p:spPr>
        <p:txBody>
          <a:bodyPr wrap="square">
            <a:spAutoFit/>
          </a:bodyPr>
          <a:lstStyle/>
          <a:p>
            <a:pPr algn="just"/>
            <a:endParaRPr lang="ru-RU" b="1" i="1" dirty="0">
              <a:solidFill>
                <a:srgbClr val="7030A0"/>
              </a:solidFill>
              <a:effectLst>
                <a:outerShdw blurRad="38100" dist="38100" dir="2700000" algn="tl">
                  <a:srgbClr val="000000">
                    <a:alpha val="43137"/>
                  </a:srgbClr>
                </a:outerShdw>
              </a:effectLst>
              <a:latin typeface="Open Sans"/>
            </a:endParaRPr>
          </a:p>
          <a:p>
            <a:pPr algn="ctr"/>
            <a:r>
              <a:rPr lang="ru-RU" sz="2800" b="1" i="1" dirty="0">
                <a:solidFill>
                  <a:srgbClr val="002060"/>
                </a:solidFill>
                <a:effectLst>
                  <a:outerShdw blurRad="38100" dist="38100" dir="2700000" algn="tl">
                    <a:srgbClr val="000000">
                      <a:alpha val="43137"/>
                    </a:srgbClr>
                  </a:outerShdw>
                </a:effectLst>
                <a:latin typeface="Times New Roman, serif"/>
              </a:rPr>
              <a:t>СПАСИБО </a:t>
            </a:r>
            <a:r>
              <a:rPr lang="ru-RU" sz="2800" b="1" i="1" dirty="0">
                <a:solidFill>
                  <a:srgbClr val="FFFF00"/>
                </a:solidFill>
                <a:effectLst>
                  <a:outerShdw blurRad="38100" dist="38100" dir="2700000" algn="tl">
                    <a:srgbClr val="000000">
                      <a:alpha val="43137"/>
                    </a:srgbClr>
                  </a:outerShdw>
                </a:effectLst>
                <a:latin typeface="Times New Roman, serif"/>
              </a:rPr>
              <a:t>ЗА</a:t>
            </a:r>
            <a:r>
              <a:rPr lang="ru-RU" sz="2800" b="1" i="1" dirty="0">
                <a:solidFill>
                  <a:srgbClr val="002060"/>
                </a:solidFill>
                <a:effectLst>
                  <a:outerShdw blurRad="38100" dist="38100" dir="2700000" algn="tl">
                    <a:srgbClr val="000000">
                      <a:alpha val="43137"/>
                    </a:srgbClr>
                  </a:outerShdw>
                </a:effectLst>
                <a:latin typeface="Times New Roman, serif"/>
              </a:rPr>
              <a:t> </a:t>
            </a:r>
            <a:r>
              <a:rPr lang="ru-RU" sz="2800" b="1" i="1" dirty="0">
                <a:solidFill>
                  <a:schemeClr val="accent6"/>
                </a:solidFill>
                <a:effectLst>
                  <a:outerShdw blurRad="38100" dist="38100" dir="2700000" algn="tl">
                    <a:srgbClr val="000000">
                      <a:alpha val="43137"/>
                    </a:srgbClr>
                  </a:outerShdw>
                </a:effectLst>
                <a:latin typeface="Times New Roman, serif"/>
              </a:rPr>
              <a:t>ВНИМАНИЕ!</a:t>
            </a:r>
          </a:p>
          <a:p>
            <a:pPr algn="ctr"/>
            <a:endParaRPr lang="ru-RU" sz="2800" b="1" i="1" dirty="0">
              <a:solidFill>
                <a:srgbClr val="FFFF00"/>
              </a:solidFill>
              <a:effectLst>
                <a:outerShdw blurRad="38100" dist="38100" dir="2700000" algn="tl">
                  <a:srgbClr val="000000">
                    <a:alpha val="43137"/>
                  </a:srgbClr>
                </a:outerShdw>
              </a:effectLst>
              <a:latin typeface="Times New Roman, serif"/>
            </a:endParaRPr>
          </a:p>
          <a:p>
            <a:pPr algn="ctr"/>
            <a:endParaRPr lang="ru-RU" sz="2800" b="1" i="1" dirty="0">
              <a:solidFill>
                <a:srgbClr val="FFFF00"/>
              </a:solidFill>
              <a:effectLst>
                <a:outerShdw blurRad="38100" dist="38100" dir="2700000" algn="tl">
                  <a:srgbClr val="000000">
                    <a:alpha val="43137"/>
                  </a:srgbClr>
                </a:outerShdw>
              </a:effectLst>
              <a:latin typeface="Times New Roman, serif"/>
            </a:endParaRPr>
          </a:p>
          <a:p>
            <a:pPr algn="ctr"/>
            <a:endParaRPr lang="ru-RU" sz="3200" b="1" i="1" dirty="0">
              <a:solidFill>
                <a:srgbClr val="FFFF00"/>
              </a:solidFill>
              <a:effectLst>
                <a:outerShdw blurRad="38100" dist="38100" dir="2700000" algn="tl">
                  <a:srgbClr val="000000">
                    <a:alpha val="43137"/>
                  </a:srgbClr>
                </a:outerShdw>
              </a:effectLst>
              <a:latin typeface="Times New Roman, serif"/>
            </a:endParaRPr>
          </a:p>
          <a:p>
            <a:pPr algn="ctr"/>
            <a:endParaRPr lang="ru-RU" sz="3200" b="1" i="1" dirty="0">
              <a:solidFill>
                <a:srgbClr val="FFFF00"/>
              </a:solidFill>
              <a:effectLst>
                <a:outerShdw blurRad="38100" dist="38100" dir="2700000" algn="tl">
                  <a:srgbClr val="000000">
                    <a:alpha val="43137"/>
                  </a:srgbClr>
                </a:outerShdw>
              </a:effectLst>
              <a:latin typeface="Times New Roman, serif"/>
            </a:endParaRPr>
          </a:p>
          <a:p>
            <a:pPr algn="ctr"/>
            <a:endParaRPr lang="ru-RU" sz="3200" b="1" i="1" dirty="0">
              <a:solidFill>
                <a:srgbClr val="FFFF00"/>
              </a:solidFill>
              <a:effectLst>
                <a:outerShdw blurRad="38100" dist="38100" dir="2700000" algn="tl">
                  <a:srgbClr val="000000">
                    <a:alpha val="43137"/>
                  </a:srgbClr>
                </a:outerShdw>
              </a:effectLst>
              <a:latin typeface="Times New Roman, serif"/>
            </a:endParaRPr>
          </a:p>
          <a:p>
            <a:pPr algn="ctr"/>
            <a:endParaRPr lang="ru-RU" sz="3200" b="1" i="1" dirty="0">
              <a:solidFill>
                <a:srgbClr val="FFFF00"/>
              </a:solidFill>
              <a:effectLst>
                <a:outerShdw blurRad="38100" dist="38100" dir="2700000" algn="tl">
                  <a:srgbClr val="000000">
                    <a:alpha val="43137"/>
                  </a:srgbClr>
                </a:outerShdw>
              </a:effectLst>
              <a:latin typeface="Times New Roman, serif"/>
            </a:endParaRPr>
          </a:p>
          <a:p>
            <a:pPr algn="ctr"/>
            <a:endParaRPr lang="ru-RU" sz="3200" b="1" i="1" dirty="0">
              <a:solidFill>
                <a:srgbClr val="FFFF00"/>
              </a:solidFill>
              <a:effectLst>
                <a:outerShdw blurRad="38100" dist="38100" dir="2700000" algn="tl">
                  <a:srgbClr val="000000">
                    <a:alpha val="43137"/>
                  </a:srgbClr>
                </a:outerShdw>
              </a:effectLst>
              <a:latin typeface="Times New Roman, serif"/>
            </a:endParaRPr>
          </a:p>
          <a:p>
            <a:pPr algn="ctr"/>
            <a:r>
              <a:rPr lang="ru-RU" sz="3200" b="1" i="1" dirty="0">
                <a:solidFill>
                  <a:schemeClr val="accent6"/>
                </a:solidFill>
                <a:effectLst>
                  <a:outerShdw blurRad="38100" dist="38100" dir="2700000" algn="tl">
                    <a:srgbClr val="000000">
                      <a:alpha val="43137"/>
                    </a:srgbClr>
                  </a:outerShdw>
                </a:effectLst>
                <a:latin typeface="Times New Roman, serif"/>
              </a:rPr>
              <a:t>Желаем </a:t>
            </a:r>
            <a:r>
              <a:rPr lang="ru-RU" sz="3200" b="1" i="1" dirty="0">
                <a:solidFill>
                  <a:srgbClr val="002060"/>
                </a:solidFill>
                <a:effectLst>
                  <a:outerShdw blurRad="38100" dist="38100" dir="2700000" algn="tl">
                    <a:srgbClr val="000000">
                      <a:alpha val="43137"/>
                    </a:srgbClr>
                  </a:outerShdw>
                </a:effectLst>
                <a:latin typeface="Times New Roman, serif"/>
              </a:rPr>
              <a:t>всем </a:t>
            </a:r>
            <a:r>
              <a:rPr lang="ru-RU" sz="3200" b="1" i="1" dirty="0">
                <a:solidFill>
                  <a:srgbClr val="FFFF00"/>
                </a:solidFill>
                <a:effectLst>
                  <a:outerShdw blurRad="38100" dist="38100" dir="2700000" algn="tl">
                    <a:srgbClr val="000000">
                      <a:alpha val="43137"/>
                    </a:srgbClr>
                  </a:outerShdw>
                </a:effectLst>
                <a:latin typeface="Times New Roman, serif"/>
              </a:rPr>
              <a:t>удачи!!!</a:t>
            </a:r>
            <a:endParaRPr lang="ru-RU" sz="3200" b="1" i="1" dirty="0">
              <a:solidFill>
                <a:srgbClr val="FFFF00"/>
              </a:solidFill>
              <a:effectLst>
                <a:outerShdw blurRad="38100" dist="38100" dir="2700000" algn="tl">
                  <a:srgbClr val="000000">
                    <a:alpha val="43137"/>
                  </a:srgbClr>
                </a:outerShdw>
              </a:effectLst>
              <a:latin typeface="Open Sans"/>
            </a:endParaRPr>
          </a:p>
        </p:txBody>
      </p:sp>
      <p:pic>
        <p:nvPicPr>
          <p:cNvPr id="3" name="Рисунок 2"/>
          <p:cNvPicPr>
            <a:picLocks noChangeAspect="1"/>
          </p:cNvPicPr>
          <p:nvPr/>
        </p:nvPicPr>
        <p:blipFill>
          <a:blip r:embed="rId8" cstate="print"/>
          <a:stretch>
            <a:fillRect/>
          </a:stretch>
        </p:blipFill>
        <p:spPr>
          <a:xfrm>
            <a:off x="4484859" y="2164643"/>
            <a:ext cx="3615489" cy="2831563"/>
          </a:xfrm>
          <a:prstGeom prst="rect">
            <a:avLst/>
          </a:prstGeom>
          <a:ln>
            <a:noFill/>
          </a:ln>
          <a:effectLst>
            <a:softEdge rad="112500"/>
          </a:effectLst>
        </p:spPr>
      </p:pic>
    </p:spTree>
    <p:extLst>
      <p:ext uri="{BB962C8B-B14F-4D97-AF65-F5344CB8AC3E}">
        <p14:creationId xmlns:p14="http://schemas.microsoft.com/office/powerpoint/2010/main" val="12394068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2.9200.0"/>
  <p:tag name="AS_RELEASE_DATE" val="2017.01.13"/>
  <p:tag name="AS_TITLE" val="Aspose.Slides for .NET 4.0"/>
  <p:tag name="AS_VERSION" val="16.12.1.0"/>
</p:tagLst>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
  <TotalTime>2493</TotalTime>
  <Words>2886</Words>
  <Application>Microsoft Office PowerPoint</Application>
  <PresentationFormat>Широкоэкранный</PresentationFormat>
  <Paragraphs>187</Paragraphs>
  <Slides>38</Slides>
  <Notes>0</Notes>
  <HiddenSlides>0</HiddenSlides>
  <MMClips>0</MMClips>
  <ScaleCrop>false</ScaleCrop>
  <HeadingPairs>
    <vt:vector size="6" baseType="variant">
      <vt:variant>
        <vt:lpstr>Использованные шрифты</vt:lpstr>
      </vt:variant>
      <vt:variant>
        <vt:i4>14</vt:i4>
      </vt:variant>
      <vt:variant>
        <vt:lpstr>Тема</vt:lpstr>
      </vt:variant>
      <vt:variant>
        <vt:i4>1</vt:i4>
      </vt:variant>
      <vt:variant>
        <vt:lpstr>Заголовки слайдов</vt:lpstr>
      </vt:variant>
      <vt:variant>
        <vt:i4>38</vt:i4>
      </vt:variant>
    </vt:vector>
  </HeadingPairs>
  <TitlesOfParts>
    <vt:vector size="53" baseType="lpstr">
      <vt:lpstr>Amelia_DG</vt:lpstr>
      <vt:lpstr>Arial</vt:lpstr>
      <vt:lpstr>Calibri</vt:lpstr>
      <vt:lpstr>Courier New</vt:lpstr>
      <vt:lpstr>Georgia</vt:lpstr>
      <vt:lpstr>initial</vt:lpstr>
      <vt:lpstr>Monotype Corsiva</vt:lpstr>
      <vt:lpstr>Open Sans</vt:lpstr>
      <vt:lpstr>PT Sans</vt:lpstr>
      <vt:lpstr>Sitka Text</vt:lpstr>
      <vt:lpstr>Symbol</vt:lpstr>
      <vt:lpstr>Times New Roman</vt:lpstr>
      <vt:lpstr>Times New Roman, serif</vt:lpstr>
      <vt:lpstr>Wingdings 3</vt:lpstr>
      <vt:lpstr>Сектор</vt:lpstr>
      <vt:lpstr>  Мастер-класс для педагогов    «Логические блоки Дьенеша как средство разностороннего развития и метод комплексно-коррекционной работы»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ЛОГИЧЕСКИЕ ДОМИКИ С ОБОЗНАЧЕНИЯМИ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Логические блоки Дьеныша как средство разностороннего развития дошкольников</dc:title>
  <dc:creator>Наталья</dc:creator>
  <cp:lastModifiedBy>Марина Юрьевна</cp:lastModifiedBy>
  <cp:revision>180</cp:revision>
  <dcterms:created xsi:type="dcterms:W3CDTF">2021-03-16T21:17:07Z</dcterms:created>
  <dcterms:modified xsi:type="dcterms:W3CDTF">2024-09-17T11:38:03Z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2472431</vt:lpwstr>
  </property>
  <property fmtid="{D5CDD505-2E9C-101B-9397-08002B2CF9AE}" pid="3" name="NXPowerLiteSettings">
    <vt:lpwstr>C7000400038000</vt:lpwstr>
  </property>
  <property fmtid="{D5CDD505-2E9C-101B-9397-08002B2CF9AE}" pid="4" name="NXPowerLiteVersion">
    <vt:lpwstr>S9.0.3</vt:lpwstr>
  </property>
</Properties>
</file>