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3" r:id="rId17"/>
    <p:sldId id="274" r:id="rId18"/>
    <p:sldId id="26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Баскевич.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21</c:v>
                </c:pt>
                <c:pt idx="1">
                  <c:v>20</c:v>
                </c:pt>
                <c:pt idx="2">
                  <c:v>50</c:v>
                </c:pt>
                <c:pt idx="3">
                  <c:v>51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Маркина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21</c:v>
                </c:pt>
                <c:pt idx="1">
                  <c:v>9</c:v>
                </c:pt>
                <c:pt idx="2">
                  <c:v>16</c:v>
                </c:pt>
                <c:pt idx="3">
                  <c:v>15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Лемещук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17</c:v>
                </c:pt>
                <c:pt idx="1">
                  <c:v>23</c:v>
                </c:pt>
                <c:pt idx="2">
                  <c:v>25</c:v>
                </c:pt>
                <c:pt idx="3">
                  <c:v>21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Пантюхов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1 класс</c:v>
                </c:pt>
                <c:pt idx="1">
                  <c:v>2 класс</c:v>
                </c:pt>
                <c:pt idx="2">
                  <c:v>3 класс</c:v>
                </c:pt>
                <c:pt idx="3">
                  <c:v>4 класс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17</c:v>
                </c:pt>
                <c:pt idx="1">
                  <c:v>12</c:v>
                </c:pt>
                <c:pt idx="2">
                  <c:v>40</c:v>
                </c:pt>
                <c:pt idx="3">
                  <c:v>54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869248"/>
        <c:axId val="40887424"/>
      </c:lineChart>
      <c:catAx>
        <c:axId val="408692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40887424"/>
        <c:crosses val="autoZero"/>
        <c:auto val="1"/>
        <c:lblAlgn val="ctr"/>
        <c:lblOffset val="100"/>
        <c:noMultiLvlLbl val="0"/>
      </c:catAx>
      <c:valAx>
        <c:axId val="408874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0869248"/>
        <c:crosses val="autoZero"/>
        <c:crossBetween val="between"/>
      </c:valAx>
      <c:spPr>
        <a:gradFill rotWithShape="1">
          <a:gsLst>
            <a:gs pos="0">
              <a:schemeClr val="accent1">
                <a:tint val="35000"/>
                <a:satMod val="260000"/>
              </a:schemeClr>
            </a:gs>
            <a:gs pos="30000">
              <a:schemeClr val="accent1">
                <a:tint val="38000"/>
                <a:satMod val="260000"/>
              </a:schemeClr>
            </a:gs>
            <a:gs pos="75000">
              <a:schemeClr val="accent1">
                <a:tint val="55000"/>
                <a:satMod val="255000"/>
              </a:schemeClr>
            </a:gs>
            <a:gs pos="100000">
              <a:schemeClr val="accent1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shade val="70000"/>
              <a:satMod val="15000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c:spPr>
    </c:plotArea>
    <c:legend>
      <c:legendPos val="r"/>
      <c:layout/>
      <c:overlay val="0"/>
    </c:legend>
    <c:plotVisOnly val="1"/>
    <c:dispBlanksAs val="gap"/>
    <c:showDLblsOverMax val="0"/>
  </c:chart>
  <c:spPr>
    <a:solidFill>
      <a:schemeClr val="lt1"/>
    </a:solidFill>
    <a:ln w="55000" cap="flat" cmpd="thickThin" algn="ctr">
      <a:solidFill>
        <a:schemeClr val="accent3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Шарипова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2 класс</c:v>
                </c:pt>
                <c:pt idx="1">
                  <c:v>3 класс</c:v>
                </c:pt>
                <c:pt idx="2">
                  <c:v>4 класс</c:v>
                </c:pt>
                <c:pt idx="3">
                  <c:v>5 класс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</c:v>
                </c:pt>
                <c:pt idx="1">
                  <c:v>22</c:v>
                </c:pt>
                <c:pt idx="2">
                  <c:v>22</c:v>
                </c:pt>
                <c:pt idx="3">
                  <c:v>15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Панюхова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2 класс</c:v>
                </c:pt>
                <c:pt idx="1">
                  <c:v>3 класс</c:v>
                </c:pt>
                <c:pt idx="2">
                  <c:v>4 класс</c:v>
                </c:pt>
                <c:pt idx="3">
                  <c:v>5 класс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8</c:v>
                </c:pt>
                <c:pt idx="1">
                  <c:v>12</c:v>
                </c:pt>
                <c:pt idx="2">
                  <c:v>14</c:v>
                </c:pt>
                <c:pt idx="3">
                  <c:v>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Михайлевич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2 класс</c:v>
                </c:pt>
                <c:pt idx="1">
                  <c:v>3 класс</c:v>
                </c:pt>
                <c:pt idx="2">
                  <c:v>4 класс</c:v>
                </c:pt>
                <c:pt idx="3">
                  <c:v>5 класс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20</c:v>
                </c:pt>
                <c:pt idx="1">
                  <c:v>29</c:v>
                </c:pt>
                <c:pt idx="2">
                  <c:v>21</c:v>
                </c:pt>
                <c:pt idx="3">
                  <c:v>23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Глистенков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2 класс</c:v>
                </c:pt>
                <c:pt idx="1">
                  <c:v>3 класс</c:v>
                </c:pt>
                <c:pt idx="2">
                  <c:v>4 класс</c:v>
                </c:pt>
                <c:pt idx="3">
                  <c:v>5 класс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20</c:v>
                </c:pt>
                <c:pt idx="1">
                  <c:v>15</c:v>
                </c:pt>
                <c:pt idx="2">
                  <c:v>17</c:v>
                </c:pt>
                <c:pt idx="3">
                  <c:v>32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952576"/>
        <c:axId val="40954112"/>
      </c:lineChart>
      <c:catAx>
        <c:axId val="40952576"/>
        <c:scaling>
          <c:orientation val="minMax"/>
        </c:scaling>
        <c:delete val="0"/>
        <c:axPos val="b"/>
        <c:majorTickMark val="out"/>
        <c:minorTickMark val="none"/>
        <c:tickLblPos val="nextTo"/>
        <c:crossAx val="40954112"/>
        <c:crosses val="autoZero"/>
        <c:auto val="1"/>
        <c:lblAlgn val="ctr"/>
        <c:lblOffset val="100"/>
        <c:noMultiLvlLbl val="0"/>
      </c:catAx>
      <c:valAx>
        <c:axId val="409541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0952576"/>
        <c:crosses val="autoZero"/>
        <c:crossBetween val="between"/>
      </c:valAx>
      <c:spPr>
        <a:gradFill rotWithShape="1">
          <a:gsLst>
            <a:gs pos="0">
              <a:schemeClr val="accent1">
                <a:tint val="35000"/>
                <a:satMod val="260000"/>
              </a:schemeClr>
            </a:gs>
            <a:gs pos="30000">
              <a:schemeClr val="accent1">
                <a:tint val="38000"/>
                <a:satMod val="260000"/>
              </a:schemeClr>
            </a:gs>
            <a:gs pos="75000">
              <a:schemeClr val="accent1">
                <a:tint val="55000"/>
                <a:satMod val="255000"/>
              </a:schemeClr>
            </a:gs>
            <a:gs pos="100000">
              <a:schemeClr val="accent1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 w="12700" cap="flat" cmpd="sng" algn="ctr">
          <a:solidFill>
            <a:schemeClr val="accent1">
              <a:shade val="70000"/>
              <a:satMod val="150000"/>
            </a:schemeClr>
          </a:solidFill>
          <a:prstDash val="solid"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c:spPr>
    </c:plotArea>
    <c:legend>
      <c:legendPos val="r"/>
      <c:layout>
        <c:manualLayout>
          <c:xMode val="edge"/>
          <c:yMode val="edge"/>
          <c:x val="0.78715778656172708"/>
          <c:y val="1.8710917551434378E-2"/>
          <c:w val="0.20355961910664888"/>
          <c:h val="0.3219474174782245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0.24013</cdr:x>
      <cdr:y>0.9661</cdr:y>
    </cdr:from>
    <cdr:to>
      <cdr:x>0.39013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63824" y="4104456"/>
          <a:ext cx="914400" cy="1440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                                                              </a:t>
          </a:r>
          <a:endParaRPr lang="ru-RU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0.75926</cdr:x>
      <cdr:y>0.35711</cdr:y>
    </cdr:from>
    <cdr:to>
      <cdr:x>1</cdr:x>
      <cdr:y>0.64641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904657" y="1599952"/>
          <a:ext cx="1872207" cy="12961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0.88242</cdr:x>
      <cdr:y>0.37318</cdr:y>
    </cdr:from>
    <cdr:to>
      <cdr:x>1</cdr:x>
      <cdr:y>0.60942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862464" y="1671960"/>
          <a:ext cx="914400" cy="10584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0.88242</cdr:x>
      <cdr:y>0.40533</cdr:y>
    </cdr:from>
    <cdr:to>
      <cdr:x>1</cdr:x>
      <cdr:y>0.60942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7488832" y="181597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922B37-8CC8-472F-B6C8-2C8A4C4BA4EE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253D52-D138-4EB9-9B82-9830CF6E4F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443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253D52-D138-4EB9-9B82-9830CF6E4F34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E07F382-F938-4382-B397-15C465EBC13A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FB73486-C47B-42E7-B30D-CD657922F4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07F382-F938-4382-B397-15C465EBC13A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73486-C47B-42E7-B30D-CD657922F46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07F382-F938-4382-B397-15C465EBC13A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73486-C47B-42E7-B30D-CD657922F46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07F382-F938-4382-B397-15C465EBC13A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73486-C47B-42E7-B30D-CD657922F46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07F382-F938-4382-B397-15C465EBC13A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73486-C47B-42E7-B30D-CD657922F4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07F382-F938-4382-B397-15C465EBC13A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73486-C47B-42E7-B30D-CD657922F46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07F382-F938-4382-B397-15C465EBC13A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73486-C47B-42E7-B30D-CD657922F4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E07F382-F938-4382-B397-15C465EBC13A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73486-C47B-42E7-B30D-CD657922F4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E07F382-F938-4382-B397-15C465EBC13A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FB73486-C47B-42E7-B30D-CD657922F46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07F382-F938-4382-B397-15C465EBC13A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73486-C47B-42E7-B30D-CD657922F4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07F382-F938-4382-B397-15C465EBC13A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B73486-C47B-42E7-B30D-CD657922F46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E07F382-F938-4382-B397-15C465EBC13A}" type="datetimeFigureOut">
              <a:rPr lang="ru-RU" smtClean="0"/>
              <a:pPr/>
              <a:t>26.02.2017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FB73486-C47B-42E7-B30D-CD657922F46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283574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</a:t>
            </a:r>
            <a:r>
              <a:rPr lang="ru-RU" dirty="0" smtClean="0"/>
              <a:t>Приемы и методы организации самостоятельной работы учеников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Выполнила: </a:t>
            </a:r>
            <a:r>
              <a:rPr lang="ru-RU" dirty="0" err="1" smtClean="0"/>
              <a:t>Маркель</a:t>
            </a:r>
            <a:r>
              <a:rPr lang="ru-RU" dirty="0" smtClean="0"/>
              <a:t> Нина Станиславовна  учитель физической культуры</a:t>
            </a:r>
          </a:p>
          <a:p>
            <a:r>
              <a:rPr lang="ru-RU" dirty="0" smtClean="0"/>
              <a:t>МБОУ «</a:t>
            </a:r>
            <a:r>
              <a:rPr lang="ru-RU" dirty="0" err="1" smtClean="0"/>
              <a:t>Москаленская</a:t>
            </a:r>
            <a:r>
              <a:rPr lang="ru-RU" dirty="0" smtClean="0"/>
              <a:t> СОШ»</a:t>
            </a:r>
          </a:p>
          <a:p>
            <a:r>
              <a:rPr lang="en-US" dirty="0" smtClean="0"/>
              <a:t>201</a:t>
            </a:r>
            <a:r>
              <a:rPr lang="ru-RU" dirty="0" smtClean="0"/>
              <a:t>7г.</a:t>
            </a:r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874630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Самостоятельная работа в начальной школе способствует эффективности</a:t>
            </a:r>
          </a:p>
          <a:p>
            <a:r>
              <a:rPr lang="ru-RU" dirty="0"/>
              <a:t>о</a:t>
            </a:r>
            <a:r>
              <a:rPr lang="ru-RU" dirty="0" smtClean="0"/>
              <a:t>бучения как в отношении овладения системой знаний, умений и </a:t>
            </a:r>
            <a:endParaRPr lang="ru-RU" dirty="0"/>
          </a:p>
          <a:p>
            <a:r>
              <a:rPr lang="ru-RU" dirty="0"/>
              <a:t>н</a:t>
            </a:r>
            <a:r>
              <a:rPr lang="ru-RU" dirty="0" smtClean="0"/>
              <a:t>авыков, так и в отношении развития способностей </a:t>
            </a:r>
            <a:r>
              <a:rPr lang="ru-RU" b="1" dirty="0" smtClean="0"/>
              <a:t>в умственном</a:t>
            </a:r>
            <a:r>
              <a:rPr lang="ru-RU" dirty="0" smtClean="0"/>
              <a:t>, </a:t>
            </a:r>
          </a:p>
          <a:p>
            <a:r>
              <a:rPr lang="ru-RU" b="1" dirty="0" smtClean="0"/>
              <a:t>физическом и нравственном формировании личности.</a:t>
            </a:r>
          </a:p>
          <a:p>
            <a:endParaRPr lang="ru-RU" dirty="0"/>
          </a:p>
        </p:txBody>
      </p:sp>
      <p:pic>
        <p:nvPicPr>
          <p:cNvPr id="3" name="Рисунок 2" descr="0a62996913a84b2aaf310d502f5d62b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2420888"/>
            <a:ext cx="5832648" cy="38164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548680"/>
            <a:ext cx="754719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Результат</a:t>
            </a:r>
            <a:r>
              <a:rPr lang="ru-RU" dirty="0" smtClean="0"/>
              <a:t> самостоятельной работы младших школьников во многом </a:t>
            </a:r>
            <a:endParaRPr lang="ru-RU" dirty="0"/>
          </a:p>
          <a:p>
            <a:r>
              <a:rPr lang="ru-RU" b="1" dirty="0"/>
              <a:t>з</a:t>
            </a:r>
            <a:r>
              <a:rPr lang="ru-RU" b="1" dirty="0" smtClean="0"/>
              <a:t>ависит от условий её организации</a:t>
            </a:r>
            <a:r>
              <a:rPr lang="ru-RU" dirty="0" smtClean="0"/>
              <a:t>, содержания и характера</a:t>
            </a:r>
          </a:p>
          <a:p>
            <a:r>
              <a:rPr lang="ru-RU" dirty="0"/>
              <a:t>з</a:t>
            </a:r>
            <a:r>
              <a:rPr lang="ru-RU" dirty="0" smtClean="0"/>
              <a:t>аданий, от достигнутых учеником успехов.</a:t>
            </a:r>
            <a:endParaRPr lang="ru-RU" dirty="0"/>
          </a:p>
        </p:txBody>
      </p:sp>
      <p:pic>
        <p:nvPicPr>
          <p:cNvPr id="4" name="Рисунок 3" descr="1b23bdcb61cd4703ae1981237a42ed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628800"/>
            <a:ext cx="7776864" cy="4320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548680"/>
            <a:ext cx="77895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Среди многих условий, способствующих успешным </a:t>
            </a:r>
            <a:r>
              <a:rPr lang="ru-RU" b="1" dirty="0" smtClean="0"/>
              <a:t>самостоятельным</a:t>
            </a:r>
          </a:p>
          <a:p>
            <a:r>
              <a:rPr lang="ru-RU" b="1" dirty="0"/>
              <a:t>з</a:t>
            </a:r>
            <a:r>
              <a:rPr lang="ru-RU" b="1" dirty="0" smtClean="0"/>
              <a:t>анятиям</a:t>
            </a:r>
            <a:r>
              <a:rPr lang="ru-RU" dirty="0" smtClean="0"/>
              <a:t> учащихся физическими упражнениями, особенно выделяются</a:t>
            </a:r>
          </a:p>
          <a:p>
            <a:r>
              <a:rPr lang="ru-RU" dirty="0"/>
              <a:t>с</a:t>
            </a:r>
            <a:r>
              <a:rPr lang="ru-RU" dirty="0" smtClean="0"/>
              <a:t>ледующие:</a:t>
            </a:r>
            <a:endParaRPr lang="ru-RU" dirty="0"/>
          </a:p>
        </p:txBody>
      </p:sp>
      <p:pic>
        <p:nvPicPr>
          <p:cNvPr id="3" name="Рисунок 2" descr="i (1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7" y="2060848"/>
            <a:ext cx="3816424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143305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2060848"/>
            <a:ext cx="3672408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692696"/>
            <a:ext cx="755880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b="1" dirty="0" smtClean="0"/>
              <a:t>Формирование интереса </a:t>
            </a:r>
            <a:r>
              <a:rPr lang="ru-RU" dirty="0" smtClean="0"/>
              <a:t> к изучаемому предмету, двигательным </a:t>
            </a:r>
            <a:endParaRPr lang="ru-RU" b="1" dirty="0" smtClean="0"/>
          </a:p>
          <a:p>
            <a:pPr marL="342900" indent="-342900"/>
            <a:r>
              <a:rPr lang="ru-RU" dirty="0"/>
              <a:t>д</a:t>
            </a:r>
            <a:r>
              <a:rPr lang="ru-RU" dirty="0" smtClean="0"/>
              <a:t>ействиям, чему способствует такая организация обучения и </a:t>
            </a:r>
          </a:p>
          <a:p>
            <a:pPr marL="342900" indent="-342900"/>
            <a:r>
              <a:rPr lang="ru-RU" dirty="0"/>
              <a:t>в</a:t>
            </a:r>
            <a:r>
              <a:rPr lang="ru-RU" dirty="0" smtClean="0"/>
              <a:t>оспитания, при которой учащиеся </a:t>
            </a:r>
            <a:r>
              <a:rPr lang="ru-RU" b="1" dirty="0" smtClean="0"/>
              <a:t>осознанно</a:t>
            </a:r>
            <a:r>
              <a:rPr lang="ru-RU" dirty="0" smtClean="0"/>
              <a:t> относятся к </a:t>
            </a:r>
          </a:p>
          <a:p>
            <a:pPr marL="342900" indent="-342900"/>
            <a:r>
              <a:rPr lang="ru-RU" dirty="0"/>
              <a:t>н</a:t>
            </a:r>
            <a:r>
              <a:rPr lang="ru-RU" dirty="0" smtClean="0"/>
              <a:t>еобходимости, целесообразности выполнения двигательных </a:t>
            </a:r>
            <a:endParaRPr lang="ru-RU" dirty="0"/>
          </a:p>
          <a:p>
            <a:pPr marL="342900" indent="-342900"/>
            <a:r>
              <a:rPr lang="ru-RU" dirty="0"/>
              <a:t>д</a:t>
            </a:r>
            <a:r>
              <a:rPr lang="ru-RU" dirty="0" smtClean="0"/>
              <a:t>ействий </a:t>
            </a:r>
            <a:r>
              <a:rPr lang="ru-RU" b="1" dirty="0" smtClean="0"/>
              <a:t>самостоятельно</a:t>
            </a:r>
            <a:r>
              <a:rPr lang="ru-RU" dirty="0" smtClean="0"/>
              <a:t>. Для этого можно использовать беседы</a:t>
            </a:r>
          </a:p>
          <a:p>
            <a:pPr marL="342900" indent="-342900"/>
            <a:r>
              <a:rPr lang="ru-RU" dirty="0"/>
              <a:t>с</a:t>
            </a:r>
            <a:r>
              <a:rPr lang="ru-RU" dirty="0" smtClean="0"/>
              <a:t> учениками и родителями.</a:t>
            </a:r>
          </a:p>
        </p:txBody>
      </p:sp>
      <p:pic>
        <p:nvPicPr>
          <p:cNvPr id="1026" name="Picture 2" descr="F:\Спортивные картинки и эмблемы\i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7" y="2564904"/>
            <a:ext cx="4032448" cy="3384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i (1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4048" y="2564904"/>
            <a:ext cx="3816423" cy="3384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548680"/>
            <a:ext cx="7402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2. Доступность </a:t>
            </a:r>
            <a:r>
              <a:rPr lang="ru-RU" dirty="0" smtClean="0"/>
              <a:t>физических упражнений, характеризующаяся</a:t>
            </a:r>
          </a:p>
          <a:p>
            <a:r>
              <a:rPr lang="ru-RU" dirty="0" smtClean="0"/>
              <a:t>в то же время определенной степенью </a:t>
            </a:r>
            <a:r>
              <a:rPr lang="ru-RU" b="1" dirty="0" smtClean="0"/>
              <a:t>трудности</a:t>
            </a:r>
            <a:r>
              <a:rPr lang="ru-RU" dirty="0" smtClean="0"/>
              <a:t>, </a:t>
            </a:r>
            <a:r>
              <a:rPr lang="ru-RU" b="1" dirty="0" smtClean="0"/>
              <a:t>сложности.</a:t>
            </a:r>
            <a:endParaRPr lang="ru-RU" b="1" dirty="0"/>
          </a:p>
        </p:txBody>
      </p:sp>
      <p:pic>
        <p:nvPicPr>
          <p:cNvPr id="3" name="Рисунок 2" descr="83797cea09e4446582baf96b99e9a6e8.s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628800"/>
            <a:ext cx="3240359" cy="360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i (2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700808"/>
            <a:ext cx="3744415" cy="360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04664"/>
            <a:ext cx="817884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Обязательно</a:t>
            </a:r>
            <a:r>
              <a:rPr lang="ru-RU" dirty="0" smtClean="0"/>
              <a:t> нужно указать, в каком темпе, какое число раз делать</a:t>
            </a:r>
          </a:p>
          <a:p>
            <a:r>
              <a:rPr lang="ru-RU" dirty="0"/>
              <a:t>т</a:t>
            </a:r>
            <a:r>
              <a:rPr lang="ru-RU" dirty="0" smtClean="0"/>
              <a:t>о или иное упражнение, каким должно быть физическое состояние </a:t>
            </a:r>
          </a:p>
          <a:p>
            <a:r>
              <a:rPr lang="ru-RU" dirty="0"/>
              <a:t>ш</a:t>
            </a:r>
            <a:r>
              <a:rPr lang="ru-RU" dirty="0" smtClean="0"/>
              <a:t>кольника, по каким признакам его оценить.</a:t>
            </a:r>
          </a:p>
          <a:p>
            <a:r>
              <a:rPr lang="ru-RU" dirty="0" smtClean="0"/>
              <a:t>Уровень самостоятельности учеников зависит от имеющегося </a:t>
            </a:r>
          </a:p>
          <a:p>
            <a:r>
              <a:rPr lang="ru-RU" dirty="0"/>
              <a:t>д</a:t>
            </a:r>
            <a:r>
              <a:rPr lang="ru-RU" dirty="0" smtClean="0"/>
              <a:t>вигательного опыта и зависимость эта сложная.</a:t>
            </a:r>
            <a:endParaRPr lang="ru-RU" dirty="0"/>
          </a:p>
        </p:txBody>
      </p:sp>
      <p:pic>
        <p:nvPicPr>
          <p:cNvPr id="2051" name="Picture 3" descr="F:\Спортивные картинки и эмблемы\Копия Копия Копия i (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1" y="2204864"/>
            <a:ext cx="3744415" cy="33307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57bc65690c66424ea7198202d6b803b7.ss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2204864"/>
            <a:ext cx="3600399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04664"/>
            <a:ext cx="836318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Даже небольшой двигательный опыт в одних случаях может дать </a:t>
            </a:r>
            <a:endParaRPr lang="ru-RU" dirty="0"/>
          </a:p>
          <a:p>
            <a:r>
              <a:rPr lang="ru-RU" dirty="0"/>
              <a:t>п</a:t>
            </a:r>
            <a:r>
              <a:rPr lang="ru-RU" dirty="0" smtClean="0"/>
              <a:t>оложительный эффект, а в других помешать правильному действию.</a:t>
            </a:r>
          </a:p>
          <a:p>
            <a:r>
              <a:rPr lang="ru-RU" dirty="0" smtClean="0"/>
              <a:t>Учитель при рекомендации самостоятельных заданий должен помочь</a:t>
            </a:r>
          </a:p>
          <a:p>
            <a:r>
              <a:rPr lang="ru-RU" dirty="0"/>
              <a:t>у</a:t>
            </a:r>
            <a:r>
              <a:rPr lang="ru-RU" dirty="0" smtClean="0"/>
              <a:t>чащимся </a:t>
            </a:r>
            <a:r>
              <a:rPr lang="ru-RU" b="1" dirty="0" smtClean="0"/>
              <a:t>найти «опорные точки» </a:t>
            </a:r>
            <a:r>
              <a:rPr lang="ru-RU" dirty="0" smtClean="0"/>
              <a:t>в двигательных процессах.</a:t>
            </a:r>
            <a:endParaRPr lang="ru-RU" dirty="0"/>
          </a:p>
        </p:txBody>
      </p:sp>
      <p:pic>
        <p:nvPicPr>
          <p:cNvPr id="4" name="Рисунок 3" descr="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1" y="1988841"/>
            <a:ext cx="3528391" cy="3456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i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988840"/>
            <a:ext cx="3744415" cy="34563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76672"/>
            <a:ext cx="763151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3.Эмоциональный фон </a:t>
            </a:r>
            <a:r>
              <a:rPr lang="ru-RU" dirty="0" smtClean="0"/>
              <a:t>в предстоящих самостоятельных занятиях,</a:t>
            </a:r>
          </a:p>
          <a:p>
            <a:r>
              <a:rPr lang="ru-RU" dirty="0"/>
              <a:t>в</a:t>
            </a:r>
            <a:r>
              <a:rPr lang="ru-RU" dirty="0" smtClean="0"/>
              <a:t> создании которого положительную роль играют наглядность и </a:t>
            </a:r>
            <a:endParaRPr lang="ru-RU" dirty="0"/>
          </a:p>
          <a:p>
            <a:r>
              <a:rPr lang="ru-RU" dirty="0" smtClean="0"/>
              <a:t>подражательность - важные условия.</a:t>
            </a:r>
          </a:p>
          <a:p>
            <a:r>
              <a:rPr lang="ru-RU" dirty="0" smtClean="0"/>
              <a:t>Если ребенку понравилось движение, действие, исполненное</a:t>
            </a:r>
          </a:p>
          <a:p>
            <a:r>
              <a:rPr lang="ru-RU" dirty="0"/>
              <a:t>у</a:t>
            </a:r>
            <a:r>
              <a:rPr lang="ru-RU" dirty="0" smtClean="0"/>
              <a:t>чителем, сверстником, увиденное на экране. Он будет его повторять,</a:t>
            </a:r>
          </a:p>
          <a:p>
            <a:r>
              <a:rPr lang="ru-RU" dirty="0"/>
              <a:t>а</a:t>
            </a:r>
            <a:r>
              <a:rPr lang="ru-RU" dirty="0" smtClean="0"/>
              <a:t> еще и с определенными установками: каким он может быть и кем,</a:t>
            </a:r>
          </a:p>
          <a:p>
            <a:r>
              <a:rPr lang="ru-RU" dirty="0"/>
              <a:t>е</a:t>
            </a:r>
            <a:r>
              <a:rPr lang="ru-RU" dirty="0" smtClean="0"/>
              <a:t>сли приобретет силу, сноровку и т.д.</a:t>
            </a:r>
          </a:p>
          <a:p>
            <a:r>
              <a:rPr lang="ru-RU" b="1" dirty="0" smtClean="0"/>
              <a:t>Тогда повторение изучаемых движений становится осознанным и </a:t>
            </a:r>
            <a:endParaRPr lang="ru-RU" b="1" dirty="0"/>
          </a:p>
          <a:p>
            <a:r>
              <a:rPr lang="ru-RU" b="1" dirty="0"/>
              <a:t>ц</a:t>
            </a:r>
            <a:r>
              <a:rPr lang="ru-RU" b="1" dirty="0" smtClean="0"/>
              <a:t>елеустремленным без особого напоминания и принуждения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" name="Рисунок 2" descr="d42c0717e52544bba38abd1abec30035.s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3140968"/>
            <a:ext cx="3240359" cy="26608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774pxRhythmic_gymnasts_pos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3140968"/>
            <a:ext cx="3744416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787382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Ярким доказательством этого служит </a:t>
            </a:r>
            <a:r>
              <a:rPr lang="ru-RU" b="1" dirty="0" smtClean="0"/>
              <a:t>запоминание</a:t>
            </a:r>
            <a:r>
              <a:rPr lang="ru-RU" dirty="0" smtClean="0"/>
              <a:t>, а затем и </a:t>
            </a:r>
          </a:p>
          <a:p>
            <a:r>
              <a:rPr lang="ru-RU" b="1" dirty="0"/>
              <a:t>с</a:t>
            </a:r>
            <a:r>
              <a:rPr lang="ru-RU" b="1" dirty="0" smtClean="0"/>
              <a:t>амостоятельное воспроизведение движений и действий</a:t>
            </a:r>
            <a:r>
              <a:rPr lang="ru-RU" dirty="0" smtClean="0"/>
              <a:t>, увиденных</a:t>
            </a:r>
          </a:p>
          <a:p>
            <a:r>
              <a:rPr lang="ru-RU" dirty="0"/>
              <a:t> </a:t>
            </a:r>
            <a:r>
              <a:rPr lang="ru-RU" dirty="0" smtClean="0"/>
              <a:t>на экране телевизора, когда показывают спортивные передачи по</a:t>
            </a:r>
          </a:p>
          <a:p>
            <a:r>
              <a:rPr lang="ru-RU" dirty="0"/>
              <a:t>ф</a:t>
            </a:r>
            <a:r>
              <a:rPr lang="ru-RU" dirty="0" smtClean="0"/>
              <a:t>игурному катанию, футболу, хоккею, художественной гимнастике</a:t>
            </a:r>
          </a:p>
          <a:p>
            <a:r>
              <a:rPr lang="ru-RU" dirty="0"/>
              <a:t>б</a:t>
            </a:r>
            <a:r>
              <a:rPr lang="ru-RU" dirty="0" smtClean="0"/>
              <a:t>оксу, </a:t>
            </a:r>
            <a:r>
              <a:rPr lang="ru-RU" dirty="0"/>
              <a:t>б</a:t>
            </a:r>
            <a:r>
              <a:rPr lang="ru-RU" dirty="0" smtClean="0"/>
              <a:t>орьбе и т.д.</a:t>
            </a:r>
          </a:p>
          <a:p>
            <a:r>
              <a:rPr lang="ru-RU" dirty="0" smtClean="0"/>
              <a:t>«Мама, посмотри, у меня получается!», «Папа, здорово как! Да я сейчас</a:t>
            </a:r>
          </a:p>
          <a:p>
            <a:r>
              <a:rPr lang="ru-RU" dirty="0" smtClean="0"/>
              <a:t>Тоже попробую»</a:t>
            </a:r>
            <a:r>
              <a:rPr lang="ru-RU" b="1" dirty="0" smtClean="0"/>
              <a:t>. Вот об этом должен помнить учитель.</a:t>
            </a:r>
          </a:p>
          <a:p>
            <a:r>
              <a:rPr lang="ru-RU" dirty="0" smtClean="0"/>
              <a:t>Следует так показать упражнение, чтобы оно из нужного превратилось</a:t>
            </a:r>
          </a:p>
          <a:p>
            <a:r>
              <a:rPr lang="ru-RU" dirty="0"/>
              <a:t>в</a:t>
            </a:r>
            <a:r>
              <a:rPr lang="ru-RU" dirty="0" smtClean="0"/>
              <a:t> </a:t>
            </a:r>
            <a:r>
              <a:rPr lang="ru-RU" b="1" dirty="0" smtClean="0"/>
              <a:t>любимое, необходимое, запоминаемое.</a:t>
            </a:r>
          </a:p>
          <a:p>
            <a:endParaRPr lang="ru-RU" dirty="0"/>
          </a:p>
        </p:txBody>
      </p:sp>
      <p:pic>
        <p:nvPicPr>
          <p:cNvPr id="3074" name="Picture 2" descr="F:\картинки о зимних олимпийских видах спорта — Рамблер-Поиск по картинкам_files\Мои рисунки\i (1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068960"/>
            <a:ext cx="3600400" cy="2755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7" name="Picture 5" descr="F:\картинки о зимних олимпийских видах спорта — Рамблер-Поиск по картинкам_files\Мои рисунки\i (8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8588" y="3068960"/>
            <a:ext cx="3467868" cy="2736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04664"/>
            <a:ext cx="819006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4.Своевременность контроля и оценка результатов самостоятельной</a:t>
            </a:r>
          </a:p>
          <a:p>
            <a:r>
              <a:rPr lang="ru-RU" b="1" dirty="0"/>
              <a:t>р</a:t>
            </a:r>
            <a:r>
              <a:rPr lang="ru-RU" b="1" dirty="0" smtClean="0"/>
              <a:t>аботы учащихся, </a:t>
            </a:r>
            <a:r>
              <a:rPr lang="ru-RU" dirty="0" smtClean="0"/>
              <a:t>посредством которых учителя и родители</a:t>
            </a:r>
          </a:p>
          <a:p>
            <a:r>
              <a:rPr lang="ru-RU" dirty="0"/>
              <a:t>в</a:t>
            </a:r>
            <a:r>
              <a:rPr lang="ru-RU" dirty="0" smtClean="0"/>
              <a:t>лияют на отношение учащихся к самостоятельному выполнению</a:t>
            </a:r>
          </a:p>
          <a:p>
            <a:r>
              <a:rPr lang="ru-RU" dirty="0"/>
              <a:t>з</a:t>
            </a:r>
            <a:r>
              <a:rPr lang="ru-RU" dirty="0" smtClean="0"/>
              <a:t>аданий, воспитание требовательности к себе.</a:t>
            </a:r>
          </a:p>
          <a:p>
            <a:endParaRPr lang="ru-RU" b="1" dirty="0"/>
          </a:p>
        </p:txBody>
      </p:sp>
      <p:pic>
        <p:nvPicPr>
          <p:cNvPr id="4098" name="Picture 2" descr="F:\картинки о зимних олимпийских видах спорта — Рамблер-Поиск по картинкам_files\Мои рисунки\i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204864"/>
            <a:ext cx="3528392" cy="3456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9" name="Picture 3" descr="F:\картинки о зимних олимпийских видах спорта — Рамблер-Поиск по картинкам_files\Мои рисунки\i (15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276872"/>
            <a:ext cx="3384376" cy="3384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404664"/>
            <a:ext cx="679500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У школьников развивается настойчивость, внимательность</a:t>
            </a:r>
          </a:p>
          <a:p>
            <a:r>
              <a:rPr lang="ru-RU" dirty="0"/>
              <a:t>и</a:t>
            </a:r>
            <a:r>
              <a:rPr lang="ru-RU" dirty="0" smtClean="0"/>
              <a:t> прилежание, формируется самосознание и </a:t>
            </a:r>
            <a:r>
              <a:rPr lang="ru-RU" b="1" dirty="0" smtClean="0"/>
              <a:t>мотивация,</a:t>
            </a:r>
          </a:p>
          <a:p>
            <a:r>
              <a:rPr lang="ru-RU" dirty="0"/>
              <a:t>к</a:t>
            </a:r>
            <a:r>
              <a:rPr lang="ru-RU" dirty="0" smtClean="0"/>
              <a:t>оторая в дальнейшем становится стимулом деятельности.</a:t>
            </a:r>
          </a:p>
          <a:p>
            <a:r>
              <a:rPr lang="ru-RU" dirty="0" smtClean="0"/>
              <a:t>Очень важно создавать такие условия при оценке результатов </a:t>
            </a:r>
          </a:p>
          <a:p>
            <a:r>
              <a:rPr lang="ru-RU" dirty="0"/>
              <a:t>с</a:t>
            </a:r>
            <a:r>
              <a:rPr lang="ru-RU" dirty="0" smtClean="0"/>
              <a:t>амостоятельной работы, чтобы дети не падали духом,</a:t>
            </a:r>
          </a:p>
          <a:p>
            <a:r>
              <a:rPr lang="ru-RU" dirty="0"/>
              <a:t>а</a:t>
            </a:r>
            <a:r>
              <a:rPr lang="ru-RU" dirty="0" smtClean="0"/>
              <a:t> добивались успеха, который бы еще больше укреплял их</a:t>
            </a:r>
          </a:p>
          <a:p>
            <a:r>
              <a:rPr lang="ru-RU" b="1" dirty="0"/>
              <a:t>в</a:t>
            </a:r>
            <a:r>
              <a:rPr lang="ru-RU" b="1" dirty="0" smtClean="0"/>
              <a:t>еру в собственные силы.</a:t>
            </a:r>
            <a:endParaRPr lang="ru-RU" b="1" dirty="0"/>
          </a:p>
        </p:txBody>
      </p:sp>
      <p:pic>
        <p:nvPicPr>
          <p:cNvPr id="3" name="Рисунок 2" descr="i (1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2420888"/>
            <a:ext cx="3312368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2" name="Picture 2" descr="F:\картинки о зимних олимпийских видах спорта — Рамблер-Поиск по картинкам_files\Мои рисунки\i (25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492896"/>
            <a:ext cx="3528391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0648"/>
            <a:ext cx="813690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                                           Домашние задания</a:t>
            </a:r>
          </a:p>
          <a:p>
            <a:r>
              <a:rPr lang="ru-RU" b="1" dirty="0" smtClean="0"/>
              <a:t>Ценность их достаточно высока</a:t>
            </a:r>
            <a:r>
              <a:rPr lang="ru-RU" dirty="0" smtClean="0"/>
              <a:t>. </a:t>
            </a:r>
            <a:r>
              <a:rPr lang="ru-RU" dirty="0" smtClean="0"/>
              <a:t>Готовлю  </a:t>
            </a:r>
            <a:r>
              <a:rPr lang="ru-RU" dirty="0" smtClean="0"/>
              <a:t>домашние задания для учащихся по каждому разделу программы.</a:t>
            </a:r>
          </a:p>
          <a:p>
            <a:r>
              <a:rPr lang="ru-RU" dirty="0" smtClean="0"/>
              <a:t>Из-за различных причин, в том числе психологических (стеснение, боязнь, неуверенность) многим ученикам нужно отработать отдельные элементы и действия в домашней обстановке, потренироваться в привычных условиях без посторонних людей.</a:t>
            </a:r>
          </a:p>
          <a:p>
            <a:r>
              <a:rPr lang="ru-RU" dirty="0" smtClean="0"/>
              <a:t>В процессе выполнения домашних заданий происходит усвоение учебного материала, а это значит, развиваются двигательные качества, осваивается техника, формируется осанка и культура движений.</a:t>
            </a:r>
          </a:p>
          <a:p>
            <a:r>
              <a:rPr lang="ru-RU" b="1" dirty="0" smtClean="0"/>
              <a:t>Все задания </a:t>
            </a:r>
            <a:r>
              <a:rPr lang="ru-RU" b="1" dirty="0" smtClean="0"/>
              <a:t> </a:t>
            </a:r>
            <a:r>
              <a:rPr lang="ru-RU" b="1" dirty="0" smtClean="0"/>
              <a:t>на </a:t>
            </a:r>
            <a:r>
              <a:rPr lang="ru-RU" b="1" dirty="0" smtClean="0"/>
              <a:t>дом задаю </a:t>
            </a:r>
            <a:r>
              <a:rPr lang="ru-RU" b="1" dirty="0" smtClean="0"/>
              <a:t>только после освоения их на уроках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выполнения заданий устанавливают срок 15-30 дней. Затем </a:t>
            </a:r>
            <a:r>
              <a:rPr lang="ru-RU" dirty="0" smtClean="0"/>
              <a:t>провожу </a:t>
            </a:r>
            <a:r>
              <a:rPr lang="ru-RU" dirty="0" smtClean="0"/>
              <a:t>итоговую проверку. Для разучивания физкультминуток и </a:t>
            </a:r>
            <a:r>
              <a:rPr lang="ru-RU" dirty="0" err="1" smtClean="0"/>
              <a:t>общеразвивающих</a:t>
            </a:r>
            <a:r>
              <a:rPr lang="ru-RU" dirty="0" smtClean="0"/>
              <a:t> упражнений обычно требуется месяц, для упражнений в беге, прыжках и метаниях - две недели.</a:t>
            </a:r>
          </a:p>
          <a:p>
            <a:endParaRPr lang="ru-RU" b="1" dirty="0" smtClean="0"/>
          </a:p>
          <a:p>
            <a:endParaRPr lang="ru-RU" b="1" dirty="0"/>
          </a:p>
        </p:txBody>
      </p:sp>
      <p:pic>
        <p:nvPicPr>
          <p:cNvPr id="3" name="Рисунок 2" descr="c59e9caf13d1463ab2d776795d9c75f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4293096"/>
            <a:ext cx="3549080" cy="2232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67544" y="476672"/>
          <a:ext cx="8064894" cy="51735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4149"/>
                <a:gridCol w="1344149"/>
                <a:gridCol w="1344149"/>
                <a:gridCol w="1344149"/>
                <a:gridCol w="1344149"/>
                <a:gridCol w="1344149"/>
              </a:tblGrid>
              <a:tr h="788526"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класс</a:t>
                      </a:r>
                      <a:endParaRPr lang="ru-RU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ru-RU" b="1" dirty="0" smtClean="0"/>
                        <a:t>Процентное соотношение нагрузки по видам качеств</a:t>
                      </a:r>
                      <a:endParaRPr lang="ru-RU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867658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Скоростно-силовые</a:t>
                      </a:r>
                      <a:r>
                        <a:rPr lang="ru-RU" baseline="0" dirty="0" smtClean="0"/>
                        <a:t> качества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Быстрота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Выносливость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Гибкость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Ловкость</a:t>
                      </a:r>
                      <a:endParaRPr lang="ru-RU" dirty="0"/>
                    </a:p>
                  </a:txBody>
                  <a:tcPr/>
                </a:tc>
              </a:tr>
              <a:tr h="867658">
                <a:tc>
                  <a:txBody>
                    <a:bodyPr/>
                    <a:lstStyle/>
                    <a:p>
                      <a:r>
                        <a:rPr lang="ru-RU" dirty="0" smtClean="0"/>
                        <a:t>1-й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</a:tr>
              <a:tr h="867658">
                <a:tc>
                  <a:txBody>
                    <a:bodyPr/>
                    <a:lstStyle/>
                    <a:p>
                      <a:r>
                        <a:rPr lang="ru-RU" dirty="0" smtClean="0"/>
                        <a:t>2-й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</a:tr>
              <a:tr h="867658">
                <a:tc>
                  <a:txBody>
                    <a:bodyPr/>
                    <a:lstStyle/>
                    <a:p>
                      <a:r>
                        <a:rPr lang="ru-RU" dirty="0" smtClean="0"/>
                        <a:t>3-й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</a:tr>
              <a:tr h="867658">
                <a:tc>
                  <a:txBody>
                    <a:bodyPr/>
                    <a:lstStyle/>
                    <a:p>
                      <a:r>
                        <a:rPr lang="ru-RU" dirty="0" smtClean="0"/>
                        <a:t>4-й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467544" y="980728"/>
          <a:ext cx="8280920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547664" y="5229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67544" y="476672"/>
            <a:ext cx="61398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/>
              <a:t>Домашнее задание-отжимание (кол-во раз)</a:t>
            </a:r>
            <a:r>
              <a:rPr lang="en-US" b="1" i="1" dirty="0" smtClean="0"/>
              <a:t> -4</a:t>
            </a:r>
            <a:r>
              <a:rPr lang="ru-RU" b="1" i="1" dirty="0" smtClean="0"/>
              <a:t> класс </a:t>
            </a:r>
            <a:endParaRPr lang="ru-RU" b="1" i="1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395536" y="908720"/>
          <a:ext cx="8208912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27584" y="476672"/>
            <a:ext cx="4816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Домашнее задание-отжимание -5б класс</a:t>
            </a:r>
            <a:endParaRPr lang="ru-RU" b="1" i="1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332656"/>
            <a:ext cx="78509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Программа подготовки к тестированию  (отжимания) для 1-5 класса</a:t>
            </a:r>
          </a:p>
          <a:p>
            <a:r>
              <a:rPr lang="ru-RU" b="1" dirty="0" smtClean="0"/>
              <a:t>для самостоятельной работы.</a:t>
            </a:r>
          </a:p>
          <a:p>
            <a:endParaRPr lang="ru-RU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1397000"/>
          <a:ext cx="7416824" cy="4048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206"/>
                <a:gridCol w="1854206"/>
                <a:gridCol w="1854206"/>
                <a:gridCol w="1854206"/>
              </a:tblGrid>
              <a:tr h="512167">
                <a:tc>
                  <a:txBody>
                    <a:bodyPr/>
                    <a:lstStyle/>
                    <a:p>
                      <a:r>
                        <a:rPr lang="ru-RU" dirty="0" smtClean="0"/>
                        <a:t>1 неделя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 неделя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 неделя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 неделя</a:t>
                      </a:r>
                      <a:endParaRPr lang="ru-RU" dirty="0"/>
                    </a:p>
                  </a:txBody>
                  <a:tcPr/>
                </a:tc>
              </a:tr>
              <a:tr h="3536057">
                <a:tc>
                  <a:txBody>
                    <a:bodyPr/>
                    <a:lstStyle/>
                    <a:p>
                      <a:r>
                        <a:rPr lang="ru-RU" dirty="0" smtClean="0"/>
                        <a:t>Отжимания от стола</a:t>
                      </a:r>
                    </a:p>
                    <a:p>
                      <a:r>
                        <a:rPr lang="ru-RU" dirty="0" smtClean="0"/>
                        <a:t>(4 подхода в день по 12-15 раз)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Отжимания от стула( табурета)</a:t>
                      </a:r>
                    </a:p>
                    <a:p>
                      <a:r>
                        <a:rPr lang="ru-RU" dirty="0" smtClean="0"/>
                        <a:t>(4 подхода в</a:t>
                      </a:r>
                      <a:r>
                        <a:rPr lang="ru-RU" baseline="0" dirty="0" smtClean="0"/>
                        <a:t> день по 10-12-15раз)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Отжимания от пола стоя на коленях </a:t>
                      </a:r>
                    </a:p>
                    <a:p>
                      <a:r>
                        <a:rPr lang="ru-RU" dirty="0" smtClean="0"/>
                        <a:t>(4 подхода по 15-20 раз)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Отжимания от пола, касаясь предмета грудью (Высота 5-8см) 4 подхода по 8-10-15раз)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7021" y="2967335"/>
            <a:ext cx="89899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521</TotalTime>
  <Words>740</Words>
  <Application>Microsoft Office PowerPoint</Application>
  <PresentationFormat>Экран (4:3)</PresentationFormat>
  <Paragraphs>117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Открытая</vt:lpstr>
      <vt:lpstr> Приемы и методы организации самостоятельной работы учеников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Computer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Условия и методика организации самостоятельной работы учеников</dc:title>
  <dc:creator>User</dc:creator>
  <cp:lastModifiedBy>я</cp:lastModifiedBy>
  <cp:revision>56</cp:revision>
  <dcterms:created xsi:type="dcterms:W3CDTF">2017-01-26T10:14:06Z</dcterms:created>
  <dcterms:modified xsi:type="dcterms:W3CDTF">2017-02-26T15:16:39Z</dcterms:modified>
</cp:coreProperties>
</file>