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notesMasterIdLst>
    <p:notesMasterId r:id="rId22"/>
  </p:notesMasterIdLst>
  <p:sldIdLst>
    <p:sldId id="256" r:id="rId2"/>
    <p:sldId id="265" r:id="rId3"/>
    <p:sldId id="278" r:id="rId4"/>
    <p:sldId id="267" r:id="rId5"/>
    <p:sldId id="274" r:id="rId6"/>
    <p:sldId id="268" r:id="rId7"/>
    <p:sldId id="262" r:id="rId8"/>
    <p:sldId id="272" r:id="rId9"/>
    <p:sldId id="271" r:id="rId10"/>
    <p:sldId id="261" r:id="rId11"/>
    <p:sldId id="258" r:id="rId12"/>
    <p:sldId id="259" r:id="rId13"/>
    <p:sldId id="270" r:id="rId14"/>
    <p:sldId id="273" r:id="rId15"/>
    <p:sldId id="266" r:id="rId16"/>
    <p:sldId id="275" r:id="rId17"/>
    <p:sldId id="276" r:id="rId18"/>
    <p:sldId id="279" r:id="rId19"/>
    <p:sldId id="277" r:id="rId20"/>
    <p:sldId id="280" r:id="rId21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240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7DF41C-B9E9-4163-8F75-E8F3A9864012}" type="datetimeFigureOut">
              <a:rPr lang="ru-RU" smtClean="0"/>
              <a:pPr/>
              <a:t>27.09.2022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E18E60-D6EE-4853-98CA-8AF328F5C5A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69040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E18E60-D6EE-4853-98CA-8AF328F5C5A4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55980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E18E60-D6EE-4853-98CA-8AF328F5C5A4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28592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1333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74824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72419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17964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27.09.2022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94054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27.09.2022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46709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27.09.2022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65239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9008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86152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7496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972679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32627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792626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43774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26224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27.09.2022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65961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27.09.2022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08705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  <p:sldLayoutId id="214748370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7" Type="http://schemas.openxmlformats.org/officeDocument/2006/relationships/image" Target="../media/image38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42919"/>
            <a:ext cx="7772400" cy="553833"/>
          </a:xfrm>
        </p:spPr>
        <p:txBody>
          <a:bodyPr>
            <a:normAutofit/>
          </a:bodyPr>
          <a:lstStyle/>
          <a:p>
            <a:r>
              <a:rPr lang="ru-RU" sz="2800" dirty="0" smtClean="0"/>
              <a:t>     </a:t>
            </a:r>
            <a:r>
              <a:rPr lang="ru-RU" sz="2800" dirty="0" smtClean="0">
                <a:solidFill>
                  <a:srgbClr val="7030A0"/>
                </a:solidFill>
              </a:rPr>
              <a:t>Презентация школьной библиотеки</a:t>
            </a:r>
            <a:endParaRPr lang="ru-RU" sz="2800" dirty="0">
              <a:solidFill>
                <a:srgbClr val="7030A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35696" y="5301208"/>
            <a:ext cx="6400800" cy="1000132"/>
          </a:xfrm>
        </p:spPr>
        <p:txBody>
          <a:bodyPr/>
          <a:lstStyle/>
          <a:p>
            <a:r>
              <a:rPr lang="ru-RU" dirty="0" smtClean="0">
                <a:solidFill>
                  <a:srgbClr val="7030A0"/>
                </a:solidFill>
              </a:rPr>
              <a:t>МОБУ СОШ №19 г Якутск. Республика Саха (Якутия</a:t>
            </a:r>
            <a:r>
              <a:rPr lang="ru-RU" dirty="0" smtClean="0"/>
              <a:t>)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5616" y="1412776"/>
            <a:ext cx="3512873" cy="233957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08104" y="2348880"/>
            <a:ext cx="2853858" cy="2536438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dirty="0" smtClean="0">
                <a:solidFill>
                  <a:srgbClr val="7030A0"/>
                </a:solidFill>
              </a:rPr>
              <a:t>Визитная карточка школьной библиотеки</a:t>
            </a:r>
            <a:r>
              <a:rPr lang="ru-RU" sz="3200" dirty="0" smtClean="0"/>
              <a:t>: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3829048" cy="4525963"/>
          </a:xfrm>
        </p:spPr>
        <p:txBody>
          <a:bodyPr>
            <a:normAutofit/>
          </a:bodyPr>
          <a:lstStyle/>
          <a:p>
            <a:r>
              <a:rPr lang="ru-RU" sz="2800" dirty="0"/>
              <a:t>г</a:t>
            </a:r>
            <a:r>
              <a:rPr lang="ru-RU" sz="2800" dirty="0" smtClean="0"/>
              <a:t> </a:t>
            </a:r>
            <a:r>
              <a:rPr lang="ru-RU" sz="2800" dirty="0" smtClean="0">
                <a:solidFill>
                  <a:srgbClr val="7030A0"/>
                </a:solidFill>
              </a:rPr>
              <a:t>Якутск</a:t>
            </a:r>
          </a:p>
          <a:p>
            <a:r>
              <a:rPr lang="ru-RU" sz="2800" dirty="0" err="1" smtClean="0">
                <a:solidFill>
                  <a:srgbClr val="7030A0"/>
                </a:solidFill>
              </a:rPr>
              <a:t>Мкр</a:t>
            </a:r>
            <a:r>
              <a:rPr lang="ru-RU" sz="2800" dirty="0" smtClean="0">
                <a:solidFill>
                  <a:srgbClr val="7030A0"/>
                </a:solidFill>
              </a:rPr>
              <a:t>., Птицефабрика,14</a:t>
            </a:r>
          </a:p>
          <a:p>
            <a:r>
              <a:rPr lang="ru-RU" sz="2800" dirty="0" smtClean="0">
                <a:solidFill>
                  <a:srgbClr val="7030A0"/>
                </a:solidFill>
              </a:rPr>
              <a:t>Эл. Адрес</a:t>
            </a:r>
          </a:p>
          <a:p>
            <a:r>
              <a:rPr lang="ru-RU" sz="2800" dirty="0" smtClean="0">
                <a:solidFill>
                  <a:srgbClr val="7030A0"/>
                </a:solidFill>
              </a:rPr>
              <a:t>конт.тел.33-07-55</a:t>
            </a:r>
          </a:p>
          <a:p>
            <a:r>
              <a:rPr lang="ru-RU" sz="2800" dirty="0" smtClean="0">
                <a:solidFill>
                  <a:srgbClr val="7030A0"/>
                </a:solidFill>
              </a:rPr>
              <a:t>кабинет № 15</a:t>
            </a:r>
          </a:p>
          <a:p>
            <a:r>
              <a:rPr lang="ru-RU" sz="2800" dirty="0" smtClean="0">
                <a:solidFill>
                  <a:srgbClr val="7030A0"/>
                </a:solidFill>
              </a:rPr>
              <a:t>Зав. библиотекой – Карасева С.М.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0032" y="1052736"/>
            <a:ext cx="3456384" cy="259228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0032" y="4077072"/>
            <a:ext cx="3035829" cy="22768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</a:t>
            </a:r>
            <a:r>
              <a:rPr lang="ru-RU" dirty="0" smtClean="0">
                <a:solidFill>
                  <a:srgbClr val="92D050"/>
                </a:solidFill>
              </a:rPr>
              <a:t>Библиотекарь школы</a:t>
            </a:r>
            <a:endParaRPr lang="ru-RU" dirty="0">
              <a:solidFill>
                <a:srgbClr val="92D050"/>
              </a:solidFill>
            </a:endParaRPr>
          </a:p>
        </p:txBody>
      </p:sp>
      <p:pic>
        <p:nvPicPr>
          <p:cNvPr id="15" name="Объект 14" descr="C:\Users\admin\Desktop\IMG-20180118-WA0062_1516269268155.jpg"/>
          <p:cNvPicPr>
            <a:picLocks noGrp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7584" y="1432361"/>
            <a:ext cx="2972721" cy="4572000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Прямоугольник 15"/>
          <p:cNvSpPr/>
          <p:nvPr/>
        </p:nvSpPr>
        <p:spPr>
          <a:xfrm>
            <a:off x="4499992" y="1992197"/>
            <a:ext cx="4186808" cy="35973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i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i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Мое </a:t>
            </a:r>
            <a:r>
              <a:rPr lang="ru-RU" i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профессиональное кредо:</a:t>
            </a:r>
            <a:endParaRPr lang="ru-RU" sz="10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962025" algn="l"/>
              </a:tabLst>
            </a:pPr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ru-RU" i="1" dirty="0" smtClean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ru-RU" i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Заставить ребенка любить книгу невозможно.  </a:t>
            </a:r>
            <a:r>
              <a:rPr lang="ru-RU" i="1" dirty="0" smtClean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Поэтому </a:t>
            </a:r>
            <a:r>
              <a:rPr lang="ru-RU" i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надо построить свою работу так, чтобы он полюбил чтение</a:t>
            </a:r>
            <a:r>
              <a:rPr lang="ru-RU" i="1" dirty="0" smtClean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962025" algn="l"/>
              </a:tabLst>
            </a:pPr>
            <a:r>
              <a:rPr lang="ru-RU" b="1" i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Карасева Светлана </a:t>
            </a:r>
            <a:r>
              <a:rPr lang="ru-RU" b="1" i="1" dirty="0" smtClean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Мюдовна</a:t>
            </a: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962025" algn="l"/>
              </a:tabLst>
            </a:pPr>
            <a:r>
              <a:rPr lang="ru-RU" sz="1050" b="1" i="1" u="sng" dirty="0" smtClean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Образование:</a:t>
            </a:r>
            <a:r>
              <a:rPr lang="ru-RU" sz="1050" b="1" i="1" dirty="0" smtClean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Среднее специальное.</a:t>
            </a: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962025" algn="l"/>
              </a:tabLst>
            </a:pPr>
            <a:r>
              <a:rPr lang="ru-RU" sz="1050" b="1" i="1" u="sng" dirty="0" smtClean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Наличие квалификационной категории по должности:</a:t>
            </a:r>
            <a:r>
              <a:rPr lang="ru-RU" sz="1050" b="1" i="1" dirty="0" smtClean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Высшая квалификационная категория</a:t>
            </a:r>
            <a:endParaRPr lang="ru-RU" sz="105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962025" algn="l"/>
              </a:tabLst>
            </a:pPr>
            <a:endParaRPr lang="ru-RU" i="1" dirty="0" smtClean="0">
              <a:solidFill>
                <a:srgbClr val="7030A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962025" algn="l"/>
              </a:tabLst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76474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rgbClr val="7030A0"/>
                </a:solidFill>
              </a:rPr>
              <a:t>Структура школьной библиотеки</a:t>
            </a:r>
            <a:endParaRPr lang="ru-RU" sz="3200" dirty="0">
              <a:solidFill>
                <a:srgbClr val="7030A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142984"/>
            <a:ext cx="4857784" cy="4983179"/>
          </a:xfrm>
        </p:spPr>
        <p:txBody>
          <a:bodyPr>
            <a:normAutofit lnSpcReduction="10000"/>
          </a:bodyPr>
          <a:lstStyle/>
          <a:p>
            <a:r>
              <a:rPr lang="ru-RU" sz="2800" dirty="0" smtClean="0">
                <a:solidFill>
                  <a:srgbClr val="7030A0"/>
                </a:solidFill>
              </a:rPr>
              <a:t>Абонемент</a:t>
            </a:r>
          </a:p>
          <a:p>
            <a:pPr>
              <a:buNone/>
            </a:pPr>
            <a:r>
              <a:rPr lang="ru-RU" sz="2000" dirty="0" smtClean="0">
                <a:solidFill>
                  <a:srgbClr val="7030A0"/>
                </a:solidFill>
              </a:rPr>
              <a:t>-отдел детской литературы</a:t>
            </a:r>
          </a:p>
          <a:p>
            <a:pPr>
              <a:buNone/>
            </a:pPr>
            <a:r>
              <a:rPr lang="ru-RU" sz="2000" dirty="0" smtClean="0">
                <a:solidFill>
                  <a:srgbClr val="7030A0"/>
                </a:solidFill>
              </a:rPr>
              <a:t>(начальная школа)</a:t>
            </a:r>
          </a:p>
          <a:p>
            <a:pPr>
              <a:buNone/>
            </a:pPr>
            <a:r>
              <a:rPr lang="ru-RU" sz="2000" dirty="0" smtClean="0">
                <a:solidFill>
                  <a:srgbClr val="7030A0"/>
                </a:solidFill>
              </a:rPr>
              <a:t>-отдел детской литературы</a:t>
            </a:r>
          </a:p>
          <a:p>
            <a:pPr>
              <a:buNone/>
            </a:pPr>
            <a:r>
              <a:rPr lang="ru-RU" sz="2000" dirty="0" smtClean="0">
                <a:solidFill>
                  <a:srgbClr val="7030A0"/>
                </a:solidFill>
              </a:rPr>
              <a:t>(для 5-7 классов),</a:t>
            </a:r>
          </a:p>
          <a:p>
            <a:pPr>
              <a:buNone/>
            </a:pPr>
            <a:r>
              <a:rPr lang="ru-RU" sz="2000" dirty="0" smtClean="0">
                <a:solidFill>
                  <a:srgbClr val="7030A0"/>
                </a:solidFill>
              </a:rPr>
              <a:t>-отдел русской литературы</a:t>
            </a:r>
          </a:p>
          <a:p>
            <a:pPr>
              <a:buNone/>
            </a:pPr>
            <a:r>
              <a:rPr lang="ru-RU" sz="2000" dirty="0" smtClean="0">
                <a:solidFill>
                  <a:srgbClr val="7030A0"/>
                </a:solidFill>
              </a:rPr>
              <a:t>-отдел зарубежной литературы</a:t>
            </a:r>
          </a:p>
          <a:p>
            <a:pPr>
              <a:buNone/>
            </a:pPr>
            <a:r>
              <a:rPr lang="ru-RU" sz="2000" dirty="0" smtClean="0">
                <a:solidFill>
                  <a:srgbClr val="7030A0"/>
                </a:solidFill>
              </a:rPr>
              <a:t>Отдел литературы для 9-11 классов</a:t>
            </a:r>
          </a:p>
          <a:p>
            <a:pPr>
              <a:buNone/>
            </a:pPr>
            <a:r>
              <a:rPr lang="ru-RU" sz="2800" dirty="0" smtClean="0">
                <a:solidFill>
                  <a:srgbClr val="7030A0"/>
                </a:solidFill>
              </a:rPr>
              <a:t>-</a:t>
            </a:r>
          </a:p>
          <a:p>
            <a:r>
              <a:rPr lang="ru-RU" sz="2800" dirty="0" smtClean="0">
                <a:solidFill>
                  <a:srgbClr val="7030A0"/>
                </a:solidFill>
              </a:rPr>
              <a:t>Книгохранилище- учебники</a:t>
            </a:r>
            <a:endParaRPr lang="ru-RU" sz="2800" dirty="0">
              <a:solidFill>
                <a:srgbClr val="7030A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09353" y="792088"/>
            <a:ext cx="1437624" cy="191683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0032" y="859025"/>
            <a:ext cx="1440160" cy="1920214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52320" y="2788723"/>
            <a:ext cx="1234480" cy="164597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42161" y="2861813"/>
            <a:ext cx="1584176" cy="211223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074294" y="5152124"/>
            <a:ext cx="2735733" cy="15388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3409" y="3693310"/>
            <a:ext cx="3072341" cy="2904042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4400" y="188640"/>
            <a:ext cx="7906072" cy="316835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7436" y="3680416"/>
            <a:ext cx="3515883" cy="2783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6288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3" y="624110"/>
            <a:ext cx="7274768" cy="1280890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>
                <a:solidFill>
                  <a:srgbClr val="7030A0"/>
                </a:solidFill>
              </a:rPr>
              <a:t>Материально-техническое оснащение библиотеки</a:t>
            </a:r>
            <a:endParaRPr lang="ru-RU" sz="2800" dirty="0">
              <a:solidFill>
                <a:srgbClr val="7030A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55575" y="1706018"/>
            <a:ext cx="4141441" cy="2587078"/>
          </a:xfrm>
        </p:spPr>
        <p:txBody>
          <a:bodyPr>
            <a:normAutofit fontScale="70000" lnSpcReduction="20000"/>
          </a:bodyPr>
          <a:lstStyle/>
          <a:p>
            <a:r>
              <a:rPr lang="ru-RU" sz="2400" dirty="0" smtClean="0">
                <a:solidFill>
                  <a:srgbClr val="7030A0"/>
                </a:solidFill>
              </a:rPr>
              <a:t>Книжный фонд – </a:t>
            </a:r>
            <a:r>
              <a:rPr lang="en-US" sz="2400" dirty="0" smtClean="0">
                <a:solidFill>
                  <a:srgbClr val="7030A0"/>
                </a:solidFill>
              </a:rPr>
              <a:t> </a:t>
            </a:r>
            <a:r>
              <a:rPr lang="ru-RU" sz="2400" dirty="0" smtClean="0">
                <a:solidFill>
                  <a:srgbClr val="7030A0"/>
                </a:solidFill>
              </a:rPr>
              <a:t>6800 экз.</a:t>
            </a:r>
          </a:p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художественная литература -  4 730экз.</a:t>
            </a:r>
          </a:p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учебники – 10563 экз. </a:t>
            </a:r>
          </a:p>
          <a:p>
            <a:r>
              <a:rPr lang="ru-RU" sz="2400" dirty="0" smtClean="0">
                <a:solidFill>
                  <a:srgbClr val="7030A0"/>
                </a:solidFill>
              </a:rPr>
              <a:t>Компьютер</a:t>
            </a:r>
            <a:endParaRPr lang="en-US" sz="2400" dirty="0" smtClean="0">
              <a:solidFill>
                <a:srgbClr val="7030A0"/>
              </a:solidFill>
            </a:endParaRPr>
          </a:p>
          <a:p>
            <a:r>
              <a:rPr lang="ru-RU" sz="2400" dirty="0" smtClean="0">
                <a:solidFill>
                  <a:srgbClr val="7030A0"/>
                </a:solidFill>
              </a:rPr>
              <a:t>МФУ</a:t>
            </a:r>
          </a:p>
          <a:p>
            <a:r>
              <a:rPr lang="ru-RU" sz="2400" dirty="0" smtClean="0">
                <a:solidFill>
                  <a:srgbClr val="7030A0"/>
                </a:solidFill>
              </a:rPr>
              <a:t>Выход в Интернет</a:t>
            </a:r>
          </a:p>
          <a:p>
            <a:r>
              <a:rPr lang="ru-RU" sz="2400" dirty="0" err="1" smtClean="0">
                <a:solidFill>
                  <a:srgbClr val="7030A0"/>
                </a:solidFill>
              </a:rPr>
              <a:t>Медиатека</a:t>
            </a:r>
            <a:r>
              <a:rPr lang="ru-RU" sz="2400" dirty="0" smtClean="0">
                <a:solidFill>
                  <a:srgbClr val="7030A0"/>
                </a:solidFill>
              </a:rPr>
              <a:t> – 546  экз.</a:t>
            </a:r>
          </a:p>
          <a:p>
            <a:pPr>
              <a:buNone/>
            </a:pPr>
            <a:endParaRPr lang="ru-RU" sz="2400" dirty="0" smtClean="0"/>
          </a:p>
          <a:p>
            <a:pPr>
              <a:buNone/>
            </a:pPr>
            <a:endParaRPr lang="ru-RU" sz="24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4088" y="1556793"/>
            <a:ext cx="2805776" cy="287693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5918" y="4581129"/>
            <a:ext cx="4047773" cy="227687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51716" y="4950880"/>
            <a:ext cx="2512319" cy="188423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7" y="624110"/>
            <a:ext cx="7058744" cy="1280890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7030A0"/>
                </a:solidFill>
              </a:rPr>
              <a:t>Функции школьной библиотеки</a:t>
            </a:r>
            <a:r>
              <a:rPr lang="ru-RU" sz="3200" dirty="0" smtClean="0"/>
              <a:t/>
            </a:r>
            <a:br>
              <a:rPr lang="ru-RU" sz="3200" dirty="0" smtClean="0"/>
            </a:b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71601" y="1447470"/>
            <a:ext cx="7562800" cy="4463752"/>
          </a:xfrm>
        </p:spPr>
        <p:txBody>
          <a:bodyPr>
            <a:normAutofit/>
          </a:bodyPr>
          <a:lstStyle/>
          <a:p>
            <a:r>
              <a:rPr lang="ru-RU" i="1" dirty="0" smtClean="0">
                <a:solidFill>
                  <a:srgbClr val="7030A0"/>
                </a:solidFill>
              </a:rPr>
              <a:t>Образовательная</a:t>
            </a:r>
          </a:p>
          <a:p>
            <a:r>
              <a:rPr lang="ru-RU" i="1" dirty="0" smtClean="0">
                <a:solidFill>
                  <a:srgbClr val="7030A0"/>
                </a:solidFill>
              </a:rPr>
              <a:t>Информационная </a:t>
            </a:r>
          </a:p>
          <a:p>
            <a:r>
              <a:rPr lang="ru-RU" i="1" dirty="0" smtClean="0">
                <a:solidFill>
                  <a:srgbClr val="7030A0"/>
                </a:solidFill>
              </a:rPr>
              <a:t>Культурная </a:t>
            </a:r>
          </a:p>
          <a:p>
            <a:r>
              <a:rPr lang="ru-RU" i="1" dirty="0" smtClean="0">
                <a:solidFill>
                  <a:srgbClr val="7030A0"/>
                </a:solidFill>
              </a:rPr>
              <a:t>Методическая</a:t>
            </a:r>
          </a:p>
          <a:p>
            <a:r>
              <a:rPr lang="ru-RU" i="1" dirty="0" smtClean="0">
                <a:solidFill>
                  <a:srgbClr val="7030A0"/>
                </a:solidFill>
              </a:rPr>
              <a:t>Воспитательная</a:t>
            </a:r>
          </a:p>
          <a:p>
            <a:r>
              <a:rPr lang="ru-RU" i="1" dirty="0" smtClean="0">
                <a:solidFill>
                  <a:srgbClr val="7030A0"/>
                </a:solidFill>
              </a:rPr>
              <a:t>Аккумулирующая</a:t>
            </a:r>
          </a:p>
          <a:p>
            <a:pPr marL="68580" indent="0">
              <a:buNone/>
            </a:pPr>
            <a:endParaRPr lang="ru-RU" i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4088" y="1447470"/>
            <a:ext cx="2016224" cy="249627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72630" y="4172347"/>
            <a:ext cx="2239729" cy="244827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7612" y="4365104"/>
            <a:ext cx="3675900" cy="20676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786182" y="214290"/>
            <a:ext cx="5143536" cy="10715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dirty="0" smtClean="0"/>
              <a:t>Обеспечение учебно-воспитательного процесса и самообразования путём библиотечного и информационно-библиографического обслуживания учащихся и педагогов</a:t>
            </a:r>
            <a:endParaRPr lang="ru-RU" sz="12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786182" y="1500174"/>
            <a:ext cx="5072098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dirty="0" smtClean="0"/>
              <a:t>Формирование у читателей навыков независимого библиотечного пользователя: обучение пользования книгой и другими носителями информации, поиску, отбору и критической оценке информ</a:t>
            </a:r>
            <a:r>
              <a:rPr lang="ru-RU" dirty="0" smtClean="0"/>
              <a:t>ации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857620" y="2786058"/>
            <a:ext cx="5072098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 Совершенствование традиционных и освоение новых библиотечных технологий. Обеспечение возможности наиболее полного и быстрого доступа к документам. Оказание методической консультационной помощи педагогам, родителям, учащимся в получении информации.</a:t>
            </a:r>
            <a:endParaRPr lang="ru-RU" sz="12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786182" y="4000504"/>
            <a:ext cx="5072098" cy="6286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r>
              <a:rPr lang="ru-RU" sz="1200" dirty="0" smtClean="0"/>
              <a:t> Сбор, накопление и обработка информации и доведение её до пользователя.</a:t>
            </a:r>
          </a:p>
          <a:p>
            <a:pPr fontAlgn="base"/>
            <a:endParaRPr lang="ru-RU" sz="12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3786182" y="4857760"/>
            <a:ext cx="5000660" cy="7000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/>
              <a:t> </a:t>
            </a:r>
            <a:r>
              <a:rPr lang="ru-RU" sz="1200" dirty="0" smtClean="0"/>
              <a:t>Проведение внеклассной работы на базе источников информации</a:t>
            </a:r>
            <a:endParaRPr lang="ru-RU" sz="12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857620" y="5857892"/>
            <a:ext cx="5072098" cy="7715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dirty="0" smtClean="0"/>
              <a:t>Развитие содержательного общения между пользователями, воспитание культуры общения.</a:t>
            </a:r>
            <a:endParaRPr lang="ru-RU" sz="1200" dirty="0"/>
          </a:p>
        </p:txBody>
      </p:sp>
      <p:sp>
        <p:nvSpPr>
          <p:cNvPr id="24" name="TextBox 23"/>
          <p:cNvSpPr txBox="1"/>
          <p:nvPr/>
        </p:nvSpPr>
        <p:spPr>
          <a:xfrm>
            <a:off x="285720" y="2357430"/>
            <a:ext cx="1928826" cy="147732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ЦЕЛИ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ШКОЛЬНОЙ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БИБЛИОТЕКИ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6" name="Прямая со стрелкой 25"/>
          <p:cNvCxnSpPr/>
          <p:nvPr/>
        </p:nvCxnSpPr>
        <p:spPr>
          <a:xfrm flipV="1">
            <a:off x="1714480" y="1000108"/>
            <a:ext cx="1928826" cy="10001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 flipV="1">
            <a:off x="2214546" y="2071678"/>
            <a:ext cx="1428760" cy="5000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2428860" y="3214686"/>
            <a:ext cx="114300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 rot="16200000" flipH="1">
            <a:off x="1607323" y="4321975"/>
            <a:ext cx="2143140" cy="17859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>
            <a:off x="2214546" y="4000504"/>
            <a:ext cx="1285884" cy="10001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/>
          <p:nvPr/>
        </p:nvCxnSpPr>
        <p:spPr>
          <a:xfrm>
            <a:off x="2428860" y="3643314"/>
            <a:ext cx="1143008" cy="64294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3857620" y="2500306"/>
            <a:ext cx="1785950" cy="142876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Основные задачи школьной библиотеки</a:t>
            </a:r>
            <a:endParaRPr lang="ru-RU" dirty="0"/>
          </a:p>
        </p:txBody>
      </p:sp>
      <p:sp>
        <p:nvSpPr>
          <p:cNvPr id="7" name="Овал 6"/>
          <p:cNvSpPr/>
          <p:nvPr/>
        </p:nvSpPr>
        <p:spPr>
          <a:xfrm>
            <a:off x="5929322" y="5000636"/>
            <a:ext cx="2357454" cy="16287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Формирование у школьников информационной культуры и культуры чтения</a:t>
            </a:r>
            <a:endParaRPr lang="ru-RU" sz="1200" dirty="0"/>
          </a:p>
        </p:txBody>
      </p:sp>
      <p:sp>
        <p:nvSpPr>
          <p:cNvPr id="8" name="Овал 7"/>
          <p:cNvSpPr/>
          <p:nvPr/>
        </p:nvSpPr>
        <p:spPr>
          <a:xfrm>
            <a:off x="285720" y="2786058"/>
            <a:ext cx="2571768" cy="15716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Оказание библиотечно-библиографической помощи учителям и учащимся в учебно-образовательной деятельности</a:t>
            </a:r>
            <a:endParaRPr lang="ru-RU" sz="1200" dirty="0"/>
          </a:p>
        </p:txBody>
      </p:sp>
      <p:sp>
        <p:nvSpPr>
          <p:cNvPr id="9" name="Овал 8"/>
          <p:cNvSpPr/>
          <p:nvPr/>
        </p:nvSpPr>
        <p:spPr>
          <a:xfrm>
            <a:off x="285720" y="500042"/>
            <a:ext cx="2357454" cy="142876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Обеспечение учебно-воспитательного процесса и самообразования.</a:t>
            </a:r>
            <a:endParaRPr lang="ru-RU" sz="1200" dirty="0"/>
          </a:p>
        </p:txBody>
      </p:sp>
      <p:sp>
        <p:nvSpPr>
          <p:cNvPr id="10" name="Овал 9"/>
          <p:cNvSpPr/>
          <p:nvPr/>
        </p:nvSpPr>
        <p:spPr>
          <a:xfrm>
            <a:off x="6643670" y="3000372"/>
            <a:ext cx="2286048" cy="13430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Совершенствование библиотечных технологий.</a:t>
            </a:r>
            <a:endParaRPr lang="ru-RU" sz="1200" dirty="0"/>
          </a:p>
        </p:txBody>
      </p:sp>
      <p:sp>
        <p:nvSpPr>
          <p:cNvPr id="11" name="Овал 10"/>
          <p:cNvSpPr/>
          <p:nvPr/>
        </p:nvSpPr>
        <p:spPr>
          <a:xfrm>
            <a:off x="3643306" y="214290"/>
            <a:ext cx="2428892" cy="14859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 Сбор, накопление, обработка, систематизация учебной информации и доведение ее до пользователя.</a:t>
            </a:r>
            <a:endParaRPr lang="ru-RU" sz="1200" dirty="0"/>
          </a:p>
        </p:txBody>
      </p:sp>
      <p:sp>
        <p:nvSpPr>
          <p:cNvPr id="12" name="Овал 11"/>
          <p:cNvSpPr/>
          <p:nvPr/>
        </p:nvSpPr>
        <p:spPr>
          <a:xfrm>
            <a:off x="6715140" y="1071546"/>
            <a:ext cx="2071702" cy="112871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Проверка библиотечного фонда.</a:t>
            </a:r>
          </a:p>
        </p:txBody>
      </p:sp>
      <p:sp>
        <p:nvSpPr>
          <p:cNvPr id="13" name="Овал 12"/>
          <p:cNvSpPr/>
          <p:nvPr/>
        </p:nvSpPr>
        <p:spPr>
          <a:xfrm>
            <a:off x="1643042" y="4929198"/>
            <a:ext cx="2628912" cy="162878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/>
              <a:t>. Работа по сохранению и комплектованию фонда учебной и фонда художественной литературы.</a:t>
            </a:r>
            <a:endParaRPr lang="ru-RU" sz="1200" dirty="0"/>
          </a:p>
        </p:txBody>
      </p:sp>
      <p:cxnSp>
        <p:nvCxnSpPr>
          <p:cNvPr id="17" name="Прямая со стрелкой 16"/>
          <p:cNvCxnSpPr/>
          <p:nvPr/>
        </p:nvCxnSpPr>
        <p:spPr>
          <a:xfrm>
            <a:off x="5072066" y="4143380"/>
            <a:ext cx="1285884" cy="8572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 rot="10800000" flipV="1">
            <a:off x="3714744" y="4143380"/>
            <a:ext cx="857256" cy="78581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rot="10800000" flipV="1">
            <a:off x="2928926" y="3286124"/>
            <a:ext cx="714380" cy="2857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 rot="10800000">
            <a:off x="2357422" y="1928802"/>
            <a:ext cx="1214446" cy="1143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 rot="5400000" flipH="1" flipV="1">
            <a:off x="5786446" y="2143116"/>
            <a:ext cx="785818" cy="78581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rot="5400000" flipH="1" flipV="1">
            <a:off x="4572000" y="2143116"/>
            <a:ext cx="42862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/>
          <p:nvPr/>
        </p:nvCxnSpPr>
        <p:spPr>
          <a:xfrm>
            <a:off x="5786446" y="3214686"/>
            <a:ext cx="714380" cy="714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1571604" y="214290"/>
            <a:ext cx="6120680" cy="785818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/>
              <a:t>Направления деятельности школьной библиотеки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79512" y="1510897"/>
            <a:ext cx="2592288" cy="8077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Художественно-эстетическое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2044316" y="4658007"/>
            <a:ext cx="1892289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Военно-патриотическое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761458" y="3241982"/>
            <a:ext cx="2658414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Библиотечно-библиографическое (занятия)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936605" y="5880724"/>
            <a:ext cx="3011659" cy="8077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Приобщение к лучшим образцам художественной литературы</a:t>
            </a: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6750698" y="2996952"/>
            <a:ext cx="216024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Краеведческое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6948264" y="1556792"/>
            <a:ext cx="1962674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Экологическое</a:t>
            </a:r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5819817" y="4478694"/>
            <a:ext cx="2232248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Привитие здорового образа жизни</a:t>
            </a:r>
            <a:endParaRPr lang="ru-RU" dirty="0"/>
          </a:p>
        </p:txBody>
      </p:sp>
      <p:cxnSp>
        <p:nvCxnSpPr>
          <p:cNvPr id="17" name="Прямая со стрелкой 16"/>
          <p:cNvCxnSpPr>
            <a:stCxn id="8" idx="2"/>
          </p:cNvCxnSpPr>
          <p:nvPr/>
        </p:nvCxnSpPr>
        <p:spPr>
          <a:xfrm rot="16200000" flipH="1">
            <a:off x="2703450" y="2928602"/>
            <a:ext cx="4685080" cy="8280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>
            <a:stCxn id="8" idx="2"/>
          </p:cNvCxnSpPr>
          <p:nvPr/>
        </p:nvCxnSpPr>
        <p:spPr>
          <a:xfrm rot="5400000">
            <a:off x="2437631" y="2252439"/>
            <a:ext cx="3446644" cy="94198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 flipH="1">
            <a:off x="3115714" y="1035088"/>
            <a:ext cx="1512168" cy="9001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 flipH="1">
            <a:off x="2375756" y="1016732"/>
            <a:ext cx="2232248" cy="21242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>
            <a:off x="7079907" y="1196752"/>
            <a:ext cx="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>
            <a:stCxn id="8" idx="2"/>
            <a:endCxn id="8" idx="2"/>
          </p:cNvCxnSpPr>
          <p:nvPr/>
        </p:nvCxnSpPr>
        <p:spPr>
          <a:xfrm rot="5400000">
            <a:off x="4631944" y="1000108"/>
            <a:ext cx="1588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>
            <a:stCxn id="8" idx="2"/>
          </p:cNvCxnSpPr>
          <p:nvPr/>
        </p:nvCxnSpPr>
        <p:spPr>
          <a:xfrm rot="16200000" flipH="1">
            <a:off x="5976848" y="-344796"/>
            <a:ext cx="494670" cy="318447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>
            <a:stCxn id="8" idx="2"/>
          </p:cNvCxnSpPr>
          <p:nvPr/>
        </p:nvCxnSpPr>
        <p:spPr>
          <a:xfrm rot="16200000" flipH="1">
            <a:off x="4945485" y="686567"/>
            <a:ext cx="1909324" cy="253640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>
            <a:stCxn id="8" idx="2"/>
          </p:cNvCxnSpPr>
          <p:nvPr/>
        </p:nvCxnSpPr>
        <p:spPr>
          <a:xfrm rot="16200000" flipH="1">
            <a:off x="3960801" y="1671251"/>
            <a:ext cx="3302628" cy="196034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274638"/>
            <a:ext cx="6995120" cy="1282154"/>
          </a:xfrm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rgbClr val="7030A0"/>
                </a:solidFill>
              </a:rPr>
              <a:t>Основные показатели работы библиотеки</a:t>
            </a:r>
            <a:br>
              <a:rPr lang="ru-RU" sz="2400" dirty="0" smtClean="0">
                <a:solidFill>
                  <a:srgbClr val="7030A0"/>
                </a:solidFill>
              </a:rPr>
            </a:br>
            <a:r>
              <a:rPr lang="ru-RU" sz="2400" smtClean="0">
                <a:solidFill>
                  <a:srgbClr val="7030A0"/>
                </a:solidFill>
              </a:rPr>
              <a:t>за 2021-2022 </a:t>
            </a:r>
            <a:r>
              <a:rPr lang="ru-RU" sz="2400" dirty="0" smtClean="0">
                <a:solidFill>
                  <a:srgbClr val="7030A0"/>
                </a:solidFill>
              </a:rPr>
              <a:t>учебный год</a:t>
            </a:r>
            <a:endParaRPr lang="ru-RU" sz="2400" dirty="0">
              <a:solidFill>
                <a:srgbClr val="7030A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27584" y="1556792"/>
            <a:ext cx="3312368" cy="5040560"/>
          </a:xfrm>
        </p:spPr>
        <p:txBody>
          <a:bodyPr>
            <a:normAutofit fontScale="55000" lnSpcReduction="20000"/>
          </a:bodyPr>
          <a:lstStyle/>
          <a:p>
            <a:r>
              <a:rPr lang="ru-RU" sz="2800" dirty="0" smtClean="0">
                <a:solidFill>
                  <a:srgbClr val="7030A0"/>
                </a:solidFill>
              </a:rPr>
              <a:t>Записано в библиотеку – 566 чел.</a:t>
            </a:r>
          </a:p>
          <a:p>
            <a:r>
              <a:rPr lang="ru-RU" sz="2800" dirty="0" smtClean="0">
                <a:solidFill>
                  <a:srgbClr val="7030A0"/>
                </a:solidFill>
              </a:rPr>
              <a:t>Число читателей – 566.</a:t>
            </a:r>
          </a:p>
          <a:p>
            <a:r>
              <a:rPr lang="ru-RU" sz="2800" dirty="0" smtClean="0">
                <a:solidFill>
                  <a:srgbClr val="7030A0"/>
                </a:solidFill>
              </a:rPr>
              <a:t>Книговыдача – 5200 экз.</a:t>
            </a:r>
          </a:p>
          <a:p>
            <a:r>
              <a:rPr lang="ru-RU" sz="2800" dirty="0" smtClean="0">
                <a:solidFill>
                  <a:srgbClr val="7030A0"/>
                </a:solidFill>
              </a:rPr>
              <a:t>Посещаемость – 4251 чел.</a:t>
            </a:r>
          </a:p>
          <a:p>
            <a:r>
              <a:rPr lang="ru-RU" sz="2800" dirty="0" smtClean="0">
                <a:solidFill>
                  <a:srgbClr val="7030A0"/>
                </a:solidFill>
              </a:rPr>
              <a:t>Обращаемость книжного фонда – 67</a:t>
            </a:r>
          </a:p>
          <a:p>
            <a:pPr>
              <a:buNone/>
            </a:pPr>
            <a:r>
              <a:rPr lang="ru-RU" sz="2800" dirty="0" smtClean="0">
                <a:solidFill>
                  <a:srgbClr val="7030A0"/>
                </a:solidFill>
              </a:rPr>
              <a:t>(отношение книговыдачи к объёму  фонда)</a:t>
            </a:r>
          </a:p>
          <a:p>
            <a:r>
              <a:rPr lang="ru-RU" sz="2800" dirty="0" smtClean="0">
                <a:solidFill>
                  <a:srgbClr val="7030A0"/>
                </a:solidFill>
              </a:rPr>
              <a:t>Читаемость  (художественная  литература) – 45%</a:t>
            </a:r>
          </a:p>
          <a:p>
            <a:pPr>
              <a:buNone/>
            </a:pPr>
            <a:r>
              <a:rPr lang="ru-RU" sz="2800" dirty="0" smtClean="0">
                <a:solidFill>
                  <a:srgbClr val="7030A0"/>
                </a:solidFill>
              </a:rPr>
              <a:t>(отношение книговыдачи к числу читателей)</a:t>
            </a:r>
          </a:p>
          <a:p>
            <a:r>
              <a:rPr lang="ru-RU" sz="2800" dirty="0" smtClean="0">
                <a:solidFill>
                  <a:srgbClr val="7030A0"/>
                </a:solidFill>
              </a:rPr>
              <a:t>Посещаемость – 60%</a:t>
            </a:r>
          </a:p>
          <a:p>
            <a:pPr>
              <a:buNone/>
            </a:pPr>
            <a:r>
              <a:rPr lang="ru-RU" sz="2800" dirty="0" smtClean="0">
                <a:solidFill>
                  <a:srgbClr val="7030A0"/>
                </a:solidFill>
              </a:rPr>
              <a:t>(отношение числа посещений к числу читателей)</a:t>
            </a:r>
          </a:p>
          <a:p>
            <a:endParaRPr lang="ru-RU" sz="2800" dirty="0">
              <a:solidFill>
                <a:srgbClr val="7030A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0032" y="1124744"/>
            <a:ext cx="2661760" cy="268491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4008" y="4149080"/>
            <a:ext cx="1977234" cy="263631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33152" y="3956176"/>
            <a:ext cx="2088894" cy="27851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0524" y="188640"/>
            <a:ext cx="6923112" cy="489635"/>
          </a:xfrm>
        </p:spPr>
        <p:txBody>
          <a:bodyPr>
            <a:normAutofit/>
          </a:bodyPr>
          <a:lstStyle/>
          <a:p>
            <a:pPr algn="ctr"/>
            <a:r>
              <a:rPr lang="ru-RU" sz="2400" dirty="0" smtClean="0">
                <a:solidFill>
                  <a:srgbClr val="7030A0"/>
                </a:solidFill>
                <a:latin typeface="+mn-lt"/>
                <a:cs typeface="Times New Roman" pitchFamily="18" charset="0"/>
              </a:rPr>
              <a:t>Мероприятия  школьной библиотеки</a:t>
            </a:r>
            <a:endParaRPr lang="ru-RU" sz="2400" dirty="0">
              <a:solidFill>
                <a:srgbClr val="7030A0"/>
              </a:solidFill>
              <a:latin typeface="+mn-lt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31640" y="980728"/>
            <a:ext cx="3240360" cy="2304257"/>
          </a:xfrm>
        </p:spPr>
        <p:txBody>
          <a:bodyPr>
            <a:normAutofit fontScale="85000" lnSpcReduction="10000"/>
          </a:bodyPr>
          <a:lstStyle/>
          <a:p>
            <a:pPr marL="68580" indent="0"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* Библиотечные уроки</a:t>
            </a:r>
          </a:p>
          <a:p>
            <a:pPr marL="68580" indent="0">
              <a:buNone/>
            </a:pPr>
            <a:endParaRPr lang="ru-RU" sz="2400" dirty="0" smtClean="0">
              <a:solidFill>
                <a:srgbClr val="7030A0"/>
              </a:solidFill>
            </a:endParaRPr>
          </a:p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*  Литературная гостиная</a:t>
            </a:r>
          </a:p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</a:rPr>
              <a:t>* Конференция «Моя любимая книга»</a:t>
            </a:r>
            <a:endParaRPr lang="en-US" sz="2400" dirty="0" smtClean="0">
              <a:solidFill>
                <a:srgbClr val="7030A0"/>
              </a:solidFill>
            </a:endParaRPr>
          </a:p>
          <a:p>
            <a:pPr>
              <a:buNone/>
            </a:pPr>
            <a:endParaRPr lang="ru-RU" sz="2400" dirty="0" smtClean="0"/>
          </a:p>
          <a:p>
            <a:pPr marL="68580" indent="0">
              <a:buNone/>
            </a:pPr>
            <a:endParaRPr lang="ru-RU" sz="2400" dirty="0" smtClean="0"/>
          </a:p>
          <a:p>
            <a:endParaRPr lang="ru-RU" sz="24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92080" y="908288"/>
            <a:ext cx="3168929" cy="237669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2040" y="3429000"/>
            <a:ext cx="3960440" cy="273630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568" y="3429000"/>
            <a:ext cx="3648406" cy="27363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4" y="206310"/>
            <a:ext cx="7700392" cy="888386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>
                <a:solidFill>
                  <a:srgbClr val="7030A0"/>
                </a:solidFill>
              </a:rPr>
              <a:t>Участие  в городских и республиканских конкурсах </a:t>
            </a:r>
            <a:r>
              <a:rPr lang="ru-RU" sz="1600" dirty="0" smtClean="0">
                <a:solidFill>
                  <a:srgbClr val="7030A0"/>
                </a:solidFill>
              </a:rPr>
              <a:t/>
            </a:r>
            <a:br>
              <a:rPr lang="ru-RU" sz="1600" dirty="0" smtClean="0">
                <a:solidFill>
                  <a:srgbClr val="7030A0"/>
                </a:solidFill>
              </a:rPr>
            </a:br>
            <a:endParaRPr lang="ru-RU" sz="1600" dirty="0">
              <a:solidFill>
                <a:srgbClr val="7030A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1214422"/>
            <a:ext cx="3024336" cy="2214578"/>
          </a:xfrm>
        </p:spPr>
        <p:txBody>
          <a:bodyPr>
            <a:normAutofit fontScale="92500" lnSpcReduction="10000"/>
          </a:bodyPr>
          <a:lstStyle/>
          <a:p>
            <a:pPr marL="68580" indent="0">
              <a:buNone/>
            </a:pPr>
            <a:endParaRPr lang="ru-RU" sz="1600" dirty="0" smtClean="0">
              <a:solidFill>
                <a:srgbClr val="7030A0"/>
              </a:solidFill>
            </a:endParaRPr>
          </a:p>
          <a:p>
            <a:endParaRPr lang="ru-RU" sz="1600" dirty="0" smtClean="0">
              <a:solidFill>
                <a:srgbClr val="7030A0"/>
              </a:solidFill>
            </a:endParaRPr>
          </a:p>
          <a:p>
            <a:r>
              <a:rPr lang="ru-RU" sz="1600" dirty="0" smtClean="0">
                <a:solidFill>
                  <a:srgbClr val="7030A0"/>
                </a:solidFill>
              </a:rPr>
              <a:t>Дом Культуры «Чэчир»</a:t>
            </a:r>
          </a:p>
          <a:p>
            <a:r>
              <a:rPr lang="ru-RU" sz="1600" dirty="0" smtClean="0">
                <a:solidFill>
                  <a:srgbClr val="7030A0"/>
                </a:solidFill>
              </a:rPr>
              <a:t>Дворец Детства</a:t>
            </a:r>
          </a:p>
          <a:p>
            <a:r>
              <a:rPr lang="ru-RU" sz="1600" dirty="0" smtClean="0">
                <a:solidFill>
                  <a:srgbClr val="7030A0"/>
                </a:solidFill>
              </a:rPr>
              <a:t>Музей России</a:t>
            </a:r>
          </a:p>
          <a:p>
            <a:r>
              <a:rPr lang="ru-RU" sz="1600" dirty="0" smtClean="0">
                <a:solidFill>
                  <a:srgbClr val="7030A0"/>
                </a:solidFill>
              </a:rPr>
              <a:t>Детская Юношеская Библиотека</a:t>
            </a:r>
          </a:p>
          <a:p>
            <a:endParaRPr lang="ru-RU" sz="1600" dirty="0"/>
          </a:p>
          <a:p>
            <a:endParaRPr lang="ru-RU" sz="1600" dirty="0" smtClean="0"/>
          </a:p>
          <a:p>
            <a:endParaRPr lang="ru-RU" sz="1600" dirty="0" smtClean="0"/>
          </a:p>
          <a:p>
            <a:pPr marL="68580" indent="0">
              <a:buNone/>
            </a:pPr>
            <a:endParaRPr lang="ru-RU" sz="1600" dirty="0" smtClean="0"/>
          </a:p>
          <a:p>
            <a:endParaRPr lang="ru-RU" sz="1600" dirty="0" smtClean="0"/>
          </a:p>
          <a:p>
            <a:endParaRPr lang="ru-RU" sz="1600" dirty="0" smtClean="0"/>
          </a:p>
          <a:p>
            <a:pPr marL="68580" indent="0">
              <a:buNone/>
            </a:pPr>
            <a:endParaRPr lang="ru-RU" dirty="0" smtClean="0"/>
          </a:p>
          <a:p>
            <a:endParaRPr lang="ru-RU" sz="1600" dirty="0" smtClean="0"/>
          </a:p>
          <a:p>
            <a:endParaRPr lang="ru-RU" sz="1600" dirty="0" smtClean="0"/>
          </a:p>
          <a:p>
            <a:endParaRPr lang="ru-RU" sz="1600" dirty="0" smtClean="0"/>
          </a:p>
          <a:p>
            <a:endParaRPr lang="ru-RU" sz="16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4599" y="1412776"/>
            <a:ext cx="2358594" cy="235859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6297" y="4437112"/>
            <a:ext cx="3289044" cy="185008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5786" y="3615488"/>
            <a:ext cx="1828034" cy="304672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21932" y="2132856"/>
            <a:ext cx="2067694" cy="27569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512064"/>
            <a:ext cx="7571184" cy="82870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dirty="0" smtClean="0">
                <a:solidFill>
                  <a:srgbClr val="92D050"/>
                </a:solidFill>
                <a:latin typeface="+mn-lt"/>
                <a:cs typeface="Times New Roman" pitchFamily="18" charset="0"/>
              </a:rPr>
              <a:t>Участие во всероссийских и международных конкурсах</a:t>
            </a:r>
            <a:endParaRPr lang="ru-RU" sz="3200" dirty="0">
              <a:solidFill>
                <a:srgbClr val="92D050"/>
              </a:solidFill>
              <a:latin typeface="+mn-lt"/>
              <a:cs typeface="Times New Roman" pitchFamily="18" charset="0"/>
            </a:endParaRPr>
          </a:p>
        </p:txBody>
      </p:sp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 rot="10800000" flipV="1">
            <a:off x="1115615" y="5385217"/>
            <a:ext cx="5112567" cy="564063"/>
          </a:xfrm>
        </p:spPr>
        <p:txBody>
          <a:bodyPr>
            <a:normAutofit fontScale="92500" lnSpcReduction="20000"/>
          </a:bodyPr>
          <a:lstStyle/>
          <a:p>
            <a:r>
              <a:rPr lang="ru-RU" sz="1400" dirty="0" smtClean="0">
                <a:solidFill>
                  <a:srgbClr val="92D050"/>
                </a:solidFill>
              </a:rPr>
              <a:t>Победители Всероссийского  конкурса </a:t>
            </a:r>
          </a:p>
          <a:p>
            <a:pPr marL="0" indent="0">
              <a:buNone/>
            </a:pPr>
            <a:r>
              <a:rPr lang="ru-RU" sz="1400" dirty="0" smtClean="0">
                <a:solidFill>
                  <a:srgbClr val="92D050"/>
                </a:solidFill>
              </a:rPr>
              <a:t>                «Дети читают и пишут стихи»</a:t>
            </a:r>
            <a:endParaRPr lang="ru-RU" sz="1400" dirty="0">
              <a:solidFill>
                <a:srgbClr val="92D050"/>
              </a:solidFill>
            </a:endParaRPr>
          </a:p>
        </p:txBody>
      </p:sp>
      <p:sp>
        <p:nvSpPr>
          <p:cNvPr id="1026" name="AutoShape 2" descr="Отображается файл &quot;FullSizeRender.jpeg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Отображается файл &quot;FullSizeRender.jpeg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53807" y="1772816"/>
            <a:ext cx="2571661" cy="286957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576" y="1818672"/>
            <a:ext cx="2045994" cy="285391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12160" y="2060848"/>
            <a:ext cx="2520280" cy="41764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rgbClr val="92D050"/>
                </a:solidFill>
              </a:rPr>
              <a:t>Проектная деятельность </a:t>
            </a:r>
            <a:endParaRPr lang="ru-RU" sz="3200" dirty="0">
              <a:solidFill>
                <a:srgbClr val="92D05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42985"/>
            <a:ext cx="4474840" cy="3294128"/>
          </a:xfrm>
        </p:spPr>
        <p:txBody>
          <a:bodyPr>
            <a:normAutofit fontScale="92500"/>
          </a:bodyPr>
          <a:lstStyle/>
          <a:p>
            <a:endParaRPr lang="ru-RU" sz="2800" dirty="0" smtClean="0"/>
          </a:p>
          <a:p>
            <a:pPr>
              <a:buFontTx/>
              <a:buChar char="-"/>
            </a:pPr>
            <a:r>
              <a:rPr lang="ru-RU" sz="2800" dirty="0" smtClean="0">
                <a:solidFill>
                  <a:srgbClr val="92D050"/>
                </a:solidFill>
              </a:rPr>
              <a:t>Лекции</a:t>
            </a:r>
          </a:p>
          <a:p>
            <a:pPr>
              <a:buFontTx/>
              <a:buChar char="-"/>
            </a:pPr>
            <a:r>
              <a:rPr lang="ru-RU" sz="2800" dirty="0" smtClean="0">
                <a:solidFill>
                  <a:srgbClr val="92D050"/>
                </a:solidFill>
              </a:rPr>
              <a:t>Презентации</a:t>
            </a:r>
          </a:p>
          <a:p>
            <a:pPr>
              <a:buNone/>
            </a:pPr>
            <a:r>
              <a:rPr lang="ru-RU" sz="2800" dirty="0" smtClean="0">
                <a:solidFill>
                  <a:srgbClr val="92D050"/>
                </a:solidFill>
              </a:rPr>
              <a:t>-   Организация выставки</a:t>
            </a:r>
          </a:p>
          <a:p>
            <a:pPr>
              <a:buFontTx/>
              <a:buChar char="-"/>
            </a:pPr>
            <a:r>
              <a:rPr lang="ru-RU" sz="2800" dirty="0" smtClean="0">
                <a:solidFill>
                  <a:srgbClr val="92D050"/>
                </a:solidFill>
              </a:rPr>
              <a:t>Занятия</a:t>
            </a:r>
            <a:endParaRPr lang="en-US" sz="2800" dirty="0" smtClean="0">
              <a:solidFill>
                <a:srgbClr val="92D050"/>
              </a:solidFill>
            </a:endParaRPr>
          </a:p>
          <a:p>
            <a:pPr>
              <a:buFontTx/>
              <a:buChar char="-"/>
            </a:pPr>
            <a:r>
              <a:rPr lang="ru-RU" sz="2800" dirty="0" smtClean="0">
                <a:solidFill>
                  <a:srgbClr val="92D050"/>
                </a:solidFill>
              </a:rPr>
              <a:t>Творческие  работы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1640" y="4651428"/>
            <a:ext cx="2555776" cy="191683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63508" y="2822586"/>
            <a:ext cx="2208245" cy="165618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48463" y="1136687"/>
            <a:ext cx="1838337" cy="137773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7065" y="2742652"/>
            <a:ext cx="1563638" cy="208485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4" y="4869160"/>
            <a:ext cx="2459765" cy="184482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9912" y="901645"/>
            <a:ext cx="2687960" cy="16127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624110"/>
            <a:ext cx="6554688" cy="662769"/>
          </a:xfrm>
        </p:spPr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    Читаем книги о войне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09410" y="1784350"/>
            <a:ext cx="3701190" cy="2220714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4400" y="3972845"/>
            <a:ext cx="1612776" cy="268796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1274" y="1286879"/>
            <a:ext cx="2232614" cy="220696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58432" y="4559462"/>
            <a:ext cx="2447933" cy="174985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83332" y="4269093"/>
            <a:ext cx="2045051" cy="2588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4925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512064"/>
            <a:ext cx="6995120" cy="972720"/>
          </a:xfrm>
        </p:spPr>
        <p:txBody>
          <a:bodyPr>
            <a:normAutofit fontScale="90000"/>
          </a:bodyPr>
          <a:lstStyle/>
          <a:p>
            <a:r>
              <a:rPr lang="ru-RU" sz="2400" dirty="0" smtClean="0">
                <a:solidFill>
                  <a:srgbClr val="7030A0"/>
                </a:solidFill>
              </a:rPr>
              <a:t>           Ежегодные мероприятия:</a:t>
            </a:r>
            <a:br>
              <a:rPr lang="ru-RU" sz="2400" dirty="0" smtClean="0">
                <a:solidFill>
                  <a:srgbClr val="7030A0"/>
                </a:solidFill>
              </a:rPr>
            </a:br>
            <a:r>
              <a:rPr lang="ru-RU" sz="2400" dirty="0" smtClean="0">
                <a:solidFill>
                  <a:srgbClr val="7030A0"/>
                </a:solidFill>
              </a:rPr>
              <a:t>Литературная гостиная </a:t>
            </a:r>
            <a:br>
              <a:rPr lang="ru-RU" sz="2400" dirty="0" smtClean="0">
                <a:solidFill>
                  <a:srgbClr val="7030A0"/>
                </a:solidFill>
              </a:rPr>
            </a:br>
            <a:r>
              <a:rPr lang="ru-RU" sz="2400" dirty="0" smtClean="0">
                <a:solidFill>
                  <a:srgbClr val="7030A0"/>
                </a:solidFill>
              </a:rPr>
              <a:t>Конференция:   «Моя любимая книга»</a:t>
            </a:r>
            <a:endParaRPr lang="ru-RU" sz="2400" dirty="0">
              <a:solidFill>
                <a:srgbClr val="7030A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9592" y="1988840"/>
            <a:ext cx="3456384" cy="4104456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62194" y="1988840"/>
            <a:ext cx="3782048" cy="4104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8197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67744" y="624110"/>
            <a:ext cx="6266656" cy="428626"/>
          </a:xfrm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rgbClr val="7030A0"/>
                </a:solidFill>
              </a:rPr>
              <a:t>Победители различных конкурсов</a:t>
            </a:r>
            <a:endParaRPr lang="ru-RU" sz="2800" dirty="0">
              <a:solidFill>
                <a:srgbClr val="7030A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3648" y="1412776"/>
            <a:ext cx="2592288" cy="330033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0005" y="1514442"/>
            <a:ext cx="2904323" cy="308199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9632" y="4686464"/>
            <a:ext cx="3360373" cy="201622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4048" y="4615548"/>
            <a:ext cx="2771800" cy="2078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2737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9724" y="534262"/>
            <a:ext cx="7772400" cy="914400"/>
          </a:xfrm>
        </p:spPr>
        <p:txBody>
          <a:bodyPr/>
          <a:lstStyle/>
          <a:p>
            <a:r>
              <a:rPr lang="ru-RU" dirty="0" smtClean="0"/>
              <a:t>   </a:t>
            </a:r>
            <a:r>
              <a:rPr lang="ru-RU" dirty="0" smtClean="0">
                <a:solidFill>
                  <a:srgbClr val="92D050"/>
                </a:solidFill>
              </a:rPr>
              <a:t>Библиотечный актив</a:t>
            </a:r>
            <a:endParaRPr lang="ru-RU" dirty="0">
              <a:solidFill>
                <a:srgbClr val="92D05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14400" y="1390836"/>
            <a:ext cx="7690048" cy="4414428"/>
          </a:xfrm>
        </p:spPr>
        <p:txBody>
          <a:bodyPr/>
          <a:lstStyle/>
          <a:p>
            <a:r>
              <a:rPr lang="ru-RU" dirty="0" smtClean="0">
                <a:solidFill>
                  <a:srgbClr val="92D050"/>
                </a:solidFill>
              </a:rPr>
              <a:t>      Обработка новых учебников</a:t>
            </a:r>
            <a:endParaRPr lang="ru-RU" dirty="0">
              <a:solidFill>
                <a:srgbClr val="92D05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568" y="2247350"/>
            <a:ext cx="3712412" cy="208823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560" y="4653136"/>
            <a:ext cx="3888432" cy="170242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2040" y="2420888"/>
            <a:ext cx="3540508" cy="3291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7427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/>
            <a:r>
              <a:rPr lang="ru-RU" sz="3600" dirty="0" smtClean="0">
                <a:solidFill>
                  <a:srgbClr val="7030A0"/>
                </a:solidFill>
              </a:rPr>
              <a:t>Спасибо за внимание!</a:t>
            </a:r>
            <a:endParaRPr lang="ru-RU" sz="36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5042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989</TotalTime>
  <Words>428</Words>
  <Application>Microsoft Office PowerPoint</Application>
  <PresentationFormat>Экран (4:3)</PresentationFormat>
  <Paragraphs>119</Paragraphs>
  <Slides>20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6" baseType="lpstr">
      <vt:lpstr>Arial</vt:lpstr>
      <vt:lpstr>Calibri</vt:lpstr>
      <vt:lpstr>Century Gothic</vt:lpstr>
      <vt:lpstr>Times New Roman</vt:lpstr>
      <vt:lpstr>Wingdings 3</vt:lpstr>
      <vt:lpstr>Легкий дым</vt:lpstr>
      <vt:lpstr>     Презентация школьной библиотеки</vt:lpstr>
      <vt:lpstr>Визитная карточка школьной библиотеки:</vt:lpstr>
      <vt:lpstr>  Библиотекарь школы</vt:lpstr>
      <vt:lpstr>Структура школьной библиотеки</vt:lpstr>
      <vt:lpstr>Презентация PowerPoint</vt:lpstr>
      <vt:lpstr>Материально-техническое оснащение библиотеки</vt:lpstr>
      <vt:lpstr>Функции школьной библиотеки </vt:lpstr>
      <vt:lpstr>Презентация PowerPoint</vt:lpstr>
      <vt:lpstr>Презентация PowerPoint</vt:lpstr>
      <vt:lpstr>Презентация PowerPoint</vt:lpstr>
      <vt:lpstr>Основные показатели работы библиотеки за 2021-2022 учебный год</vt:lpstr>
      <vt:lpstr>Мероприятия  школьной библиотеки</vt:lpstr>
      <vt:lpstr>Участие  в городских и республиканских конкурсах  </vt:lpstr>
      <vt:lpstr>Участие во всероссийских и международных конкурсах</vt:lpstr>
      <vt:lpstr>Проектная деятельность </vt:lpstr>
      <vt:lpstr>    Читаем книги о войне</vt:lpstr>
      <vt:lpstr>           Ежегодные мероприятия: Литературная гостиная  Конференция:   «Моя любимая книга»</vt:lpstr>
      <vt:lpstr>Победители различных конкурсов</vt:lpstr>
      <vt:lpstr>   Библиотечный актив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школьной библиотеки</dc:title>
  <dc:creator>admin</dc:creator>
  <cp:lastModifiedBy>admin</cp:lastModifiedBy>
  <cp:revision>155</cp:revision>
  <cp:lastPrinted>2022-05-23T00:25:42Z</cp:lastPrinted>
  <dcterms:modified xsi:type="dcterms:W3CDTF">2022-09-27T04:47:53Z</dcterms:modified>
</cp:coreProperties>
</file>