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31" autoAdjust="0"/>
    <p:restoredTop sz="94660"/>
  </p:normalViewPr>
  <p:slideViewPr>
    <p:cSldViewPr>
      <p:cViewPr varScale="1">
        <p:scale>
          <a:sx n="102" d="100"/>
          <a:sy n="102" d="100"/>
        </p:scale>
        <p:origin x="-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655E39"/>
                </a:solidFill>
                <a:effectLst>
                  <a:outerShdw blurRad="50800" dist="38100" dir="2700000" algn="tl" rotWithShape="0">
                    <a:schemeClr val="bg1">
                      <a:alpha val="8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ru-RU" smtClean="0"/>
              <a:t>Образец подзаголовка</a:t>
            </a:r>
            <a:endParaRPr kumimoji="1"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>
              <a:defRPr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948A54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D69473"/>
                </a:solidFill>
              </a:defRPr>
            </a:lvl1pPr>
            <a:lvl2pPr>
              <a:defRPr sz="2400">
                <a:solidFill>
                  <a:srgbClr val="D69473"/>
                </a:solidFill>
              </a:defRPr>
            </a:lvl2pPr>
            <a:lvl3pPr>
              <a:defRPr sz="2000">
                <a:solidFill>
                  <a:srgbClr val="D69473"/>
                </a:solidFill>
              </a:defRPr>
            </a:lvl3pPr>
            <a:lvl4pPr>
              <a:defRPr sz="1800">
                <a:solidFill>
                  <a:srgbClr val="D69473"/>
                </a:solidFill>
              </a:defRPr>
            </a:lvl4pPr>
            <a:lvl5pPr>
              <a:defRPr sz="1800">
                <a:solidFill>
                  <a:srgbClr val="D6947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B81A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B81A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D69473"/>
                </a:solidFill>
              </a:defRPr>
            </a:lvl1pPr>
            <a:lvl2pPr>
              <a:defRPr sz="2000">
                <a:solidFill>
                  <a:srgbClr val="D69473"/>
                </a:solidFill>
              </a:defRPr>
            </a:lvl2pPr>
            <a:lvl3pPr>
              <a:defRPr sz="1800">
                <a:solidFill>
                  <a:srgbClr val="D69473"/>
                </a:solidFill>
              </a:defRPr>
            </a:lvl3pPr>
            <a:lvl4pPr>
              <a:defRPr sz="1600">
                <a:solidFill>
                  <a:srgbClr val="D69473"/>
                </a:solidFill>
              </a:defRPr>
            </a:lvl4pPr>
            <a:lvl5pPr>
              <a:defRPr sz="1600">
                <a:solidFill>
                  <a:srgbClr val="D69473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ru-RU" smtClean="0"/>
              <a:t>Вставка рисунка</a:t>
            </a:r>
            <a:endParaRPr kumimoji="1"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ru-RU" smtClean="0"/>
              <a:t>Образец заголовка</a:t>
            </a:r>
            <a:endParaRPr kumimoji="1"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entaur" pitchFamily="18" charset="0"/>
              </a:defRPr>
            </a:lvl1pPr>
          </a:lstStyle>
          <a:p>
            <a:fld id="{BB33D7D1-FF6C-4414-ADB0-945ACE6ED727}" type="datetimeFigureOut">
              <a:rPr lang="ru-RU" smtClean="0"/>
              <a:pPr/>
              <a:t>14.10.2018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entaur" pitchFamily="18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entaur" pitchFamily="18" charset="0"/>
              </a:defRPr>
            </a:lvl1pPr>
          </a:lstStyle>
          <a:p>
            <a:fld id="{24F20E6F-6C1E-40A4-B72B-74CF94015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b="1" kern="1200" cap="none" spc="50">
          <a:ln w="13500">
            <a:noFill/>
            <a:prstDash val="solid"/>
          </a:ln>
          <a:solidFill>
            <a:srgbClr val="E30746"/>
          </a:solidFill>
          <a:effectLst>
            <a:outerShdw blurRad="50800" dist="38100" dir="2700000" algn="t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kumimoji="1" sz="3200" b="1" kern="1200">
          <a:solidFill>
            <a:srgbClr val="4A452A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5"/>
        </a:buBlip>
        <a:defRPr kumimoji="1" sz="2800" kern="1200">
          <a:solidFill>
            <a:srgbClr val="4A452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6"/>
        </a:buBlip>
        <a:defRPr kumimoji="1" sz="2400" kern="1200">
          <a:solidFill>
            <a:srgbClr val="4A452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7"/>
        </a:buBlip>
        <a:defRPr kumimoji="1" sz="2000" kern="1200">
          <a:solidFill>
            <a:srgbClr val="4A452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8"/>
        </a:buBlip>
        <a:defRPr kumimoji="1" sz="2000" kern="1200">
          <a:solidFill>
            <a:srgbClr val="4A452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kumimoji="1" sz="1800" kern="1200">
          <a:solidFill>
            <a:srgbClr val="4A452A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kumimoji="1" sz="1800" kern="1200">
          <a:solidFill>
            <a:srgbClr val="4A452A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Tx/>
        <a:buBlip>
          <a:blip r:embed="rId16"/>
        </a:buBlip>
        <a:defRPr kumimoji="1" sz="1600" kern="1200">
          <a:solidFill>
            <a:srgbClr val="4A452A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Tx/>
        <a:buBlip>
          <a:blip r:embed="rId17"/>
        </a:buBlip>
        <a:defRPr kumimoji="1" sz="1600" kern="1200">
          <a:solidFill>
            <a:srgbClr val="4A452A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649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«Развитие речи детей через подвижные игры»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229200"/>
            <a:ext cx="6400800" cy="1752600"/>
          </a:xfrm>
        </p:spPr>
        <p:txBody>
          <a:bodyPr>
            <a:noAutofit/>
          </a:bodyPr>
          <a:lstStyle/>
          <a:p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Инструктор по физической культуре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Сизёва</a:t>
            </a:r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Наталья Михайловна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Первая  квалификационная  категория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1680" y="260648"/>
            <a:ext cx="6470105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Муниципальное казённое дошкольное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образовательное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учреждение детский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сад «Петушок»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_6d24a_6d403dd2_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68213" y="3717032"/>
            <a:ext cx="3475787" cy="34757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0"/>
            <a:ext cx="8064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/>
          </a:p>
          <a:p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332656"/>
            <a:ext cx="856895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Первоочередными задачами физического воспитания в детском саду, как известно, являются охрана и укрепление здоровья детей, улучшение физического развития, повышение умственной и физической работоспособности. В связи с этим учитываются индивидуальные особенности каждого ребёнка (биологический, психологический, социальный возраст, пол, состояние систем организма, степень двигательной активности).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данным НИИ гигиены и охраны здоровья детей в последние годы 20 – 30% дошкольников имеют недоразвитие речи. Овладение родным языком как средством и способом общения и познания является одним из самых важных приобретений ребёнка в дошкольном детстве.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 этих детей отмечаются недостаточная устойчивость внимания. Из – за недостаточности активного словаря, дети с нарушением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речи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 всегда понимают требования инструктора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физической культуре. Часто речевые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расстройства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сопровождаются некоторыми отставаниями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развитии двигательной сферы,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нарушениями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общей и мелкой моторики, у детей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наблюдается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замедленность, расторможенность, неточность.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260648"/>
            <a:ext cx="86409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Подвижные игры занимают особое место в развитии, оздоровлении  и реабилитации детей дошкольного возраста. Игра – это естественное состояние ребёнка, его основное занятие. Её применение способствует совершенствованию двигательных умений и навыков, закреплению достигнутых результатов коррекционной работы, получению детьми удовольствия от процесса и результата игры.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Многолетние педагогические наблюдения показали, что разнообразные подвижные игры являются действенным средством профилактики и коррекции нарушений речи детей в процессе физического воспитания. С этой целью на практике применяются следующие подвижные игры: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3380125"/>
            <a:ext cx="69127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Подвижные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игры на развитие общей моторики: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большой подвижности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Ловишка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Считалкой выбирается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ловишка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который встаёт в центр зала. Остальные игроки встают вокруг него, образуя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круг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берутся за руки. Со словами все двигаются по кругу: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Ау –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аукаем, весну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приаукиваем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Весна пришла, свет, тепло принесла!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Весну встречаем,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ловишки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играем!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Раз, два, три, лови!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 слов все разбегаются по залу.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Ловишка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ловит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их, салит рукой. Пойманные  садятся на скамейку.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51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4365104"/>
            <a:ext cx="3072341" cy="2304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6d272_a0e3d7_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4014192"/>
            <a:ext cx="2843808" cy="2843808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260648"/>
            <a:ext cx="820891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 естественный спутник жизни ребенка, источник радостных эмоций, обладающий великой воспитательной силой. Поэтому в своей работе я всегда обращаюсь к народной подвижной игре.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512" y="3501008"/>
          <a:ext cx="6096000" cy="2462784"/>
        </p:xfrm>
        <a:graphic>
          <a:graphicData uri="http://schemas.openxmlformats.org/drawingml/2006/table">
            <a:tbl>
              <a:tblPr/>
              <a:tblGrid>
                <a:gridCol w="3025376"/>
                <a:gridCol w="3070624"/>
              </a:tblGrid>
              <a:tr h="41452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Часы бьют раз, часы бьют два,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Часы бьют три.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Дети хлопают в ладоши.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Новый год приходи!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Поступательные зовущие движения к себе.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Тебя ждали год, стояли у ворот.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Пружинка, руки на поясе.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А пришёл мороз, заморозил нос.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Шагают на месте.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452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Нас, мороз, не пугай,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С нами ты поиграй.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Наклоны вправо – влево.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452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В прятки ты поиграй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Да подарки нам дай…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Два приседания, руки на колени.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Конфеты, игрушки, орехи, хлопушки.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Постукивают кулачками друг о друга.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Будем веселиться, танцевать, резвиться.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Прыжки на 2 ногах.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67544" y="1916832"/>
            <a:ext cx="7920880" cy="138499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Подвижные игры с речевым сопровождением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«Бьют часы».</a:t>
            </a:r>
            <a:endParaRPr kumimoji="0" lang="ru-RU" b="0" i="0" u="sng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Играющие встают в круг на небольшом расстоянии друг от друга, поворачиваются лицом в центр.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harik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2071" y="3501008"/>
            <a:ext cx="3281929" cy="530120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3528" y="332656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Игры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развитие мелкой моторики.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Пальчиковая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«Ах вы сени,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мои сени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556792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Подвижные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речевые игры.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закрепление пройденного материала.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центре круга стоит инструктор – он бросает мяч ребёнку и называет животного (кошка), ребёнок ловит мяч. Бросает мяч инструктору и называет детёныша (кошка).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SAM_38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996952"/>
            <a:ext cx="4860032" cy="3645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78497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Подвижные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игры на развитие внимания.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Внимание – один из важнейших познавательных процессов. Оно обеспечивает наиболее эффективное восприятие информации. А подвижные игры способствуют тренировке более быстрой и правильной реакции на различного вида команд.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Все встают в одну колонну и начинают движение в обход по залу, выполняя команды: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«дерево» - остановка руки вверх;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«куст» - приседают;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«ручей» - прыгают на месте;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«тропинка» - встают парами.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 буду читать стихотворение, а вы постарайтесь хлопнуть в ладоши тогда, когда услышите слово, обозначающее не птицу.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Прилетели птицы: голуби, синицы, мухи и стрижи.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Прилетели птицы: аисты, вороны, галки, макароны.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Прилетели птицы: чибисы, чижи, галки и стрижи,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Комары, кукушки. Прилетели птицы: аисты,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кукушки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совы и ватрушки.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SAM_38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4221088"/>
            <a:ext cx="3299859" cy="24748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260648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Подвижные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игры на развитие звукопроизношения.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«Придумай слово на определённый звук».</a:t>
            </a:r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Педагог по очереди кидает мяч игрокам, которые называют слова на определённый звук, например – 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628800"/>
            <a:ext cx="86409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Подвижные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игры на развитие ориентировки в пространстве.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Все дети с речевой патологией – имеют нарушения функции правильного письма. Поэтому у детей необходимо формировать пространственное представление.  В спортивном зале используются предлоги: в, на, за, перед, около.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 залу разложены предметы и спортивное оборудование. Играющие выполняют команды: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Встаньте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скамейку.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Положите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мяч в обруч.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Перепрыгните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через канат.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 Встать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 скамейку.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5. Остановиться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около лестницы.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6. Сесть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модули.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20180828_10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91924" y="3789040"/>
            <a:ext cx="5084057" cy="28597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619672" y="4797152"/>
          <a:ext cx="6096000" cy="1901952"/>
        </p:xfrm>
        <a:graphic>
          <a:graphicData uri="http://schemas.openxmlformats.org/drawingml/2006/table">
            <a:tbl>
              <a:tblPr/>
              <a:tblGrid>
                <a:gridCol w="3039202"/>
                <a:gridCol w="3056798"/>
              </a:tblGrid>
              <a:tr h="41452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Представьте, что вы – лёгкая пушистая снежинка, которая летит в воздухе.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Дети покачиваются.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Плавно опускается вниз.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Выполняют полуприсед.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452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Но вот подул добрый лёгкий ветер и закружил снежинку в нежном танце.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Кружатся.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452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Полетела снежинка и поднялась высоко – </a:t>
                      </a:r>
                      <a:r>
                        <a:rPr lang="ru-RU" sz="1100" b="1" i="0" u="none" strike="noStrike" dirty="0" err="1">
                          <a:solidFill>
                            <a:schemeClr val="tx1"/>
                          </a:solidFill>
                          <a:latin typeface="Times New Roman"/>
                        </a:rPr>
                        <a:t>высоко</a:t>
                      </a:r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Подняться на носки.</a:t>
                      </a:r>
                      <a:endParaRPr lang="ru-RU" sz="90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452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Но ветер быстро улетел, и снежинка снова опустилась вниз.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Медленно приседают.</a:t>
                      </a:r>
                      <a:endParaRPr lang="ru-RU" sz="9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8928" marR="58928" marT="36576" marB="365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07504" y="-6478"/>
            <a:ext cx="8712968" cy="467820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8.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Игры на развитие коммуникативных функций.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Подвижные игры данного раздела нацеливают детей на совместные двигательные действия, воспитывают культуру поведения и положительные взаимоотношения, обучают детей навыкам сотрудничества.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Подвижная игра «Чижик».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Игроки образуют круг. «Чижик» становится посередине. Игроки идут по кругу и произносят слова: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Ходит чижик у житницы, ищет зёрнышко пшеницы.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Чижик отвечает: 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Мне не скучно одному, кого хочу, того возьму.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(Чижик выбирает себе пару, остальные игроки тоже встают парами, кто остался без пары становится чижиком).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9.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Подвижные игры на расслабление.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Дети с речевым нарушением отличаются эмоциональной нестабильностью, повышенным уровнем тревожности. Поэтому после подвижных игр необходимо дать детям успокоиться и расслабиться.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Релаксация «Снежинка».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260648"/>
            <a:ext cx="84073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Русские народные игры – влияют на воспитание ума, характера, воли, развивают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нравственные чувства, физически укрепляют ребенка.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Народные игры, как правило, образны. Поэтому они увлекают преимущественно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детей в детском саду.</a:t>
            </a:r>
          </a:p>
        </p:txBody>
      </p:sp>
      <p:pic>
        <p:nvPicPr>
          <p:cNvPr id="6" name="Рисунок 5" descr="DSCN34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3600400" cy="2700300"/>
          </a:xfrm>
          <a:prstGeom prst="rect">
            <a:avLst/>
          </a:prstGeom>
        </p:spPr>
      </p:pic>
      <p:pic>
        <p:nvPicPr>
          <p:cNvPr id="7" name="Рисунок 6" descr="DSCN34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356992"/>
            <a:ext cx="4128458" cy="309634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652120" y="2924944"/>
            <a:ext cx="1795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«Лиса и зайцы»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4509120"/>
            <a:ext cx="23328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«У медведя во бору»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88640"/>
            <a:ext cx="64826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Мой девиз: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 «Играя – обучать,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                        играя – воспитывать, 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                                            играя – развивать!»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20171129_104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772816"/>
            <a:ext cx="8284412" cy="465998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ommon_ID06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хота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TS102669679</Template>
  <TotalTime>166</TotalTime>
  <Words>928</Words>
  <Application>Microsoft Office PowerPoint</Application>
  <PresentationFormat>Экран (4:3)</PresentationFormat>
  <Paragraphs>114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Common_ID06</vt:lpstr>
      <vt:lpstr>«Развитие речи детей через подвижные игры»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Выступление «Использование народных игр  в нравственно - патриотическом воспитании  дошкольников»</dc:title>
  <dc:creator>BEST</dc:creator>
  <cp:lastModifiedBy>Admin</cp:lastModifiedBy>
  <cp:revision>18</cp:revision>
  <dcterms:created xsi:type="dcterms:W3CDTF">2013-11-14T09:29:34Z</dcterms:created>
  <dcterms:modified xsi:type="dcterms:W3CDTF">2018-10-14T09:12:05Z</dcterms:modified>
</cp:coreProperties>
</file>