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75" r:id="rId5"/>
    <p:sldId id="257" r:id="rId6"/>
    <p:sldId id="258" r:id="rId7"/>
    <p:sldId id="269" r:id="rId8"/>
    <p:sldId id="279" r:id="rId9"/>
    <p:sldId id="260" r:id="rId10"/>
    <p:sldId id="261" r:id="rId11"/>
    <p:sldId id="263" r:id="rId12"/>
    <p:sldId id="265" r:id="rId13"/>
    <p:sldId id="267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57" autoAdjust="0"/>
    <p:restoredTop sz="94660"/>
  </p:normalViewPr>
  <p:slideViewPr>
    <p:cSldViewPr>
      <p:cViewPr varScale="1">
        <p:scale>
          <a:sx n="68" d="100"/>
          <a:sy n="68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hyperlink" Target="http://detskaya-rech.ru/wp-content/uploads/2015/07/Screen-Shot-2015-07-04-at-13.09.52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latin typeface="Bookman Old Style" pitchFamily="18" charset="0"/>
              </a:rPr>
              <a:t/>
            </a:r>
            <a:br>
              <a:rPr lang="ru-RU" sz="4800" b="1" dirty="0" smtClean="0">
                <a:latin typeface="Bookman Old Style" pitchFamily="18" charset="0"/>
              </a:rPr>
            </a:br>
            <a:r>
              <a:rPr lang="ru-RU" sz="4800" b="1" dirty="0" smtClean="0">
                <a:latin typeface="Bookman Old Style" pitchFamily="18" charset="0"/>
              </a:rPr>
              <a:t/>
            </a:r>
            <a:br>
              <a:rPr lang="ru-RU" sz="4800" b="1" dirty="0" smtClean="0">
                <a:latin typeface="Bookman Old Style" pitchFamily="18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Bookman Old Style" pitchFamily="18" charset="0"/>
              </a:rPr>
              <a:t>"Гимнастика мозга",</a:t>
            </a:r>
            <a:r>
              <a:rPr lang="ru-RU" sz="4800" b="1" dirty="0" smtClean="0">
                <a:latin typeface="Bookman Old Style" pitchFamily="18" charset="0"/>
              </a:rPr>
              <a:t> </a:t>
            </a:r>
            <a:r>
              <a:rPr lang="ru-RU" sz="4800" b="1" i="1" dirty="0" smtClean="0">
                <a:solidFill>
                  <a:srgbClr val="C00000"/>
                </a:solidFill>
                <a:latin typeface="Bookman Old Style" pitchFamily="18" charset="0"/>
              </a:rPr>
              <a:t>как универсальное средство развития межполушарного взаимодействия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285728"/>
            <a:ext cx="8358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Bookman Old Style" pitchFamily="18" charset="0"/>
              </a:rPr>
              <a:t>Муниципальное дошкольное образовательное учреждение </a:t>
            </a:r>
          </a:p>
          <a:p>
            <a:pPr algn="ctr"/>
            <a:r>
              <a:rPr lang="ru-RU" dirty="0" smtClean="0">
                <a:latin typeface="Bookman Old Style" pitchFamily="18" charset="0"/>
              </a:rPr>
              <a:t>«Детский сад №28 комбинированного вида»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5286388"/>
            <a:ext cx="4286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latin typeface="Bookman Old Style" pitchFamily="18" charset="0"/>
              </a:rPr>
              <a:t>Савина Светлана Григорьевна, </a:t>
            </a:r>
            <a:r>
              <a:rPr lang="ru-RU" dirty="0" smtClean="0">
                <a:latin typeface="Bookman Old Style" pitchFamily="18" charset="0"/>
              </a:rPr>
              <a:t>инструктор по физической культуре</a:t>
            </a:r>
            <a:endParaRPr lang="ru-RU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ttps://cf.ppt-online.org/files1/slide/j/jbnSakZDlTLG42vmy3htpY7ueEUJ1IPzFcXQKNxi8/slide-19.jpg"/>
          <p:cNvPicPr>
            <a:picLocks noChangeAspect="1" noChangeArrowheads="1"/>
          </p:cNvPicPr>
          <p:nvPr/>
        </p:nvPicPr>
        <p:blipFill>
          <a:blip r:embed="rId3" cstate="print"/>
          <a:srcRect t="40197"/>
          <a:stretch>
            <a:fillRect/>
          </a:stretch>
        </p:blipFill>
        <p:spPr bwMode="auto">
          <a:xfrm>
            <a:off x="1214414" y="2071678"/>
            <a:ext cx="6858048" cy="3072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85786" y="428604"/>
            <a:ext cx="7786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сеть нервных волокон, которая обеспечивает взаимосвязь между тканями мозга и определенными участками тела</a:t>
            </a:r>
            <a:endParaRPr lang="ru-RU" sz="2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https://3.bp.blogspot.com/-w2PgLnV-o9Q/WID7Ad9XSsI/AAAAAAAAJJ8/einPVJEGYSouryr849ja_tSaERRar2ynwCLcB/s1600/%25D0%25B4%25D0%25B5%25D1%2582%25D0%25B8.png"/>
          <p:cNvPicPr>
            <a:picLocks noChangeAspect="1" noChangeArrowheads="1"/>
          </p:cNvPicPr>
          <p:nvPr/>
        </p:nvPicPr>
        <p:blipFill>
          <a:blip r:embed="rId3" cstate="print"/>
          <a:srcRect l="62241" t="8708" r="1452" b="3120"/>
          <a:stretch>
            <a:fillRect/>
          </a:stretch>
        </p:blipFill>
        <p:spPr bwMode="auto">
          <a:xfrm>
            <a:off x="3857620" y="1142984"/>
            <a:ext cx="1389072" cy="321471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785786" y="1214422"/>
            <a:ext cx="2214546" cy="100013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Нарушение</a:t>
            </a:r>
          </a:p>
          <a:p>
            <a:pPr algn="ctr"/>
            <a:r>
              <a:rPr lang="ru-RU" dirty="0" smtClean="0"/>
              <a:t>мелкой моторики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14348" y="3429000"/>
            <a:ext cx="2214546" cy="100013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Нарушение</a:t>
            </a:r>
          </a:p>
          <a:p>
            <a:pPr algn="ctr"/>
            <a:r>
              <a:rPr lang="ru-RU" dirty="0" smtClean="0"/>
              <a:t>общей моторики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00760" y="1428736"/>
            <a:ext cx="2214546" cy="185738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Нарушение</a:t>
            </a:r>
          </a:p>
          <a:p>
            <a:pPr algn="ctr"/>
            <a:r>
              <a:rPr lang="ru-RU" dirty="0" smtClean="0"/>
              <a:t>координации движений</a:t>
            </a:r>
          </a:p>
          <a:p>
            <a:pPr algn="ctr"/>
            <a:r>
              <a:rPr lang="ru-RU" dirty="0" smtClean="0"/>
              <a:t>Во время ходьбы, бега, подскоков, прыжков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43636" y="3571876"/>
            <a:ext cx="2214546" cy="100013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Неумение  определять правую и левую руку</a:t>
            </a:r>
            <a:endParaRPr lang="ru-RU" dirty="0"/>
          </a:p>
        </p:txBody>
      </p:sp>
      <p:sp>
        <p:nvSpPr>
          <p:cNvPr id="11" name="Круговая стрелка 10"/>
          <p:cNvSpPr/>
          <p:nvPr/>
        </p:nvSpPr>
        <p:spPr>
          <a:xfrm>
            <a:off x="4857752" y="428604"/>
            <a:ext cx="1785950" cy="1285884"/>
          </a:xfrm>
          <a:prstGeom prst="circular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руговая стрелка 11"/>
          <p:cNvSpPr/>
          <p:nvPr/>
        </p:nvSpPr>
        <p:spPr>
          <a:xfrm flipH="1">
            <a:off x="2500298" y="428604"/>
            <a:ext cx="1785950" cy="1285884"/>
          </a:xfrm>
          <a:prstGeom prst="circular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 вверх 13"/>
          <p:cNvSpPr/>
          <p:nvPr/>
        </p:nvSpPr>
        <p:spPr>
          <a:xfrm rot="16200000">
            <a:off x="3428992" y="3286124"/>
            <a:ext cx="214314" cy="107157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 rot="5400000" flipH="1">
            <a:off x="5393537" y="3250405"/>
            <a:ext cx="214314" cy="1143008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500562" y="4429132"/>
            <a:ext cx="214314" cy="64294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571868" y="5143512"/>
            <a:ext cx="2214546" cy="10001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Нарушение ориентировки в микро и макро пространстве</a:t>
            </a:r>
            <a:endParaRPr lang="ru-RU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Содержимое 3" descr="mozg"/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214422"/>
            <a:ext cx="828680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mozg"/>
          <p:cNvPicPr>
            <a:picLocks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285720" y="1214422"/>
            <a:ext cx="8715436" cy="3867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1714512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Основатель –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американский врач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Пол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Деннисон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7409" name="Picture 1" descr="C:\Users\Сергей\Downloads\июль-2013-047-150x15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1000100" y="2857496"/>
            <a:ext cx="3008209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F:\imag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2500306"/>
            <a:ext cx="2571768" cy="2939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14348" y="5143488"/>
            <a:ext cx="8229600" cy="1714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ookman Old Style" pitchFamily="18" charset="0"/>
                <a:ea typeface="+mj-ea"/>
                <a:cs typeface="+mj-cs"/>
              </a:rPr>
              <a:t>Программа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«Гимнастика мозга»</a:t>
            </a:r>
            <a:endParaRPr kumimoji="0" lang="ru-RU" sz="4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857356" y="357166"/>
            <a:ext cx="61029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Гимнастика мозга: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2500306"/>
            <a:ext cx="82868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простые движения, способствующие улучшению равновесия и восприятия</a:t>
            </a:r>
          </a:p>
          <a:p>
            <a:pPr algn="just"/>
            <a:endParaRPr lang="ru-RU" sz="2000" dirty="0" smtClean="0">
              <a:latin typeface="Bookman Old Style" pitchFamily="18" charset="0"/>
            </a:endParaRPr>
          </a:p>
          <a:p>
            <a:pPr algn="just"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активизируют  полноценную деятельность ума и тела</a:t>
            </a:r>
          </a:p>
          <a:p>
            <a:pPr algn="just"/>
            <a:endParaRPr lang="ru-RU" sz="2000" dirty="0" smtClean="0">
              <a:latin typeface="Bookman Old Style" pitchFamily="18" charset="0"/>
            </a:endParaRPr>
          </a:p>
          <a:p>
            <a:pPr algn="just"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управлять своей эмоциональной, физической и умственной сферой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0034" y="1214422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atin typeface="Bookman Old Style" pitchFamily="18" charset="0"/>
              </a:rPr>
              <a:t>особенно полезна система гимнастики для ума детям, которые испытывают проблемы в обучении</a:t>
            </a:r>
            <a:endParaRPr lang="ru-RU" i="1" dirty="0">
              <a:latin typeface="Bookman Old Style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48" y="5000636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atin typeface="Bookman Old Style" pitchFamily="18" charset="0"/>
              </a:rPr>
              <a:t>Комплекс состоит из 26 упражнений, направленных на восстановление, активацию, тренировку различных сенсомоторных навыков, оптимальное состояние которых непосредственно влияет на высшие когнитивные способности (</a:t>
            </a:r>
            <a:r>
              <a:rPr lang="ru-RU" i="1" dirty="0" err="1" smtClean="0">
                <a:latin typeface="Bookman Old Style" pitchFamily="18" charset="0"/>
              </a:rPr>
              <a:t>способности</a:t>
            </a:r>
            <a:r>
              <a:rPr lang="ru-RU" i="1" dirty="0" smtClean="0">
                <a:latin typeface="Bookman Old Style" pitchFamily="18" charset="0"/>
              </a:rPr>
              <a:t> к обучению)  </a:t>
            </a:r>
            <a:endParaRPr lang="ru-RU" i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71736" y="285728"/>
            <a:ext cx="40359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Преимущества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357298"/>
            <a:ext cx="82868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 Простота действий</a:t>
            </a:r>
          </a:p>
          <a:p>
            <a:endParaRPr lang="ru-RU" sz="2000" dirty="0" smtClean="0">
              <a:latin typeface="Bookman Old Style" pitchFamily="18" charset="0"/>
            </a:endParaRPr>
          </a:p>
          <a:p>
            <a:pPr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Отсутствие специальных приспособлений</a:t>
            </a:r>
          </a:p>
          <a:p>
            <a:endParaRPr lang="ru-RU" sz="2000" dirty="0" smtClean="0">
              <a:latin typeface="Bookman Old Style" pitchFamily="18" charset="0"/>
            </a:endParaRPr>
          </a:p>
          <a:p>
            <a:pPr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Для детей и взрослых</a:t>
            </a:r>
          </a:p>
          <a:p>
            <a:endParaRPr lang="ru-RU" sz="2000" dirty="0" smtClean="0">
              <a:latin typeface="Bookman Old Style" pitchFamily="18" charset="0"/>
            </a:endParaRPr>
          </a:p>
          <a:p>
            <a:pPr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Занятия длятся не более 25 минут</a:t>
            </a:r>
            <a:endParaRPr lang="ru-RU" sz="2000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488" y="3714752"/>
            <a:ext cx="3178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Недостатки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4714884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Blip>
                <a:blip r:embed="rId4"/>
              </a:buBlip>
            </a:pPr>
            <a:r>
              <a:rPr lang="ru-RU" sz="2000" dirty="0" smtClean="0">
                <a:latin typeface="Bookman Old Style" pitchFamily="18" charset="0"/>
              </a:rPr>
              <a:t> Не  рекомендованы для детей раннего возраста и младших дошкольников </a:t>
            </a:r>
            <a:endParaRPr lang="ru-RU" sz="20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900igr.net/up/datai/77663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3500430" y="2285992"/>
            <a:ext cx="2500330" cy="18573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Bookman Old Style" pitchFamily="18" charset="0"/>
            </a:endParaRPr>
          </a:p>
          <a:p>
            <a:pPr algn="ctr"/>
            <a:r>
              <a:rPr lang="ru-RU" b="1" dirty="0" smtClean="0">
                <a:latin typeface="Bookman Old Style" pitchFamily="18" charset="0"/>
              </a:rPr>
              <a:t>4 группы упражнений, направленных на развитие сенсомоторных навыков</a:t>
            </a:r>
          </a:p>
          <a:p>
            <a:pPr algn="ctr"/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 rot="12888599">
            <a:off x="2440026" y="2329330"/>
            <a:ext cx="1014658" cy="35719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4282" y="285728"/>
            <a:ext cx="3857652" cy="178595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/>
              <a:t>упражнения, пересекающие среднюю линию тела</a:t>
            </a:r>
          </a:p>
          <a:p>
            <a:pPr algn="ctr"/>
            <a:r>
              <a:rPr lang="ru-RU" sz="1400" i="1" dirty="0" smtClean="0"/>
              <a:t>(упражнения способствуют одновременной работе двух глаз, рук, ног, ушей, интеграции двух полушарий мозга и включают механизм «единства мысли и движения») </a:t>
            </a:r>
            <a:endParaRPr lang="ru-RU" sz="1400" i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72066" y="285728"/>
            <a:ext cx="3857652" cy="178595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b="1" u="sng" dirty="0" smtClean="0"/>
              <a:t>упражнения, </a:t>
            </a:r>
            <a:r>
              <a:rPr lang="ru-RU" b="1" u="sng" dirty="0" err="1" smtClean="0"/>
              <a:t>энергетизирующие</a:t>
            </a:r>
            <a:r>
              <a:rPr lang="ru-RU" b="1" u="sng" dirty="0" smtClean="0"/>
              <a:t> тело</a:t>
            </a:r>
          </a:p>
          <a:p>
            <a:pPr algn="ctr"/>
            <a:r>
              <a:rPr lang="ru-RU" sz="1400" i="1" dirty="0" smtClean="0">
                <a:latin typeface="Bookman Old Style" pitchFamily="18" charset="0"/>
              </a:rPr>
              <a:t>(обеспечивающие необходимую скорость и интенсивность протекания нервных процессов между клетками и группами нервных клеток головного мозга</a:t>
            </a:r>
            <a:r>
              <a:rPr lang="ru-RU" i="1" dirty="0" smtClean="0"/>
              <a:t>)</a:t>
            </a:r>
          </a:p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4572008"/>
            <a:ext cx="3857652" cy="157163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/>
              <a:t>растягивающие упражнения</a:t>
            </a:r>
          </a:p>
          <a:p>
            <a:pPr algn="ctr"/>
            <a:r>
              <a:rPr lang="ru-RU" sz="1400" i="1" dirty="0" smtClean="0">
                <a:latin typeface="Bookman Old Style" pitchFamily="18" charset="0"/>
              </a:rPr>
              <a:t>(упражнения снимают напряжение с мышц и сухожилий нашего тела)</a:t>
            </a:r>
            <a:endParaRPr lang="ru-RU" sz="1400" i="1" dirty="0">
              <a:latin typeface="Bookman Old Style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72066" y="4572008"/>
            <a:ext cx="3857652" cy="157163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/>
              <a:t>упражнения, повышающие позитивное отношение</a:t>
            </a:r>
          </a:p>
          <a:p>
            <a:pPr algn="ctr"/>
            <a:r>
              <a:rPr lang="ru-RU" dirty="0" smtClean="0"/>
              <a:t>(стабилизируют и </a:t>
            </a:r>
            <a:r>
              <a:rPr lang="ru-RU" dirty="0" err="1" smtClean="0"/>
              <a:t>ритмируют</a:t>
            </a:r>
            <a:r>
              <a:rPr lang="ru-RU" dirty="0" smtClean="0"/>
              <a:t> нервные процессы в организме и помогают взглянуть на тревожащую ситуацию по-новому)</a:t>
            </a:r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 rot="8588572">
            <a:off x="2434586" y="3911925"/>
            <a:ext cx="1014658" cy="35719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8711401" flipH="1">
            <a:off x="6011925" y="2257893"/>
            <a:ext cx="1014658" cy="35719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3011428" flipH="1">
            <a:off x="6006487" y="3983364"/>
            <a:ext cx="1014658" cy="35719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071546"/>
            <a:ext cx="8229600" cy="1857388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Bookman Old Style" pitchFamily="18" charset="0"/>
              </a:rPr>
              <a:t>I. </a:t>
            </a: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Движения  пересекающие </a:t>
            </a:r>
            <a:b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среднюю линию тела</a:t>
            </a:r>
            <a:r>
              <a:rPr lang="ru-RU" sz="3600" dirty="0" smtClean="0">
                <a:solidFill>
                  <a:srgbClr val="C00000"/>
                </a:solidFill>
                <a:latin typeface="Bookman Old Style" pitchFamily="18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ru-RU" sz="2700" dirty="0" smtClean="0">
                <a:latin typeface="Bookman Old Style" pitchFamily="18" charset="0"/>
              </a:rPr>
              <a:t>Эти упражнения помогают использовать оба полушария гармонично и делать их "перекрестную" работу лучше</a:t>
            </a:r>
            <a:r>
              <a:rPr lang="ru-RU" sz="3600" dirty="0" smtClean="0">
                <a:latin typeface="Bookman Old Style" pitchFamily="18" charset="0"/>
              </a:rPr>
              <a:t/>
            </a:r>
            <a:br>
              <a:rPr lang="ru-RU" sz="3600" dirty="0" smtClean="0">
                <a:latin typeface="Bookman Old Style" pitchFamily="18" charset="0"/>
              </a:rPr>
            </a:br>
            <a:r>
              <a:rPr lang="ru-RU" sz="36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571744"/>
            <a:ext cx="8229600" cy="35719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tx2"/>
                </a:solidFill>
                <a:latin typeface="Bookman Old Style" pitchFamily="18" charset="0"/>
              </a:rPr>
              <a:t>"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Перекрестные шаги"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4" name="Рисунок 3" descr="Перекрестные шаг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643182"/>
            <a:ext cx="392909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71472" y="285728"/>
            <a:ext cx="8072494" cy="6143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smtClean="0">
                <a:solidFill>
                  <a:schemeClr val="tx2"/>
                </a:solidFill>
                <a:latin typeface="Bookman Old Style" pitchFamily="18" charset="0"/>
              </a:rPr>
              <a:t> «Ленивая восьмерка</a:t>
            </a:r>
            <a:endParaRPr lang="ru-RU" sz="2400" b="1" dirty="0">
              <a:solidFill>
                <a:schemeClr val="tx2"/>
              </a:solidFill>
              <a:latin typeface="Bookman Old Style" pitchFamily="18" charset="0"/>
            </a:endParaRPr>
          </a:p>
        </p:txBody>
      </p:sp>
      <p:pic>
        <p:nvPicPr>
          <p:cNvPr id="5" name="Рисунок 4" descr="Двойной рисунок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928934"/>
            <a:ext cx="3571900" cy="340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10800000" flipV="1">
            <a:off x="1643042" y="4714884"/>
            <a:ext cx="35004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Bookman Old Style" pitchFamily="18" charset="0"/>
              </a:rPr>
              <a:t>«Двойной рисунок»</a:t>
            </a:r>
            <a:endParaRPr lang="ru-RU" sz="2400" b="1" dirty="0">
              <a:solidFill>
                <a:schemeClr val="tx2"/>
              </a:solidFill>
              <a:latin typeface="Bookman Old Style" pitchFamily="18" charset="0"/>
            </a:endParaRPr>
          </a:p>
        </p:txBody>
      </p:sp>
      <p:pic>
        <p:nvPicPr>
          <p:cNvPr id="7" name="Рисунок 6" descr="Screen Shot 2015-07-04 at 13.09.52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7" y="928670"/>
            <a:ext cx="4000528" cy="3571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29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 </a:t>
            </a:r>
            <a:br>
              <a:rPr lang="ru-RU" dirty="0" smtClean="0"/>
            </a:br>
            <a:r>
              <a:rPr lang="en-US" sz="3600" b="1" dirty="0" smtClean="0">
                <a:solidFill>
                  <a:srgbClr val="C00000"/>
                </a:solidFill>
                <a:latin typeface="Bookman Old Style" pitchFamily="18" charset="0"/>
              </a:rPr>
              <a:t>II</a:t>
            </a: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. Упражнения, повышающие энергию тела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786874" cy="12858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/>
              <a:t>     </a:t>
            </a:r>
            <a:r>
              <a:rPr lang="ru-RU" sz="2400" dirty="0" smtClean="0">
                <a:latin typeface="Bookman Old Style" pitchFamily="18" charset="0"/>
              </a:rPr>
              <a:t>Данные упражнения улучшает внимание, способность к самовыражению, спокойное думанье в процессе работы, восприятию информации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4" name="Содержимое 3" descr="Энергетическая зевота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214686"/>
            <a:ext cx="278608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642974" y="2428868"/>
            <a:ext cx="4643438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Упражнение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«Энергетическая зевота»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868" y="2428868"/>
            <a:ext cx="2357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  <a:latin typeface="Bookman Old Style" pitchFamily="18" charset="0"/>
              </a:rPr>
              <a:t>Упражнение 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  <a:latin typeface="Bookman Old Style" pitchFamily="18" charset="0"/>
              </a:rPr>
              <a:t>«Кнопки Земли»</a:t>
            </a:r>
            <a:endParaRPr lang="ru-RU" sz="2000" dirty="0">
              <a:solidFill>
                <a:schemeClr val="tx2"/>
              </a:solidFill>
              <a:latin typeface="Bookman Old Style" pitchFamily="18" charset="0"/>
            </a:endParaRPr>
          </a:p>
        </p:txBody>
      </p:sp>
      <p:pic>
        <p:nvPicPr>
          <p:cNvPr id="7" name="Рисунок 6" descr="Кнопки Земли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214686"/>
            <a:ext cx="285752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357950" y="2428868"/>
            <a:ext cx="25003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  <a:latin typeface="Bookman Old Style" pitchFamily="18" charset="0"/>
              </a:rPr>
              <a:t>Упражнение 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  <a:latin typeface="Bookman Old Style" pitchFamily="18" charset="0"/>
              </a:rPr>
              <a:t>«Кнопки мозга»</a:t>
            </a:r>
            <a:endParaRPr lang="ru-RU" sz="2000" dirty="0">
              <a:solidFill>
                <a:schemeClr val="tx2"/>
              </a:solidFill>
              <a:latin typeface="Bookman Old Style" pitchFamily="18" charset="0"/>
            </a:endParaRPr>
          </a:p>
        </p:txBody>
      </p:sp>
      <p:pic>
        <p:nvPicPr>
          <p:cNvPr id="9" name="Рисунок 8" descr="Кнопки мозг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3143248"/>
            <a:ext cx="257176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928694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III</a:t>
            </a: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. Упражнения, растягивающие мышцы тела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24288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/>
              <a:t>   </a:t>
            </a:r>
            <a:r>
              <a:rPr lang="ru-RU" sz="2400" dirty="0" smtClean="0">
                <a:latin typeface="Bookman Old Style" pitchFamily="18" charset="0"/>
              </a:rPr>
              <a:t>Данные упражнения направлены на улучшение внимания, моторной координации для письменной работы, увеличение фокуса и концентрации без напряжения, улучшение дыхания и состояние спокойствия, улучшение способности выражать идеи, увеличение энергии в руках и пальцах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42844" y="3429000"/>
            <a:ext cx="2714644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Упражнение «Активизация рук»</a:t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pic>
        <p:nvPicPr>
          <p:cNvPr id="5" name="Содержимое 3" descr="Активация рук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143380"/>
            <a:ext cx="250033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286116" y="3357562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Упражнение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«Сова»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7" name="Рисунок 6" descr="Сова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143380"/>
            <a:ext cx="228601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388" y="3429000"/>
            <a:ext cx="22145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Упражнение «</a:t>
            </a:r>
            <a:r>
              <a:rPr lang="ru-RU" sz="2000" dirty="0" err="1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Заземлитель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»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9" name="Рисунок 8" descr="Заземлитель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143380"/>
            <a:ext cx="207170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42876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IV</a:t>
            </a: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. Упражнения, углубляющие позитивное отношение, поднимающие настроение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00175"/>
            <a:ext cx="9001156" cy="2143139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latin typeface="Bookman Old Style" pitchFamily="18" charset="0"/>
              </a:rPr>
              <a:t>Данные упражнения повышают способность к организованной деятельности, активизирует работу памяти, учебных навыков. Снимают стресс перед контрольными работами, спортивными соревнованиями, публичными выступлениями и помогает при чтении вслух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3429000"/>
            <a:ext cx="421481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Упражнение «Позитивные точки»</a:t>
            </a:r>
            <a:b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 Упражнение «Шляпа мышления»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Содержимое 3" descr="Позитивные точки, Шляпа мышления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143380"/>
            <a:ext cx="257176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714876" y="3500438"/>
            <a:ext cx="421481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Упражнение «Крюки»</a:t>
            </a:r>
            <a:b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ru-RU" sz="21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Рисунок 6" descr="Крюки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00504"/>
            <a:ext cx="271464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ds02.infourok.ru/uploads/ex/0f4d/00057a04-06179d86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428</Words>
  <Application>Microsoft Office PowerPoint</Application>
  <PresentationFormat>Экран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 "Гимнастика мозга", как универсальное средство развития межполушарного взаимодействия </vt:lpstr>
      <vt:lpstr>Слайд 2</vt:lpstr>
      <vt:lpstr>Слайд 3</vt:lpstr>
      <vt:lpstr>Слайд 4</vt:lpstr>
      <vt:lpstr>Основатель – американский врач  Пол Деннисон </vt:lpstr>
      <vt:lpstr>Слайд 6</vt:lpstr>
      <vt:lpstr>Слайд 7</vt:lpstr>
      <vt:lpstr>Слайд 8</vt:lpstr>
      <vt:lpstr>I. Движения  пересекающие  среднюю линию тела Эти упражнения помогают использовать оба полушария гармонично и делать их "перекрестную" работу лучше   </vt:lpstr>
      <vt:lpstr>Слайд 10</vt:lpstr>
      <vt:lpstr>  II. Упражнения, повышающие энергию тела </vt:lpstr>
      <vt:lpstr>III. Упражнения, растягивающие мышцы тела </vt:lpstr>
      <vt:lpstr>IV. Упражнения, углубляющие позитивное отношение, поднимающие настроение 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Сергей</dc:creator>
  <cp:lastModifiedBy>Windows User</cp:lastModifiedBy>
  <cp:revision>94</cp:revision>
  <dcterms:created xsi:type="dcterms:W3CDTF">2019-02-02T18:28:18Z</dcterms:created>
  <dcterms:modified xsi:type="dcterms:W3CDTF">2019-09-21T05:57:26Z</dcterms:modified>
</cp:coreProperties>
</file>