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9" r:id="rId3"/>
    <p:sldId id="257" r:id="rId4"/>
    <p:sldId id="279" r:id="rId5"/>
    <p:sldId id="258" r:id="rId6"/>
    <p:sldId id="260" r:id="rId7"/>
    <p:sldId id="263" r:id="rId8"/>
    <p:sldId id="264" r:id="rId9"/>
    <p:sldId id="278" r:id="rId10"/>
    <p:sldId id="265" r:id="rId11"/>
    <p:sldId id="266" r:id="rId12"/>
    <p:sldId id="268" r:id="rId13"/>
    <p:sldId id="269" r:id="rId14"/>
    <p:sldId id="280" r:id="rId15"/>
    <p:sldId id="281" r:id="rId16"/>
    <p:sldId id="270" r:id="rId17"/>
    <p:sldId id="271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8D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1979" y="5177496"/>
            <a:ext cx="7747687" cy="1470455"/>
          </a:xfrm>
        </p:spPr>
        <p:txBody>
          <a:bodyPr anchor="ctr"/>
          <a:lstStyle>
            <a:lvl1pPr algn="ctr">
              <a:defRPr sz="3375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341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210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6693" y="2903838"/>
            <a:ext cx="7793896" cy="1658638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6693" y="4589465"/>
            <a:ext cx="7793896" cy="1168784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954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331" y="1585304"/>
            <a:ext cx="4026529" cy="459166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585304"/>
            <a:ext cx="4050180" cy="459166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549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842" y="234780"/>
            <a:ext cx="8241957" cy="11801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rot="10800000" flipV="1">
            <a:off x="444842" y="1581665"/>
            <a:ext cx="4053340" cy="923410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4844" y="2505077"/>
            <a:ext cx="4053339" cy="36845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1" y="1581665"/>
            <a:ext cx="4057649" cy="923410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405764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16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819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308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915" y="321273"/>
            <a:ext cx="2998249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3459" y="321275"/>
            <a:ext cx="5128055" cy="579532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1915" y="1921473"/>
            <a:ext cx="2998249" cy="4195122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404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4660" y="593124"/>
            <a:ext cx="5535827" cy="80319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74377" y="1581665"/>
            <a:ext cx="5516110" cy="458435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740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320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7817" y="278627"/>
            <a:ext cx="205662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69558" y="278626"/>
            <a:ext cx="5988392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939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330" y="253914"/>
            <a:ext cx="8208000" cy="115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000" y="1606379"/>
            <a:ext cx="8208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5DAD7-7040-4C05-AB2D-D28F735110D5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F20B2-AB1C-44F3-8AF2-990A2C51D0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22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algn="ctr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5403" y="170688"/>
            <a:ext cx="7747687" cy="6461760"/>
          </a:xfrm>
        </p:spPr>
        <p:txBody>
          <a:bodyPr>
            <a:normAutofit/>
          </a:bodyPr>
          <a:lstStyle/>
          <a:p>
            <a:r>
              <a:rPr lang="ru-RU" sz="1400" b="1" smtClean="0">
                <a:solidFill>
                  <a:schemeClr val="tx1"/>
                </a:solidFill>
                <a:latin typeface="+mn-lt"/>
              </a:rPr>
              <a:t>ГБОУ </a:t>
            </a:r>
            <a:r>
              <a:rPr lang="ru-RU" sz="1400" b="1" dirty="0" smtClean="0">
                <a:solidFill>
                  <a:schemeClr val="tx1"/>
                </a:solidFill>
                <a:latin typeface="+mn-lt"/>
              </a:rPr>
              <a:t>ЛНР  «АНТРАЦИТОВСКАЯ СПЕЦИАЛЬНАЯ  (КОРРЕКЦИОННАЯ )   ШКОЛА-ИНТЕРНАТ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5400" dirty="0" smtClean="0"/>
              <a:t>«Использование проектного метода</a:t>
            </a:r>
            <a:br>
              <a:rPr lang="ru-RU" sz="5400" dirty="0" smtClean="0"/>
            </a:br>
            <a:r>
              <a:rPr lang="ru-RU" sz="5400" dirty="0" smtClean="0"/>
              <a:t> в работе логопеда»</a:t>
            </a:r>
            <a:br>
              <a:rPr lang="ru-RU" sz="5400" dirty="0" smtClean="0"/>
            </a:br>
            <a:r>
              <a:rPr lang="ru-RU" sz="5400" dirty="0" smtClean="0"/>
              <a:t>(из опыта работы)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</a:t>
            </a:r>
            <a:br>
              <a:rPr lang="ru-RU" dirty="0" smtClean="0"/>
            </a:br>
            <a:r>
              <a:rPr lang="ru-RU" dirty="0" smtClean="0"/>
              <a:t>                                 </a:t>
            </a:r>
            <a:r>
              <a:rPr lang="ru-RU" sz="1800" dirty="0" smtClean="0"/>
              <a:t>Презентацию подготовила: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учитель-логопед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Брехунова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Сергеевна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софья\Desktop\проект\DSCN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318" y="4446254"/>
            <a:ext cx="3766762" cy="22434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95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330" y="253914"/>
            <a:ext cx="8208000" cy="122131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ПРОЕКТИРОВАНИЕ СЕГОДНЯ ЗАНИМАЕТ ОСОБОЕ МЕСТО В ОБРАЗОВАНИИ. ЭТО КОМПЛЕКСНАЯ ДЕЯТЕЛЬНОСТЬ, УЧАСТНИКИ КОТОРОЙ АВТОМАТИЧЕСКИ ОСВАИВАЮТ НОВЫЕ ПОНЯТИЯ И ПРЕДСТАВЛЕНИЯ В РАЗЛИЧНЫХ СФЕРАХ ЖИЗНИ.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1800" dirty="0" smtClean="0"/>
              <a:t>               СУТЬ «МЕТОДА ПРОЕКТОВ» СОСТОИТ В ТАКОЙ ОРГАНИЗАЦИИ ОБРАЗОВАТЕЛЬНОГО ПРОЦЕССАЯ, ПРИ КОТОРОМ ДЕТИ ПРИОБРЕТАЮТ ЗНАНИЯ И УМЕНИЯ, ОПЫТ ТВОРЧЕСКОЙ ДЕЯТЕЛЬНОСТИ, ЭМОЦИОНАЛЬНО-ЦЕННОСТНОГО ОТНОШЕНИЯ К ДЕЙСТВИТЕЛЬНОСТИ В ПРОЦЕССЕ ПЛАНИРОВАНИЯ И ВЫПОЛНЕНИЯ ПОСТЕПЕННО УСЛОЖНЯЮЩИХСЯ ПРАКТИЧЕСКИХ ЗАДАНИЙ,Т.Е. ГЛАВНЫЙ РЕЗУЛЬТАТ ПРИМЕНЕНИЯ ДАННОГО МЕТОДА – ЭТО СПОСОБНОСТЬ И ГОТОВНОСТЬ ОБУЧАЮЩЕГОСЯ К ЭФФЕКТИВНОЙ И ПРОДУКТИВНОЙ ДЕЯТЕЛЬНОСТИ ВО ВСЕВОЗМОЖНЫХ СОЦИАЛЬНО-ЗНАЧИМЫХ СИТУАЦИЯХ.</a:t>
            </a:r>
            <a:endParaRPr lang="ru-RU" sz="1800" dirty="0"/>
          </a:p>
        </p:txBody>
      </p:sp>
      <p:pic>
        <p:nvPicPr>
          <p:cNvPr id="2050" name="Picture 2" descr="C:\Users\софья\Desktop\проект\DSCN01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2560" y="3860800"/>
            <a:ext cx="3576320" cy="2743200"/>
          </a:xfrm>
          <a:prstGeom prst="rect">
            <a:avLst/>
          </a:prstGeom>
          <a:noFill/>
        </p:spPr>
      </p:pic>
      <p:pic>
        <p:nvPicPr>
          <p:cNvPr id="2051" name="Picture 3" descr="C:\Users\софья\Desktop\проект\Рисунок16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337" y="4172839"/>
            <a:ext cx="2244725" cy="1782763"/>
          </a:xfrm>
          <a:prstGeom prst="rect">
            <a:avLst/>
          </a:prstGeom>
          <a:noFill/>
        </p:spPr>
      </p:pic>
      <p:pic>
        <p:nvPicPr>
          <p:cNvPr id="2052" name="Picture 4" descr="C:\Users\софья\Desktop\проект\y7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9070" y="4047744"/>
            <a:ext cx="1938338" cy="21981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330" y="253914"/>
            <a:ext cx="8208000" cy="125789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Учитывая возрастные психологические особенности школьников с речевыми нарушениями, координация проектов должна быть гибкой, т.е. педагог ненавязчиво направляет работу детей. Поэтому важна роль учителя-логопеда в проектной деятельности. 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000" y="1645921"/>
            <a:ext cx="8208000" cy="45841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2000" dirty="0"/>
          </a:p>
          <a:p>
            <a:pPr>
              <a:buNone/>
            </a:pPr>
            <a:r>
              <a:rPr lang="ru-RU" sz="1900" dirty="0" smtClean="0">
                <a:latin typeface="+mj-lt"/>
              </a:rPr>
              <a:t>Задачи логопеда: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-помочь выбрать наиболее актуальную и посильную для учеников задачу на определённый отрезок времени;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-подсказать какие материалы можно использовать;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-запланировать обучение, игры и другие виды деятельности, которые можно включить в проект;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-определить кого из взрослых можно привлечь к осуществлению проекта;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-координировать весь процесс 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творческой деятельности;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-помочь ученикам в поиске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источников информации;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  -поддерживать и поощрять</a:t>
            </a:r>
          </a:p>
          <a:p>
            <a:pPr>
              <a:buNone/>
            </a:pPr>
            <a:r>
              <a:rPr lang="ru-RU" sz="1900" dirty="0" smtClean="0">
                <a:latin typeface="+mj-lt"/>
              </a:rPr>
              <a:t> активность в работе над проектом;</a:t>
            </a:r>
          </a:p>
          <a:p>
            <a:pPr>
              <a:buNone/>
            </a:pPr>
            <a:endParaRPr lang="ru-RU" sz="2000" dirty="0" smtClean="0">
              <a:latin typeface="+mj-lt"/>
            </a:endParaRPr>
          </a:p>
          <a:p>
            <a:pPr>
              <a:buNone/>
            </a:pPr>
            <a:endParaRPr lang="ru-RU" sz="2000" dirty="0"/>
          </a:p>
        </p:txBody>
      </p:sp>
      <p:pic>
        <p:nvPicPr>
          <p:cNvPr id="3075" name="Picture 3" descr="C:\Users\софья\Desktop\проект\DSCN0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3980688"/>
            <a:ext cx="3279648" cy="2499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127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330" y="253914"/>
            <a:ext cx="8208000" cy="114816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Использовать современные технологии в логопедической работе;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Использование методов и средств побуждающие детей к яркому, эмоциональному процессу развития речи;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Создание специальной среды для активного образовательного процесса и стремления к творчеству;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Вовлечение учеников с ОВЗ в образовательный процесс;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Вовлечение родителей и педагогов в коррекционно-педагогический процесс.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SCN01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7984" y="3791712"/>
            <a:ext cx="4632960" cy="2895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Общая цель проектов: создать образовательное пространство по развитию связной речи, обогащению и активизации словарного запаса школьников с ОНР.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1600" dirty="0"/>
          </a:p>
          <a:p>
            <a:pPr>
              <a:buNone/>
            </a:pPr>
            <a:r>
              <a:rPr lang="ru-RU" sz="1800" dirty="0" smtClean="0"/>
              <a:t>             Актуальность проекта состоит в том, что она сочетает в себе методы и способы развития творческих и речевых способностей учеников. Педагогическая целесообразность использования коллективных театрально-игровых постановок в обучении, создание мультфильмов, книжек-самоделок     объясняется тем ,что это позволяет повысить темп развития речи в целом, за счет включения учеников в творческую деятельность.</a:t>
            </a:r>
          </a:p>
          <a:p>
            <a:pPr>
              <a:buNone/>
            </a:pPr>
            <a:r>
              <a:rPr lang="ru-RU" sz="1800" dirty="0" smtClean="0"/>
              <a:t>          Метод позволяет не просто запоминать и воспроизводить имеющиеся у обучающихся знания а осознано применять на практике. Его применение позволяет достичь высоких результатов коррекционной работы повышает мотивацию к учебно-познавательной и речевой деятельности. Важнейшим его достоинством является самостоятельное «добывание» знаний детьми. Только действуя самостоятельно, методом проб и ошибок, ученик приобретает знания и опыт, что особенно важно для детей с речевыми нарушениями. Только проработав тему и изучив новые  слова  ребёнок будет использовать их в собственной речи.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43647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Инсценировка сказки «Теремок»</a:t>
            </a:r>
            <a:endParaRPr lang="ru-RU" dirty="0"/>
          </a:p>
        </p:txBody>
      </p:sp>
      <p:pic>
        <p:nvPicPr>
          <p:cNvPr id="4" name="Содержимое 3" descr="DSCN01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606550"/>
            <a:ext cx="6096000" cy="4572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реализации проектов на коррекционных занятиях мы использовали методы и приёмы: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Словесные(пословицы, загадки, поговорки, стихи, рассказы, сказки);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Наглядные(демонстрационный материал по теме проекта);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Практические (дидактические игры и упражнения, настольный театр, маски, пальчиковый театр).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f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7488" y="3560064"/>
            <a:ext cx="4096512" cy="3565975"/>
          </a:xfrm>
          <a:prstGeom prst="rect">
            <a:avLst/>
          </a:prstGeom>
        </p:spPr>
      </p:pic>
      <p:pic>
        <p:nvPicPr>
          <p:cNvPr id="5" name="Рисунок 4" descr="DSCN01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832" y="3633216"/>
            <a:ext cx="4206240" cy="2377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детьми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Тематические занятия.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Самостоятельная творческая деятельность (рисование, лепка, конструирование и т.д.).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Игры-соревнования.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Организация выставок.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Конкурсы на лучшие рисунки, стихи о темам.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Создание дидактических игр.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Инсценировка сказок.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Составление рассказов и сказок.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Озвучивание мультфильмов.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Конкурс книжек-самоделок.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Создание коллажей на тему проекта.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Изготовление декораций для настольного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театра.</a:t>
            </a:r>
          </a:p>
          <a:p>
            <a:endParaRPr lang="ru-RU" sz="1800" b="1" dirty="0"/>
          </a:p>
        </p:txBody>
      </p:sp>
      <p:pic>
        <p:nvPicPr>
          <p:cNvPr id="4" name="Рисунок 3" descr="ckj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1744" y="1950720"/>
            <a:ext cx="3352583" cy="2959447"/>
          </a:xfrm>
          <a:prstGeom prst="rect">
            <a:avLst/>
          </a:prstGeom>
        </p:spPr>
      </p:pic>
      <p:pic>
        <p:nvPicPr>
          <p:cNvPr id="5" name="Рисунок 4" descr="cvbcv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3376" y="4230624"/>
            <a:ext cx="3486912" cy="26273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по развитию речи во время реализации проекта.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smtClean="0"/>
              <a:t>Обеспечить переход от накопленных представлений и пассивного речевого запаса к активному использованию речевых средств.</a:t>
            </a:r>
          </a:p>
          <a:p>
            <a:r>
              <a:rPr lang="ru-RU" sz="1800" dirty="0" smtClean="0"/>
              <a:t>Развивать ритмичность речи, её интонационную выразительность, тембр голоса.</a:t>
            </a:r>
          </a:p>
          <a:p>
            <a:r>
              <a:rPr lang="ru-RU" sz="1800" dirty="0" smtClean="0"/>
              <a:t>Закрепить правильное произношение звуков в театрализованной и свободной речевой деятельности.</a:t>
            </a:r>
          </a:p>
          <a:p>
            <a:r>
              <a:rPr lang="ru-RU" sz="1800" dirty="0" smtClean="0"/>
              <a:t>Развивать умение вслушиваться в обращённую речь.</a:t>
            </a:r>
          </a:p>
          <a:p>
            <a:r>
              <a:rPr lang="ru-RU" sz="1800" dirty="0" smtClean="0"/>
              <a:t>Развивать умение  дополнять свою речь мимикой и жестами.</a:t>
            </a:r>
          </a:p>
          <a:p>
            <a:r>
              <a:rPr lang="ru-RU" sz="1800" dirty="0" smtClean="0"/>
              <a:t>Совершенствовать умение отвечать на вопросы полно, задавать вопросы, вести диалог, умение слушать друг друга.</a:t>
            </a:r>
          </a:p>
          <a:p>
            <a:endParaRPr lang="ru-RU" dirty="0"/>
          </a:p>
        </p:txBody>
      </p:sp>
      <p:pic>
        <p:nvPicPr>
          <p:cNvPr id="4" name="Рисунок 3" descr="DSCN0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7200" y="4340352"/>
            <a:ext cx="3633216" cy="234086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результате работы над проектом: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детей повысился уровень развития связной речи (это показало итоговая диагностика).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Созданы папки с дидактическими материалами по темам проектов.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Педагогами изготовлены дидактические игры и пособия , способствующие развитию словарного запаса.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Разработан консультационный материал для родителей и педагогов.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SCN01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2640" y="3669792"/>
            <a:ext cx="4352544" cy="30236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логопедических занятиях по развитию связной речи мною были реализованы педагогические проекты: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«Мой родной край»</a:t>
            </a:r>
          </a:p>
          <a:p>
            <a:pPr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Проект посвящен дню города Антрацит.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00212458_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5647" y="2365248"/>
            <a:ext cx="5388865" cy="3645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 « Сказка – верный друг в жизни ребёнка»</a:t>
            </a:r>
            <a:br>
              <a:rPr lang="ru-RU" dirty="0" smtClean="0"/>
            </a:br>
            <a:r>
              <a:rPr lang="ru-RU" dirty="0" smtClean="0"/>
              <a:t>В проекте были использованы методы </a:t>
            </a:r>
            <a:r>
              <a:rPr lang="ru-RU" dirty="0" err="1" smtClean="0"/>
              <a:t>арт-терапии</a:t>
            </a:r>
            <a:r>
              <a:rPr lang="ru-RU" dirty="0" smtClean="0"/>
              <a:t> как </a:t>
            </a:r>
            <a:r>
              <a:rPr lang="ru-RU" dirty="0" err="1" smtClean="0"/>
              <a:t>сказкотерапия</a:t>
            </a:r>
            <a:r>
              <a:rPr lang="ru-RU" dirty="0" smtClean="0"/>
              <a:t> и песочная.</a:t>
            </a:r>
            <a:endParaRPr lang="ru-RU" dirty="0"/>
          </a:p>
        </p:txBody>
      </p:sp>
      <p:pic>
        <p:nvPicPr>
          <p:cNvPr id="4" name="Содержимое 3" descr="cvhfd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62144" y="3035808"/>
            <a:ext cx="4007741" cy="3822192"/>
          </a:xfrm>
        </p:spPr>
      </p:pic>
      <p:pic>
        <p:nvPicPr>
          <p:cNvPr id="5" name="Рисунок 4" descr="er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2677" y="3444522"/>
            <a:ext cx="4187606" cy="3413478"/>
          </a:xfrm>
          <a:prstGeom prst="rect">
            <a:avLst/>
          </a:prstGeom>
        </p:spPr>
      </p:pic>
      <p:pic>
        <p:nvPicPr>
          <p:cNvPr id="6" name="Рисунок 5" descr="Рисунок1fgbh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31007" y="1225460"/>
            <a:ext cx="4422437" cy="317585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Логопедический проект «Космос»</a:t>
            </a:r>
            <a:br>
              <a:rPr lang="ru-RU" dirty="0" smtClean="0"/>
            </a:br>
            <a:r>
              <a:rPr lang="ru-RU" dirty="0" smtClean="0"/>
              <a:t>посвящён дню Космонавтики.</a:t>
            </a:r>
            <a:endParaRPr lang="ru-RU" dirty="0"/>
          </a:p>
        </p:txBody>
      </p:sp>
      <p:pic>
        <p:nvPicPr>
          <p:cNvPr id="4" name="Содержимое 3" descr="DSCN03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7552" y="1694688"/>
            <a:ext cx="7242048" cy="437413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268224"/>
            <a:ext cx="7772400" cy="999744"/>
          </a:xfrm>
        </p:spPr>
        <p:txBody>
          <a:bodyPr>
            <a:normAutofit/>
          </a:bodyPr>
          <a:lstStyle/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SCN06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96" y="207264"/>
            <a:ext cx="4754880" cy="3517392"/>
          </a:xfrm>
          <a:prstGeom prst="rect">
            <a:avLst/>
          </a:prstGeom>
        </p:spPr>
      </p:pic>
      <p:pic>
        <p:nvPicPr>
          <p:cNvPr id="7" name="Рисунок 6" descr="DSCN06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01184" y="3669792"/>
            <a:ext cx="4072128" cy="2980944"/>
          </a:xfrm>
          <a:prstGeom prst="rect">
            <a:avLst/>
          </a:prstGeom>
        </p:spPr>
      </p:pic>
      <p:pic>
        <p:nvPicPr>
          <p:cNvPr id="9" name="Рисунок 8" descr="DSCN06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0688" y="3718560"/>
            <a:ext cx="4730496" cy="2956560"/>
          </a:xfrm>
          <a:prstGeom prst="rect">
            <a:avLst/>
          </a:prstGeom>
        </p:spPr>
      </p:pic>
      <p:pic>
        <p:nvPicPr>
          <p:cNvPr id="10" name="Рисунок 9" descr="DSCN06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4608" y="170688"/>
            <a:ext cx="4072128" cy="354177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268224"/>
            <a:ext cx="7772400" cy="121920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Инновационный логопедический проект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Тема: «Развитие связной речи с помощью сказок»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580112" y="3356992"/>
            <a:ext cx="3024336" cy="3145904"/>
          </a:xfrm>
        </p:spPr>
        <p:txBody>
          <a:bodyPr>
            <a:normAutofit/>
          </a:bodyPr>
          <a:lstStyle/>
          <a:p>
            <a:endParaRPr lang="ru-RU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" name="Рисунок 5" descr="DSCN01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7808" y="3840480"/>
            <a:ext cx="4071312" cy="273978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DSCN01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8720" y="3889248"/>
            <a:ext cx="3779520" cy="2621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 descr="DSCN01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6352" y="1584960"/>
            <a:ext cx="3572256" cy="27188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SCN06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0144" y="219456"/>
            <a:ext cx="4181856" cy="3337814"/>
          </a:xfrm>
        </p:spPr>
      </p:pic>
      <p:pic>
        <p:nvPicPr>
          <p:cNvPr id="7" name="Рисунок 6" descr="DSCN05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8848" y="3279648"/>
            <a:ext cx="4486656" cy="3261360"/>
          </a:xfrm>
          <a:prstGeom prst="rect">
            <a:avLst/>
          </a:prstGeom>
        </p:spPr>
      </p:pic>
      <p:pic>
        <p:nvPicPr>
          <p:cNvPr id="8" name="Рисунок 7" descr="DSCN05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86656" y="219456"/>
            <a:ext cx="4511040" cy="3444240"/>
          </a:xfrm>
          <a:prstGeom prst="rect">
            <a:avLst/>
          </a:prstGeom>
        </p:spPr>
      </p:pic>
      <p:pic>
        <p:nvPicPr>
          <p:cNvPr id="9" name="Рисунок 8" descr="DSCN05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5760" y="3547872"/>
            <a:ext cx="4120896" cy="302361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Логопедический проект « Птицы – наши друзья»</a:t>
            </a:r>
            <a:endParaRPr lang="ru-RU" dirty="0"/>
          </a:p>
        </p:txBody>
      </p:sp>
      <p:pic>
        <p:nvPicPr>
          <p:cNvPr id="4" name="Содержимое 3" descr="DSCN05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880" y="1219200"/>
            <a:ext cx="4303776" cy="2706624"/>
          </a:xfrm>
        </p:spPr>
      </p:pic>
      <p:pic>
        <p:nvPicPr>
          <p:cNvPr id="5" name="Рисунок 4" descr="DSCN05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0688" y="3919728"/>
            <a:ext cx="4352544" cy="2743200"/>
          </a:xfrm>
          <a:prstGeom prst="rect">
            <a:avLst/>
          </a:prstGeom>
        </p:spPr>
      </p:pic>
      <p:pic>
        <p:nvPicPr>
          <p:cNvPr id="6" name="Рисунок 5" descr="DSCN05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7888" y="1231392"/>
            <a:ext cx="4352544" cy="2871216"/>
          </a:xfrm>
          <a:prstGeom prst="rect">
            <a:avLst/>
          </a:prstGeom>
        </p:spPr>
      </p:pic>
      <p:pic>
        <p:nvPicPr>
          <p:cNvPr id="7" name="Рисунок 6" descr="DSCN05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8848" y="4023360"/>
            <a:ext cx="4291584" cy="2645664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55a355f78ded5dd1682dd1efa5b943322b1f915"/>
</p:tagLst>
</file>

<file path=ppt/theme/theme1.xml><?xml version="1.0" encoding="utf-8"?>
<a:theme xmlns:a="http://schemas.openxmlformats.org/drawingml/2006/main" name="Нежная кремовая роза 130401093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Нежная кремовая роза 1304010930" id="{79B5B92F-A652-48F2-A681-AF4F78F66975}" vid="{B0DC582D-ABF2-42A9-A3E4-2DC4F042F4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Нежная кремовая роза 1304010930</Template>
  <TotalTime>545</TotalTime>
  <Words>712</Words>
  <Application>Microsoft Office PowerPoint</Application>
  <PresentationFormat>Экран (4:3)</PresentationFormat>
  <Paragraphs>64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Нежная кремовая роза 1304010930</vt:lpstr>
      <vt:lpstr>ГБОУ ЛНР  «АНТРАЦИТОВСКАЯ СПЕЦИАЛЬНАЯ  (КОРРЕКЦИОННАЯ )   ШКОЛА-ИНТЕРНАТ «Использование проектного метода  в работе логопеда» (из опыта работы)                                                                          Презентацию подготовила:                                                        учитель-логопед                                                                      Брехунова Татьяна Сергеевна</vt:lpstr>
      <vt:lpstr> ПРОЕКТИРОВАНИЕ СЕГОДНЯ ЗАНИМАЕТ ОСОБОЕ МЕСТО В ОБРАЗОВАНИИ. ЭТО КОМПЛЕКСНАЯ ДЕЯТЕЛЬНОСТЬ, УЧАСТНИКИ КОТОРОЙ АВТОМАТИЧЕСКИ ОСВАИВАЮТ НОВЫЕ ПОНЯТИЯ И ПРЕДСТАВЛЕНИЯ В РАЗЛИЧНЫХ СФЕРАХ ЖИЗНИ.</vt:lpstr>
      <vt:lpstr>Учитывая возрастные психологические особенности школьников с речевыми нарушениями, координация проектов должна быть гибкой, т.е. педагог ненавязчиво направляет работу детей. Поэтому важна роль учителя-логопеда в проектной деятельности. </vt:lpstr>
      <vt:lpstr>Презентация PowerPoint</vt:lpstr>
      <vt:lpstr>Общая цель проектов: создать образовательное пространство по развитию связной речи, обогащению и активизации словарного запаса школьников с ОНР.</vt:lpstr>
      <vt:lpstr>Инсценировка сказки «Теремок»</vt:lpstr>
      <vt:lpstr>Для реализации проектов на коррекционных занятиях мы использовали методы и приёмы:</vt:lpstr>
      <vt:lpstr>Работа с детьми</vt:lpstr>
      <vt:lpstr>Работа по развитию речи во время реализации проекта.</vt:lpstr>
      <vt:lpstr>В результате работы над проектом:</vt:lpstr>
      <vt:lpstr>На логопедических занятиях по развитию связной речи мною были реализованы педагогические проекты: </vt:lpstr>
      <vt:lpstr>Проект « Сказка – верный друг в жизни ребёнка» В проекте были использованы методы арт-терапии как сказкотерапия и песочная.</vt:lpstr>
      <vt:lpstr>Логопедический проект «Космос» посвящён дню Космонавтики.</vt:lpstr>
      <vt:lpstr> </vt:lpstr>
      <vt:lpstr>  Инновационный логопедический проект Тема: «Развитие связной речи с помощью сказок»</vt:lpstr>
      <vt:lpstr>Презентация PowerPoint</vt:lpstr>
      <vt:lpstr>Логопедический проект « Птицы – наши друзья»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ЛНР  «АНТРАЦИТОВСКАЯ СПЕЦИАЛЬНАЯ КОРРЕКЦИОННАЯ ШКОЛА-ИНТЕРНАТ «Использование проектного метода  в работе логопеда» (из опыта работы)  Презентацию подготовила учитель-логопед</dc:title>
  <dc:creator>софья</dc:creator>
  <cp:lastModifiedBy>ADmin</cp:lastModifiedBy>
  <cp:revision>90</cp:revision>
  <dcterms:created xsi:type="dcterms:W3CDTF">2017-09-26T08:56:46Z</dcterms:created>
  <dcterms:modified xsi:type="dcterms:W3CDTF">2026-01-15T16:36:20Z</dcterms:modified>
</cp:coreProperties>
</file>