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25A46D-EE24-450E-B50C-90B35DB8F18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CE3B02-8E47-4121-BBE3-AA72B285A8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25A46D-EE24-450E-B50C-90B35DB8F18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CE3B02-8E47-4121-BBE3-AA72B285A8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25A46D-EE24-450E-B50C-90B35DB8F18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CE3B02-8E47-4121-BBE3-AA72B285A8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25A46D-EE24-450E-B50C-90B35DB8F18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CE3B02-8E47-4121-BBE3-AA72B285A8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25A46D-EE24-450E-B50C-90B35DB8F18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CE3B02-8E47-4121-BBE3-AA72B285A8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25A46D-EE24-450E-B50C-90B35DB8F18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CE3B02-8E47-4121-BBE3-AA72B285A8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25A46D-EE24-450E-B50C-90B35DB8F18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CE3B02-8E47-4121-BBE3-AA72B285A8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25A46D-EE24-450E-B50C-90B35DB8F18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CE3B02-8E47-4121-BBE3-AA72B285A8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25A46D-EE24-450E-B50C-90B35DB8F18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CE3B02-8E47-4121-BBE3-AA72B285A8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25A46D-EE24-450E-B50C-90B35DB8F18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CE3B02-8E47-4121-BBE3-AA72B285A8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25A46D-EE24-450E-B50C-90B35DB8F18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CE3B02-8E47-4121-BBE3-AA72B285A8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225A46D-EE24-450E-B50C-90B35DB8F18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6CE3B02-8E47-4121-BBE3-AA72B285A8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533400"/>
            <a:ext cx="8220748" cy="3471664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Исследовательская РАБОТА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НА ТЕМУ: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«Влияние </a:t>
            </a:r>
            <a:r>
              <a:rPr lang="ru-RU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эми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компьютеров на память школьников» 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29256" y="4797152"/>
            <a:ext cx="3714744" cy="1656184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ru-RU" dirty="0" smtClean="0"/>
              <a:t> </a:t>
            </a:r>
            <a:r>
              <a:rPr lang="ru-RU" dirty="0" smtClean="0"/>
              <a:t>Выполнила</a:t>
            </a:r>
            <a:r>
              <a:rPr lang="ru-RU" dirty="0" smtClean="0"/>
              <a:t>: ученица </a:t>
            </a:r>
            <a:r>
              <a:rPr lang="ru-RU" dirty="0" smtClean="0"/>
              <a:t>11 класса МКОУ «СОШ им. П.П. </a:t>
            </a:r>
            <a:r>
              <a:rPr lang="ru-RU" dirty="0" err="1" smtClean="0"/>
              <a:t>Грицая</a:t>
            </a:r>
            <a:r>
              <a:rPr lang="ru-RU" dirty="0" smtClean="0"/>
              <a:t> ст. Солдатской</a:t>
            </a:r>
            <a:endParaRPr lang="ru-RU" dirty="0" smtClean="0"/>
          </a:p>
          <a:p>
            <a:pPr algn="l"/>
            <a:r>
              <a:rPr lang="ru-RU" dirty="0" smtClean="0"/>
              <a:t>Руководитель</a:t>
            </a:r>
            <a:r>
              <a:rPr lang="ru-RU" dirty="0" smtClean="0"/>
              <a:t>: учитель </a:t>
            </a:r>
            <a:r>
              <a:rPr lang="ru-RU" dirty="0" smtClean="0"/>
              <a:t>информатики Хоменко И.И.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82360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7200" dirty="0" smtClean="0"/>
              <a:t>Актуальность</a:t>
            </a:r>
            <a:endParaRPr lang="ru-RU" sz="7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9416"/>
            <a:ext cx="7499176" cy="4846320"/>
          </a:xfrm>
        </p:spPr>
        <p:txBody>
          <a:bodyPr>
            <a:normAutofit fontScale="92500"/>
          </a:bodyPr>
          <a:lstStyle/>
          <a:p>
            <a:r>
              <a:rPr lang="ru-RU" sz="2800" spc="-25" dirty="0">
                <a:solidFill>
                  <a:srgbClr val="000000"/>
                </a:solidFill>
                <a:latin typeface="Times New Roman"/>
                <a:ea typeface="Times New Roman"/>
              </a:rPr>
              <a:t>В связи с процессом глобаль­</a:t>
            </a:r>
            <a:r>
              <a:rPr lang="ru-RU" sz="2800" spc="-20" dirty="0">
                <a:solidFill>
                  <a:srgbClr val="000000"/>
                </a:solidFill>
                <a:latin typeface="Times New Roman"/>
                <a:ea typeface="Times New Roman"/>
              </a:rPr>
              <a:t>ной компьютеризации жизни че­</a:t>
            </a:r>
            <a:r>
              <a:rPr lang="ru-RU" sz="2800" spc="-30" dirty="0">
                <a:solidFill>
                  <a:srgbClr val="000000"/>
                </a:solidFill>
                <a:latin typeface="Times New Roman"/>
                <a:ea typeface="Times New Roman"/>
              </a:rPr>
              <a:t>ловека возникают вопросы о вли­янии компьютера на его организм и в первую очередь на его </a:t>
            </a:r>
            <a:r>
              <a:rPr lang="ru-RU" sz="2800" spc="-3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физи</a:t>
            </a:r>
            <a:r>
              <a:rPr lang="ru-RU" sz="2800" spc="-25" dirty="0" smtClean="0">
                <a:solidFill>
                  <a:srgbClr val="000000"/>
                </a:solidFill>
                <a:latin typeface="Times New Roman"/>
                <a:ea typeface="Times New Roman"/>
              </a:rPr>
              <a:t>ческое </a:t>
            </a:r>
            <a:r>
              <a:rPr lang="ru-RU" sz="2800" spc="-25" dirty="0">
                <a:solidFill>
                  <a:srgbClr val="000000"/>
                </a:solidFill>
                <a:latin typeface="Times New Roman"/>
                <a:ea typeface="Times New Roman"/>
              </a:rPr>
              <a:t>и психическое здоровье. </a:t>
            </a:r>
            <a:r>
              <a:rPr lang="ru-RU" sz="2800" spc="-30" dirty="0">
                <a:solidFill>
                  <a:srgbClr val="000000"/>
                </a:solidFill>
                <a:latin typeface="Times New Roman"/>
                <a:ea typeface="Times New Roman"/>
              </a:rPr>
              <a:t>Особое внимание должно быть уделено изучению влияния </a:t>
            </a:r>
            <a:r>
              <a:rPr lang="ru-RU" sz="2800" spc="-3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ком</a:t>
            </a:r>
            <a:r>
              <a:rPr lang="ru-RU" sz="28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пьютера </a:t>
            </a:r>
            <a:r>
              <a:rPr lang="ru-RU" sz="2800" spc="-10" dirty="0">
                <a:solidFill>
                  <a:srgbClr val="000000"/>
                </a:solidFill>
                <a:latin typeface="Times New Roman"/>
                <a:ea typeface="Times New Roman"/>
              </a:rPr>
              <a:t>на здоровье </a:t>
            </a:r>
            <a:r>
              <a:rPr lang="ru-RU" sz="2800" spc="-1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школьни</a:t>
            </a:r>
            <a:r>
              <a:rPr lang="ru-RU" sz="2800" spc="-4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ков</a:t>
            </a:r>
            <a:r>
              <a:rPr lang="ru-RU" sz="2800" spc="-40" dirty="0">
                <a:solidFill>
                  <a:srgbClr val="000000"/>
                </a:solidFill>
                <a:latin typeface="Times New Roman"/>
                <a:ea typeface="Times New Roman"/>
              </a:rPr>
              <a:t>, что обусловлено как большей </a:t>
            </a:r>
            <a:r>
              <a:rPr lang="ru-RU" sz="2800" spc="-35" dirty="0">
                <a:solidFill>
                  <a:srgbClr val="000000"/>
                </a:solidFill>
                <a:latin typeface="Times New Roman"/>
                <a:ea typeface="Times New Roman"/>
              </a:rPr>
              <a:t>чувствительностью организма </a:t>
            </a:r>
            <a:r>
              <a:rPr lang="ru-RU" sz="2800" spc="-35" dirty="0" smtClean="0">
                <a:solidFill>
                  <a:srgbClr val="000000"/>
                </a:solidFill>
                <a:latin typeface="Times New Roman"/>
                <a:ea typeface="Times New Roman"/>
              </a:rPr>
              <a:t>ребенка </a:t>
            </a:r>
            <a:r>
              <a:rPr lang="ru-RU" sz="2800" spc="-35" dirty="0">
                <a:solidFill>
                  <a:srgbClr val="000000"/>
                </a:solidFill>
                <a:latin typeface="Times New Roman"/>
                <a:ea typeface="Times New Roman"/>
              </a:rPr>
              <a:t>к всевозможным факторам </a:t>
            </a:r>
            <a:r>
              <a:rPr lang="ru-RU" sz="2800" spc="-20" dirty="0">
                <a:solidFill>
                  <a:srgbClr val="000000"/>
                </a:solidFill>
                <a:latin typeface="Times New Roman"/>
                <a:ea typeface="Times New Roman"/>
              </a:rPr>
              <a:t>окружающей среды, так и </a:t>
            </a:r>
            <a:r>
              <a:rPr lang="ru-RU" sz="2800" spc="-2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воз</a:t>
            </a:r>
            <a:r>
              <a:rPr lang="ru-RU" sz="2800" spc="-35" dirty="0" smtClean="0">
                <a:solidFill>
                  <a:srgbClr val="000000"/>
                </a:solidFill>
                <a:latin typeface="Times New Roman"/>
                <a:ea typeface="Times New Roman"/>
              </a:rPr>
              <a:t>можными </a:t>
            </a:r>
            <a:r>
              <a:rPr lang="ru-RU" sz="2800" spc="-35" dirty="0">
                <a:solidFill>
                  <a:srgbClr val="000000"/>
                </a:solidFill>
                <a:latin typeface="Times New Roman"/>
                <a:ea typeface="Times New Roman"/>
              </a:rPr>
              <a:t>отдаленными </a:t>
            </a:r>
            <a:r>
              <a:rPr lang="ru-RU" sz="2800" spc="-35" dirty="0" smtClean="0">
                <a:solidFill>
                  <a:srgbClr val="000000"/>
                </a:solidFill>
                <a:latin typeface="Times New Roman"/>
                <a:ea typeface="Times New Roman"/>
              </a:rPr>
              <a:t>последс</a:t>
            </a:r>
            <a:r>
              <a:rPr lang="ru-RU" sz="2800" spc="-25" dirty="0" smtClean="0">
                <a:solidFill>
                  <a:srgbClr val="000000"/>
                </a:solidFill>
                <a:latin typeface="Times New Roman"/>
                <a:ea typeface="Times New Roman"/>
              </a:rPr>
              <a:t>твиями </a:t>
            </a:r>
            <a:r>
              <a:rPr lang="ru-RU" sz="2800" spc="-25" dirty="0">
                <a:solidFill>
                  <a:srgbClr val="000000"/>
                </a:solidFill>
                <a:latin typeface="Times New Roman"/>
                <a:ea typeface="Times New Roman"/>
              </a:rPr>
              <a:t>такого влияния, которые </a:t>
            </a:r>
            <a:r>
              <a:rPr lang="ru-RU" sz="2800" spc="-30" dirty="0">
                <a:solidFill>
                  <a:srgbClr val="000000"/>
                </a:solidFill>
                <a:latin typeface="Times New Roman"/>
                <a:ea typeface="Times New Roman"/>
              </a:rPr>
              <a:t>скажутся лишь через много лет.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9325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Цели и задачи</a:t>
            </a:r>
            <a:endParaRPr lang="ru-RU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>
              <a:spcAft>
                <a:spcPts val="0"/>
              </a:spcAft>
            </a:pPr>
            <a:r>
              <a:rPr lang="ru-RU" sz="3200" b="1" spc="-35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Цель работы.</a:t>
            </a:r>
            <a:r>
              <a:rPr lang="ru-RU" sz="2800" spc="-35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Изучение влияния компьютерного излучения на нервную систему школьника, а именно на процессы памяти</a:t>
            </a:r>
            <a:endParaRPr lang="ru-RU" sz="2000" dirty="0">
              <a:latin typeface="Calibri"/>
              <a:ea typeface="Times New Roman"/>
              <a:cs typeface="Times New Roman"/>
            </a:endParaRPr>
          </a:p>
          <a:p>
            <a:pPr marL="228600" algn="just">
              <a:spcAft>
                <a:spcPts val="0"/>
              </a:spcAft>
            </a:pPr>
            <a:r>
              <a:rPr lang="ru-RU" sz="2800" spc="-35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 </a:t>
            </a:r>
            <a:r>
              <a:rPr lang="ru-RU" sz="2800" b="1" spc="-35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Задачи исследования. </a:t>
            </a:r>
            <a:endParaRPr lang="ru-RU" sz="2000" dirty="0">
              <a:latin typeface="Calibri"/>
              <a:ea typeface="Times New Roman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685800" algn="l"/>
              </a:tabLst>
            </a:pPr>
            <a:r>
              <a:rPr lang="ru-RU" sz="2800" spc="-35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Изучение литературных источников по выбранной теме</a:t>
            </a:r>
            <a:endParaRPr lang="ru-RU" sz="2000" dirty="0">
              <a:latin typeface="Calibri"/>
              <a:ea typeface="Times New Roman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685800" algn="l"/>
              </a:tabLst>
            </a:pPr>
            <a:r>
              <a:rPr lang="ru-RU" sz="2800" spc="-35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Отбор материала для исследования (тесты)</a:t>
            </a:r>
            <a:endParaRPr lang="ru-RU" sz="2000" dirty="0">
              <a:latin typeface="Calibri"/>
              <a:ea typeface="Times New Roman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685800" algn="l"/>
              </a:tabLst>
            </a:pPr>
            <a:r>
              <a:rPr lang="ru-RU" sz="2800" spc="-35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Проведение  эксперимента и оценка результатов</a:t>
            </a:r>
            <a:endParaRPr lang="ru-RU" sz="2000" dirty="0">
              <a:latin typeface="Calibri"/>
              <a:ea typeface="Times New Roman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685800" algn="l"/>
              </a:tabLst>
            </a:pPr>
            <a:r>
              <a:rPr lang="ru-RU" sz="2800" spc="-35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Формулирование выводов исходя из результатов эксперимента</a:t>
            </a:r>
            <a:endParaRPr lang="ru-RU" sz="2000" dirty="0">
              <a:latin typeface="Calibri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xmlns="" val="3115685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7200" dirty="0" smtClean="0">
                <a:latin typeface="Monotype Corsiva" pitchFamily="66" charset="0"/>
              </a:rPr>
              <a:t>гипотеза</a:t>
            </a:r>
            <a:endParaRPr lang="ru-RU" sz="7200" dirty="0">
              <a:latin typeface="Monotype Corsiva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spcAft>
                <a:spcPts val="0"/>
              </a:spcAft>
            </a:pPr>
            <a:r>
              <a:rPr lang="ru-RU" sz="2800" spc="-35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 данным </a:t>
            </a:r>
            <a:r>
              <a:rPr lang="ru-RU" sz="2800" spc="-35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научных исследований электромагнитное излучение (ЭМИ) отрицательно сказывается на жизнедеятельности живых существ. Следовательно можно спрогнозировать в результате эксперимента мы будем наблюдать ухудшение памяти школьников</a:t>
            </a:r>
            <a:endParaRPr lang="ru-RU" sz="2000" dirty="0">
              <a:latin typeface="Calibri"/>
              <a:ea typeface="Times New Roman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0914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Методы исследования.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348880"/>
            <a:ext cx="7239000" cy="4106856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sz="2800" spc="-35" dirty="0">
                <a:solidFill>
                  <a:srgbClr val="000000"/>
                </a:solidFill>
                <a:latin typeface="Times New Roman"/>
                <a:ea typeface="Times New Roman"/>
              </a:rPr>
              <a:t>а</a:t>
            </a:r>
            <a:r>
              <a:rPr lang="ru-RU" sz="2800" spc="-35" dirty="0" smtClean="0">
                <a:solidFill>
                  <a:srgbClr val="000000"/>
                </a:solidFill>
                <a:latin typeface="Times New Roman"/>
                <a:ea typeface="Times New Roman"/>
              </a:rPr>
              <a:t>нализ </a:t>
            </a:r>
            <a:r>
              <a:rPr lang="ru-RU" sz="2800" spc="-35" dirty="0">
                <a:solidFill>
                  <a:srgbClr val="000000"/>
                </a:solidFill>
                <a:latin typeface="Times New Roman"/>
                <a:ea typeface="Times New Roman"/>
              </a:rPr>
              <a:t>литературных </a:t>
            </a:r>
            <a:r>
              <a:rPr lang="ru-RU" sz="2800" spc="-35" dirty="0" smtClean="0">
                <a:solidFill>
                  <a:srgbClr val="000000"/>
                </a:solidFill>
                <a:latin typeface="Times New Roman"/>
                <a:ea typeface="Times New Roman"/>
              </a:rPr>
              <a:t>источников</a:t>
            </a:r>
          </a:p>
          <a:p>
            <a:pPr marL="514350" indent="-514350">
              <a:buAutoNum type="arabicPeriod"/>
            </a:pPr>
            <a:r>
              <a:rPr lang="ru-RU" sz="2800" spc="-35" dirty="0" smtClean="0">
                <a:solidFill>
                  <a:srgbClr val="000000"/>
                </a:solidFill>
                <a:latin typeface="Times New Roman"/>
                <a:ea typeface="Times New Roman"/>
              </a:rPr>
              <a:t>эксперимент </a:t>
            </a:r>
            <a:r>
              <a:rPr lang="ru-RU" sz="2800" spc="-35" dirty="0">
                <a:solidFill>
                  <a:srgbClr val="000000"/>
                </a:solidFill>
                <a:latin typeface="Times New Roman"/>
                <a:ea typeface="Times New Roman"/>
              </a:rPr>
              <a:t>(тестирование</a:t>
            </a:r>
            <a:r>
              <a:rPr lang="ru-RU" sz="2800" spc="-35" dirty="0" smtClean="0">
                <a:solidFill>
                  <a:srgbClr val="000000"/>
                </a:solidFill>
                <a:latin typeface="Times New Roman"/>
                <a:ea typeface="Times New Roman"/>
              </a:rPr>
              <a:t>)</a:t>
            </a:r>
          </a:p>
          <a:p>
            <a:pPr marL="514350" indent="-514350">
              <a:buAutoNum type="arabicPeriod"/>
            </a:pPr>
            <a:r>
              <a:rPr lang="ru-RU" sz="2800" spc="-35" dirty="0">
                <a:solidFill>
                  <a:srgbClr val="000000"/>
                </a:solidFill>
                <a:latin typeface="Times New Roman"/>
                <a:ea typeface="Times New Roman"/>
              </a:rPr>
              <a:t>статистическая обработка результатов </a:t>
            </a:r>
            <a:r>
              <a:rPr lang="ru-RU" sz="2800" spc="-35" dirty="0" smtClean="0">
                <a:solidFill>
                  <a:srgbClr val="000000"/>
                </a:solidFill>
                <a:latin typeface="Times New Roman"/>
                <a:ea typeface="Times New Roman"/>
              </a:rPr>
              <a:t>тестирования</a:t>
            </a:r>
          </a:p>
          <a:p>
            <a:pPr marL="514350" indent="-514350">
              <a:buAutoNum type="arabicPeriod"/>
            </a:pPr>
            <a:r>
              <a:rPr lang="ru-RU" sz="2800" spc="-35" dirty="0">
                <a:solidFill>
                  <a:srgbClr val="000000"/>
                </a:solidFill>
                <a:latin typeface="Times New Roman"/>
                <a:ea typeface="Times New Roman"/>
              </a:rPr>
              <a:t>графическая обработка результатов тестирования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2703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smtClean="0"/>
              <a:t>Этапы исследования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I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Этап. </a:t>
            </a:r>
            <a:r>
              <a:rPr lang="ru-RU" dirty="0" smtClean="0"/>
              <a:t>Изучение литературы по обозначенной теме.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II </a:t>
            </a:r>
            <a:r>
              <a:rPr lang="ru-RU" b="1" dirty="0" smtClean="0">
                <a:solidFill>
                  <a:srgbClr val="FF0000"/>
                </a:solidFill>
              </a:rPr>
              <a:t>Этап. </a:t>
            </a:r>
            <a:r>
              <a:rPr lang="ru-RU" dirty="0" smtClean="0"/>
              <a:t>Составление программы эксперимента.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III</a:t>
            </a:r>
            <a:r>
              <a:rPr lang="ru-RU" b="1" dirty="0" smtClean="0">
                <a:solidFill>
                  <a:srgbClr val="FF0000"/>
                </a:solidFill>
              </a:rPr>
              <a:t> Этап. </a:t>
            </a:r>
            <a:r>
              <a:rPr lang="ru-RU" dirty="0" smtClean="0"/>
              <a:t>Отбор материалов для эксперимента: тесты по определению памяти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IV</a:t>
            </a:r>
            <a:r>
              <a:rPr lang="ru-RU" b="1" dirty="0" smtClean="0">
                <a:solidFill>
                  <a:srgbClr val="FF0000"/>
                </a:solidFill>
              </a:rPr>
              <a:t> Этап. </a:t>
            </a:r>
            <a:r>
              <a:rPr lang="ru-RU" dirty="0" smtClean="0"/>
              <a:t>Проведение эксперимента.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V</a:t>
            </a:r>
            <a:r>
              <a:rPr lang="ru-RU" b="1" dirty="0" smtClean="0">
                <a:solidFill>
                  <a:srgbClr val="FF0000"/>
                </a:solidFill>
              </a:rPr>
              <a:t> Этап. </a:t>
            </a:r>
            <a:r>
              <a:rPr lang="ru-RU" dirty="0" smtClean="0"/>
              <a:t>Статистическая обработка результатов тестирования.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1277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280920" cy="1916832"/>
          </a:xfrm>
        </p:spPr>
        <p:txBody>
          <a:bodyPr>
            <a:normAutofit/>
          </a:bodyPr>
          <a:lstStyle/>
          <a:p>
            <a:pPr algn="ctr"/>
            <a:r>
              <a:rPr lang="en-US" sz="2700" dirty="0" smtClean="0"/>
              <a:t>I </a:t>
            </a:r>
            <a:r>
              <a:rPr lang="ru-RU" sz="2700" dirty="0" smtClean="0"/>
              <a:t>этап.</a:t>
            </a:r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r>
              <a:rPr lang="ru-RU" sz="3100" dirty="0">
                <a:latin typeface="Monotype Corsiva" pitchFamily="66" charset="0"/>
                <a:ea typeface="MS Mincho"/>
              </a:rPr>
              <a:t>Компьютер. Что это: новая угроза для здоровья или современный друг и помощник?</a:t>
            </a:r>
            <a:endParaRPr lang="ru-RU" sz="3100" dirty="0">
              <a:latin typeface="Monotype Corsiva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2060848"/>
            <a:ext cx="3843968" cy="4669979"/>
          </a:xfrm>
        </p:spPr>
        <p:txBody>
          <a:bodyPr>
            <a:normAutofit fontScale="55000" lnSpcReduction="20000"/>
          </a:bodyPr>
          <a:lstStyle/>
          <a:p>
            <a:r>
              <a:rPr lang="ru-RU" sz="7300" b="1" dirty="0" smtClean="0"/>
              <a:t>«+»</a:t>
            </a:r>
          </a:p>
          <a:p>
            <a:pPr algn="just">
              <a:spcAft>
                <a:spcPts val="0"/>
              </a:spcAft>
            </a:pPr>
            <a:r>
              <a:rPr lang="ru-RU" sz="29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 быстрые поиск и обработка информации (рефератов, курсовых, презентаций и т.д.)</a:t>
            </a:r>
            <a:endParaRPr lang="ru-RU" sz="2900" b="1" dirty="0">
              <a:latin typeface="Calibri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9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 удобнее изучать предметы (интерактивные курсы на дисках);</a:t>
            </a:r>
            <a:endParaRPr lang="ru-RU" sz="2900" b="1" dirty="0">
              <a:latin typeface="Calibri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9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 в компьютерной сети есть масса учебных материалов и пособий; </a:t>
            </a:r>
            <a:endParaRPr lang="ru-RU" sz="2900" b="1" dirty="0">
              <a:latin typeface="Calibri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9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 возможность слушать любимую музыку во время работы; </a:t>
            </a:r>
            <a:endParaRPr lang="ru-RU" sz="2900" b="1" dirty="0">
              <a:latin typeface="Calibri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9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 чтобы написать письмо родителям или другу, не надо куда-то бежать;</a:t>
            </a:r>
            <a:endParaRPr lang="ru-RU" sz="2900" b="1" dirty="0">
              <a:latin typeface="Calibri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9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 множество чатов, где можно познакомиться с новыми друзьями и отдохнуть;</a:t>
            </a:r>
            <a:endParaRPr lang="ru-RU" sz="2900" b="1" dirty="0">
              <a:latin typeface="Calibri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9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 огромное количество юмора в сети Интернет;</a:t>
            </a:r>
            <a:endParaRPr lang="ru-RU" sz="2900" b="1" dirty="0">
              <a:latin typeface="Calibri"/>
              <a:ea typeface="Times New Roman"/>
              <a:cs typeface="Times New Roman"/>
            </a:endParaRPr>
          </a:p>
          <a:p>
            <a:endParaRPr lang="ru-RU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11960" y="2060848"/>
            <a:ext cx="3888432" cy="4525963"/>
          </a:xfrm>
        </p:spPr>
        <p:txBody>
          <a:bodyPr>
            <a:normAutofit fontScale="55000" lnSpcReduction="20000"/>
          </a:bodyPr>
          <a:lstStyle/>
          <a:p>
            <a:r>
              <a:rPr lang="ru-RU" sz="7300" b="1" dirty="0" smtClean="0"/>
              <a:t>«-»</a:t>
            </a:r>
          </a:p>
          <a:p>
            <a:pPr algn="just">
              <a:spcAft>
                <a:spcPts val="0"/>
              </a:spcAft>
            </a:pPr>
            <a:r>
              <a:rPr lang="ru-RU" sz="29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 наличие компьютера в своей комнате дает кучу соблазнов (игры, чаты), что негативно сказывается на учебе; </a:t>
            </a:r>
            <a:endParaRPr lang="ru-RU" sz="2900" b="1" dirty="0">
              <a:latin typeface="Calibri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9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 компьютер дома - это всегда толпа гостей в комнате в виде друзей и родственников, жаждущих Интернет и чая с плюшками. Это ОЧЕНЬ отвлекает и мешает учебе; </a:t>
            </a:r>
            <a:endParaRPr lang="ru-RU" sz="2900" b="1" dirty="0">
              <a:latin typeface="Calibri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9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 очень часто компьютер становится причиной конфликтов между его пользователями; </a:t>
            </a:r>
            <a:endParaRPr lang="ru-RU" sz="2900" b="1" dirty="0">
              <a:latin typeface="Calibri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9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 компьютер требует финансовых затрат на ремонт, модернизацию, оплату доступа к сети и т.д.</a:t>
            </a:r>
            <a:endParaRPr lang="ru-RU" sz="2900" b="1" dirty="0">
              <a:latin typeface="Calibri"/>
              <a:ea typeface="Times New Roman"/>
              <a:cs typeface="Times New Roman"/>
            </a:endParaRPr>
          </a:p>
          <a:p>
            <a:r>
              <a:rPr lang="ru-RU" sz="2900" b="1" dirty="0">
                <a:solidFill>
                  <a:srgbClr val="000000"/>
                </a:solidFill>
                <a:latin typeface="Times New Roman"/>
                <a:ea typeface="Times New Roman"/>
              </a:rPr>
              <a:t>- в Интернет есть готовые домашние задания, которые не заставляют работать головой!</a:t>
            </a:r>
            <a:endParaRPr lang="ru-RU" sz="2900" b="1" dirty="0"/>
          </a:p>
        </p:txBody>
      </p:sp>
    </p:spTree>
    <p:extLst>
      <p:ext uri="{BB962C8B-B14F-4D97-AF65-F5344CB8AC3E}">
        <p14:creationId xmlns:p14="http://schemas.microsoft.com/office/powerpoint/2010/main" xmlns="" val="1372374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Основные вредные факторы при работе за компьютером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67544" y="1844824"/>
            <a:ext cx="7239000" cy="4846320"/>
          </a:xfrm>
        </p:spPr>
        <p:txBody>
          <a:bodyPr/>
          <a:lstStyle/>
          <a:p>
            <a:r>
              <a:rPr lang="ru-RU" sz="2800" dirty="0">
                <a:solidFill>
                  <a:srgbClr val="333333"/>
                </a:solidFill>
                <a:latin typeface="Times New Roman"/>
                <a:ea typeface="Times New Roman"/>
              </a:rPr>
              <a:t>Стесненная поза, сидячее положение в течение длительного времени</a:t>
            </a:r>
            <a:r>
              <a:rPr lang="ru-RU" sz="2800" dirty="0" smtClean="0">
                <a:solidFill>
                  <a:srgbClr val="333333"/>
                </a:solidFill>
                <a:latin typeface="Times New Roman"/>
                <a:ea typeface="Times New Roman"/>
              </a:rPr>
              <a:t>;</a:t>
            </a:r>
          </a:p>
          <a:p>
            <a:r>
              <a:rPr lang="ru-RU" sz="2800" dirty="0">
                <a:solidFill>
                  <a:srgbClr val="333333"/>
                </a:solidFill>
                <a:latin typeface="Times New Roman"/>
                <a:ea typeface="Times New Roman"/>
              </a:rPr>
              <a:t>Воздействие электромагнитного излучения</a:t>
            </a:r>
            <a:r>
              <a:rPr lang="ru-RU" sz="2800" dirty="0" smtClean="0">
                <a:solidFill>
                  <a:srgbClr val="333333"/>
                </a:solidFill>
                <a:latin typeface="Times New Roman"/>
                <a:ea typeface="Times New Roman"/>
              </a:rPr>
              <a:t>;</a:t>
            </a:r>
          </a:p>
          <a:p>
            <a:r>
              <a:rPr lang="ru-RU" sz="2800" dirty="0">
                <a:solidFill>
                  <a:srgbClr val="333333"/>
                </a:solidFill>
                <a:latin typeface="Times New Roman"/>
                <a:ea typeface="Times New Roman"/>
              </a:rPr>
              <a:t>Утомление глаз, нагрузка на зрение</a:t>
            </a:r>
            <a:r>
              <a:rPr lang="ru-RU" sz="2800" dirty="0" smtClean="0">
                <a:solidFill>
                  <a:srgbClr val="333333"/>
                </a:solidFill>
                <a:latin typeface="Times New Roman"/>
                <a:ea typeface="Times New Roman"/>
              </a:rPr>
              <a:t>;</a:t>
            </a:r>
          </a:p>
          <a:p>
            <a:r>
              <a:rPr lang="ru-RU" sz="2800" dirty="0">
                <a:solidFill>
                  <a:srgbClr val="333333"/>
                </a:solidFill>
                <a:latin typeface="Times New Roman"/>
                <a:ea typeface="Times New Roman"/>
              </a:rPr>
              <a:t>Перегрузка суставов кистей</a:t>
            </a:r>
            <a:r>
              <a:rPr lang="ru-RU" sz="2800" dirty="0" smtClean="0">
                <a:solidFill>
                  <a:srgbClr val="333333"/>
                </a:solidFill>
                <a:latin typeface="Times New Roman"/>
                <a:ea typeface="Times New Roman"/>
              </a:rPr>
              <a:t>;</a:t>
            </a:r>
          </a:p>
          <a:p>
            <a:r>
              <a:rPr lang="ru-RU" sz="2800" dirty="0">
                <a:solidFill>
                  <a:srgbClr val="333333"/>
                </a:solidFill>
                <a:latin typeface="Times New Roman"/>
                <a:ea typeface="Times New Roman"/>
              </a:rPr>
              <a:t>Стресс при потере информации</a:t>
            </a:r>
            <a:r>
              <a:rPr lang="ru-RU" sz="2800" dirty="0" smtClean="0">
                <a:solidFill>
                  <a:srgbClr val="333333"/>
                </a:solidFill>
                <a:latin typeface="Times New Roman"/>
                <a:ea typeface="Times New Roman"/>
              </a:rPr>
              <a:t>;</a:t>
            </a:r>
          </a:p>
          <a:p>
            <a:r>
              <a:rPr lang="ru-RU" sz="2800" dirty="0" smtClean="0">
                <a:solidFill>
                  <a:srgbClr val="333333"/>
                </a:solidFill>
                <a:latin typeface="Times New Roman"/>
                <a:ea typeface="Times New Roman"/>
              </a:rPr>
              <a:t>Психические </a:t>
            </a:r>
            <a:r>
              <a:rPr lang="ru-RU" sz="2800" dirty="0">
                <a:solidFill>
                  <a:srgbClr val="333333"/>
                </a:solidFill>
                <a:latin typeface="Times New Roman"/>
                <a:ea typeface="Times New Roman"/>
              </a:rPr>
              <a:t>расстройства.</a:t>
            </a:r>
            <a:br>
              <a:rPr lang="ru-RU" sz="2800" dirty="0">
                <a:solidFill>
                  <a:srgbClr val="333333"/>
                </a:solidFill>
                <a:latin typeface="Times New Roman"/>
                <a:ea typeface="Times New Roman"/>
              </a:rPr>
            </a:br>
            <a:r>
              <a:rPr lang="ru-RU" sz="2800" dirty="0">
                <a:solidFill>
                  <a:srgbClr val="333333"/>
                </a:solidFill>
                <a:latin typeface="Times New Roman"/>
                <a:ea typeface="Times New Roman"/>
              </a:rPr>
              <a:t/>
            </a:r>
            <a:br>
              <a:rPr lang="ru-RU" sz="2800" dirty="0">
                <a:solidFill>
                  <a:srgbClr val="333333"/>
                </a:solidFill>
                <a:latin typeface="Times New Roman"/>
                <a:ea typeface="Times New Roman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7603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Правильная рабочая поза при работе за компьютером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44" y="2895240"/>
            <a:ext cx="2510562" cy="166878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0387" b="41143"/>
          <a:stretch/>
        </p:blipFill>
        <p:spPr>
          <a:xfrm>
            <a:off x="5623768" y="1631683"/>
            <a:ext cx="3520232" cy="223224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20942" y="2739518"/>
            <a:ext cx="3267075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586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7239000" cy="252028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ru-RU" sz="4400" b="1" dirty="0" smtClean="0">
                <a:solidFill>
                  <a:schemeClr val="accent3">
                    <a:lumMod val="75000"/>
                  </a:schemeClr>
                </a:solidFill>
              </a:rPr>
              <a:t>ЭМИ</a:t>
            </a:r>
          </a:p>
          <a:p>
            <a:pPr>
              <a:buFont typeface="Wingdings" pitchFamily="2" charset="2"/>
              <a:buChar char="v"/>
            </a:pPr>
            <a:r>
              <a:rPr lang="ru-RU" sz="4400" b="1" dirty="0" smtClean="0">
                <a:solidFill>
                  <a:schemeClr val="accent3">
                    <a:lumMod val="75000"/>
                  </a:schemeClr>
                </a:solidFill>
              </a:rPr>
              <a:t>Монитор и зрение. (гимнастика для глаз)</a:t>
            </a:r>
          </a:p>
          <a:p>
            <a:pPr>
              <a:buFont typeface="Wingdings" pitchFamily="2" charset="2"/>
              <a:buChar char="v"/>
            </a:pPr>
            <a:r>
              <a:rPr lang="ru-RU" sz="4400" b="1" dirty="0" smtClean="0">
                <a:solidFill>
                  <a:schemeClr val="accent3">
                    <a:lumMod val="75000"/>
                  </a:schemeClr>
                </a:solidFill>
              </a:rPr>
              <a:t>Защитный экран</a:t>
            </a:r>
            <a:endParaRPr lang="ru-RU" sz="44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301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20040"/>
            <a:ext cx="84352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Негативное влияние компьютера на здоровье человека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179512" y="2564904"/>
            <a:ext cx="3520440" cy="4525963"/>
          </a:xfrm>
        </p:spPr>
        <p:txBody>
          <a:bodyPr/>
          <a:lstStyle/>
          <a:p>
            <a:r>
              <a:rPr lang="ru-RU" dirty="0" smtClean="0"/>
              <a:t>Перезагрузка суставов кистей</a:t>
            </a:r>
          </a:p>
          <a:p>
            <a:r>
              <a:rPr lang="ru-RU" dirty="0" smtClean="0"/>
              <a:t>Психические расстройства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76850" y="2484437"/>
            <a:ext cx="3657600" cy="2743200"/>
          </a:xfrm>
        </p:spPr>
      </p:pic>
    </p:spTree>
    <p:extLst>
      <p:ext uri="{BB962C8B-B14F-4D97-AF65-F5344CB8AC3E}">
        <p14:creationId xmlns:p14="http://schemas.microsoft.com/office/powerpoint/2010/main" xmlns="" val="173752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79512" y="188641"/>
            <a:ext cx="8784976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800" dirty="0" smtClean="0"/>
              <a:t>II </a:t>
            </a:r>
            <a:r>
              <a:rPr lang="ru-RU" sz="2800" dirty="0" smtClean="0"/>
              <a:t>этап. </a:t>
            </a:r>
            <a:br>
              <a:rPr lang="ru-RU" sz="2800" dirty="0" smtClean="0"/>
            </a:br>
            <a:r>
              <a:rPr lang="ru-RU" sz="2800" dirty="0" smtClean="0">
                <a:latin typeface="Monotype Corsiva" pitchFamily="66" charset="0"/>
              </a:rPr>
              <a:t>Составление программы эксперимента</a:t>
            </a:r>
            <a:endParaRPr lang="ru-RU" sz="2800" dirty="0">
              <a:latin typeface="Monotype Corsiva" pitchFamily="66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4116288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rgbClr val="FF0000"/>
                </a:solidFill>
                <a:latin typeface="Monotype Corsiva" pitchFamily="66" charset="0"/>
              </a:rPr>
              <a:t>Методика исследования.</a:t>
            </a:r>
          </a:p>
          <a:p>
            <a:pPr marL="457200" indent="-457200" algn="l">
              <a:buFont typeface="+mj-lt"/>
              <a:buAutoNum type="arabicPeriod"/>
            </a:pPr>
            <a:r>
              <a:rPr lang="ru-RU" dirty="0" smtClean="0"/>
              <a:t>Письменное тестирование</a:t>
            </a:r>
          </a:p>
          <a:p>
            <a:pPr marL="457200" indent="-457200" algn="l">
              <a:buFont typeface="+mj-lt"/>
              <a:buAutoNum type="arabicPeriod"/>
            </a:pPr>
            <a:r>
              <a:rPr lang="ru-RU" dirty="0" smtClean="0"/>
              <a:t>Статистический анализ</a:t>
            </a:r>
          </a:p>
          <a:p>
            <a:pPr algn="l"/>
            <a:r>
              <a:rPr lang="ru-RU" dirty="0" smtClean="0">
                <a:solidFill>
                  <a:srgbClr val="FF0000"/>
                </a:solidFill>
              </a:rPr>
              <a:t>               </a:t>
            </a:r>
            <a:r>
              <a:rPr lang="en-US" dirty="0" smtClean="0">
                <a:solidFill>
                  <a:srgbClr val="FF0000"/>
                </a:solidFill>
              </a:rPr>
              <a:t>I </a:t>
            </a:r>
            <a:r>
              <a:rPr lang="ru-RU" dirty="0" smtClean="0">
                <a:solidFill>
                  <a:srgbClr val="FF0000"/>
                </a:solidFill>
              </a:rPr>
              <a:t>этап. </a:t>
            </a:r>
            <a:r>
              <a:rPr lang="ru-RU" dirty="0" smtClean="0">
                <a:solidFill>
                  <a:srgbClr val="002060"/>
                </a:solidFill>
              </a:rPr>
              <a:t>Опыт. На уроке информатике. </a:t>
            </a:r>
          </a:p>
          <a:p>
            <a:pPr algn="l"/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                                   Работа с компьютером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            </a:t>
            </a:r>
            <a:r>
              <a:rPr lang="en-US" dirty="0" smtClean="0">
                <a:solidFill>
                  <a:srgbClr val="FF0000"/>
                </a:solidFill>
              </a:rPr>
              <a:t>II </a:t>
            </a:r>
            <a:r>
              <a:rPr lang="ru-RU" dirty="0" smtClean="0">
                <a:solidFill>
                  <a:srgbClr val="FF0000"/>
                </a:solidFill>
              </a:rPr>
              <a:t>этап. </a:t>
            </a:r>
            <a:r>
              <a:rPr lang="ru-RU" dirty="0" smtClean="0">
                <a:solidFill>
                  <a:srgbClr val="002060"/>
                </a:solidFill>
              </a:rPr>
              <a:t>Контроль. Отсутствие на уроке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                                          работы с компьютером</a:t>
            </a:r>
          </a:p>
          <a:p>
            <a:pPr algn="ctr"/>
            <a:endParaRPr lang="ru-RU" dirty="0">
              <a:solidFill>
                <a:srgbClr val="FF0000"/>
              </a:solidFill>
            </a:endParaRPr>
          </a:p>
          <a:p>
            <a:pPr algn="ctr"/>
            <a:endParaRPr lang="ru-RU" dirty="0" smtClean="0">
              <a:solidFill>
                <a:srgbClr val="FF0000"/>
              </a:solidFill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7668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380768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III</a:t>
            </a:r>
            <a:r>
              <a:rPr lang="ru-RU" dirty="0" smtClean="0"/>
              <a:t> этап. </a:t>
            </a:r>
            <a:br>
              <a:rPr lang="ru-RU" dirty="0" smtClean="0"/>
            </a:br>
            <a:r>
              <a:rPr lang="ru-RU" dirty="0" smtClean="0">
                <a:latin typeface="Monotype Corsiva" pitchFamily="66" charset="0"/>
              </a:rPr>
              <a:t>Отбор материалов для экспериментов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214101" y="2964050"/>
            <a:ext cx="5941347" cy="176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77009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95536" y="5517232"/>
            <a:ext cx="7848872" cy="1008112"/>
          </a:xfrm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В течении минуты попытайтесь отыскать человечков с предыдущего рисунка </a:t>
            </a:r>
            <a:endParaRPr lang="ru-RU" sz="1600" dirty="0">
              <a:latin typeface="Calibri"/>
              <a:ea typeface="Times New Roman"/>
              <a:cs typeface="Times New Roman"/>
            </a:endParaRPr>
          </a:p>
          <a:p>
            <a:pPr algn="ctr"/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036050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04816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Iv</a:t>
            </a:r>
            <a:r>
              <a:rPr lang="ru-RU" dirty="0" smtClean="0"/>
              <a:t> этап.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 smtClean="0">
                <a:latin typeface="Monotype Corsiva" pitchFamily="66" charset="0"/>
              </a:rPr>
              <a:t>Проведение эксперимента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Тестирование проводилось с учащимися 5 – 11 классов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В тестировании принимали участие 150 учащихся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Тестирование проводилось в два этапа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47320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7239000" cy="804704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I</a:t>
            </a:r>
            <a:r>
              <a:rPr lang="ru-RU" dirty="0" smtClean="0">
                <a:solidFill>
                  <a:srgbClr val="C00000"/>
                </a:solidFill>
              </a:rPr>
              <a:t> этап.</a:t>
            </a:r>
            <a:br>
              <a:rPr lang="ru-RU" dirty="0" smtClean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1" name="Объект 10"/>
          <p:cNvSpPr>
            <a:spLocks noGrp="1"/>
          </p:cNvSpPr>
          <p:nvPr>
            <p:ph idx="1"/>
          </p:nvPr>
        </p:nvSpPr>
        <p:spPr>
          <a:xfrm>
            <a:off x="179512" y="1700808"/>
            <a:ext cx="8147248" cy="1224136"/>
          </a:xfrm>
        </p:spPr>
        <p:txBody>
          <a:bodyPr>
            <a:normAutofit/>
          </a:bodyPr>
          <a:lstStyle/>
          <a:p>
            <a:r>
              <a:rPr lang="ru-RU" dirty="0" smtClean="0"/>
              <a:t>На уроке информатики. Работа с компьютером.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068960"/>
            <a:ext cx="4514492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068960"/>
            <a:ext cx="4138500" cy="289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2594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37265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Ii </a:t>
            </a:r>
            <a:r>
              <a:rPr lang="ru-RU" dirty="0" smtClean="0">
                <a:solidFill>
                  <a:srgbClr val="C00000"/>
                </a:solidFill>
              </a:rPr>
              <a:t>этап.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628800"/>
            <a:ext cx="7848872" cy="792088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Контроль отсутствия на уроке работы с компьютером.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73" y="2996952"/>
            <a:ext cx="4544634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780929"/>
            <a:ext cx="4091161" cy="2895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516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8363272" cy="3180968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V </a:t>
            </a:r>
            <a:r>
              <a:rPr lang="ru-RU" dirty="0" smtClean="0"/>
              <a:t>этап. </a:t>
            </a:r>
            <a:br>
              <a:rPr lang="ru-RU" dirty="0" smtClean="0"/>
            </a:br>
            <a:r>
              <a:rPr lang="ru-RU" dirty="0" smtClean="0">
                <a:latin typeface="Monotype Corsiva" pitchFamily="66" charset="0"/>
              </a:rPr>
              <a:t>Статистическая обработка результатов.</a:t>
            </a:r>
            <a:endParaRPr lang="ru-RU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082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Формирование выводов.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lvl="0" indent="-609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6165D"/>
              </a:buClr>
              <a:buSzTx/>
              <a:buNone/>
            </a:pP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 Результаты исследования подтвердили гипотезу поставленную в начале работы: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ЭМИ компьютеров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отрицательно влияет на память школьников. Всего 30 минут активной работы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 компьютером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почти на 50% снизили уровень способности к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запоминанию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marL="609600" lvl="0" indent="-609600" eaLnBrk="0" fontAlgn="base" hangingPunct="0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 Если 30-ти минутное воздействие ЭМИ компьютера приводит к таким последствиям, то сидение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компьютером в течении нескольких часов может вызывать необратимые изменения в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структуре мозга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Особенно у школьников.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 Можно предположить, что школьники после работы ещё долгое время не способны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усваивать информацию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следовательно становятся абсолютно «бесполезными» на уроках.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02861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Перспективы работы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lvl="0" indent="-5143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D2DB9">
                  <a:lumMod val="50000"/>
                </a:srgbClr>
              </a:buClr>
              <a:buSzTx/>
              <a:buFont typeface="Times New Roman" pitchFamily="18" charset="0"/>
              <a:buAutoNum type="arabicPeriod"/>
              <a:defRPr/>
            </a:pPr>
            <a:r>
              <a:rPr lang="ru-RU" sz="3200" kern="0" dirty="0">
                <a:solidFill>
                  <a:srgbClr val="000000"/>
                </a:solidFill>
                <a:latin typeface="Comic Sans MS" pitchFamily="66" charset="0"/>
              </a:rPr>
              <a:t>Изучить воздействие на память длительных доз ЭМИ компьютера</a:t>
            </a:r>
          </a:p>
          <a:p>
            <a:pPr marL="514350" lvl="0" indent="-5143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D2DB9">
                  <a:lumMod val="50000"/>
                </a:srgbClr>
              </a:buClr>
              <a:buSzTx/>
              <a:buFont typeface="Times New Roman" pitchFamily="18" charset="0"/>
              <a:buAutoNum type="arabicPeriod"/>
              <a:defRPr/>
            </a:pPr>
            <a:r>
              <a:rPr lang="ru-RU" sz="3200" kern="0" dirty="0">
                <a:solidFill>
                  <a:srgbClr val="000000"/>
                </a:solidFill>
                <a:latin typeface="Comic Sans MS" pitchFamily="66" charset="0"/>
              </a:rPr>
              <a:t>Определить в какие сроки восстанавливается способность к нормальному запоминанию после воздействия ЭМИ компьютера</a:t>
            </a:r>
          </a:p>
          <a:p>
            <a:pPr marL="514350" lvl="0" indent="-5143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D2DB9">
                  <a:lumMod val="50000"/>
                </a:srgbClr>
              </a:buClr>
              <a:buSzTx/>
              <a:buFont typeface="Times New Roman" pitchFamily="18" charset="0"/>
              <a:buAutoNum type="arabicPeriod"/>
              <a:defRPr/>
            </a:pPr>
            <a:r>
              <a:rPr lang="ru-RU" sz="3200" kern="0" dirty="0">
                <a:solidFill>
                  <a:srgbClr val="000000"/>
                </a:solidFill>
                <a:latin typeface="Comic Sans MS" pitchFamily="66" charset="0"/>
              </a:rPr>
              <a:t>Разработать рекомендации по снижению отрицательного воздействия ЭМИ компьютера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70319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93</TotalTime>
  <Words>677</Words>
  <Application>Microsoft Office PowerPoint</Application>
  <PresentationFormat>Экран (4:3)</PresentationFormat>
  <Paragraphs>82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Солнцестояние</vt:lpstr>
      <vt:lpstr>Исследовательская РАБОТА НА ТЕМУ: «Влияние эми компьютеров на память школьников» </vt:lpstr>
      <vt:lpstr>Актуальность</vt:lpstr>
      <vt:lpstr>Цели и задачи</vt:lpstr>
      <vt:lpstr>гипотеза</vt:lpstr>
      <vt:lpstr>Методы исследования.</vt:lpstr>
      <vt:lpstr>Этапы исследования</vt:lpstr>
      <vt:lpstr>I этап. Компьютер. Что это: новая угроза для здоровья или современный друг и помощник?</vt:lpstr>
      <vt:lpstr>Основные вредные факторы при работе за компьютером</vt:lpstr>
      <vt:lpstr>Правильная рабочая поза при работе за компьютером</vt:lpstr>
      <vt:lpstr>Слайд 10</vt:lpstr>
      <vt:lpstr>Негативное влияние компьютера на здоровье человека</vt:lpstr>
      <vt:lpstr>II этап.  Составление программы эксперимента</vt:lpstr>
      <vt:lpstr>III этап.  Отбор материалов для экспериментов</vt:lpstr>
      <vt:lpstr>Слайд 14</vt:lpstr>
      <vt:lpstr>Iv этап.  Проведение эксперимента</vt:lpstr>
      <vt:lpstr>I этап. </vt:lpstr>
      <vt:lpstr>Ii этап.</vt:lpstr>
      <vt:lpstr>V этап.  Статистическая обработка результатов.</vt:lpstr>
      <vt:lpstr>Формирование выводов.</vt:lpstr>
      <vt:lpstr>Перспективы работы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Исследовательская РАБОТА НА ТЕМУ: «Влияние эми компьютеров на память школьников»</dc:title>
  <dc:creator>User</dc:creator>
  <cp:lastModifiedBy>User</cp:lastModifiedBy>
  <cp:revision>11</cp:revision>
  <dcterms:created xsi:type="dcterms:W3CDTF">2012-04-13T16:47:05Z</dcterms:created>
  <dcterms:modified xsi:type="dcterms:W3CDTF">2018-01-21T10:06:34Z</dcterms:modified>
</cp:coreProperties>
</file>