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notesMasterIdLst>
    <p:notesMasterId r:id="rId17"/>
  </p:notesMasterIdLst>
  <p:sldIdLst>
    <p:sldId id="291" r:id="rId2"/>
    <p:sldId id="319" r:id="rId3"/>
    <p:sldId id="321" r:id="rId4"/>
    <p:sldId id="322" r:id="rId5"/>
    <p:sldId id="325" r:id="rId6"/>
    <p:sldId id="326" r:id="rId7"/>
    <p:sldId id="327" r:id="rId8"/>
    <p:sldId id="328" r:id="rId9"/>
    <p:sldId id="329" r:id="rId10"/>
    <p:sldId id="330" r:id="rId11"/>
    <p:sldId id="331" r:id="rId12"/>
    <p:sldId id="332" r:id="rId13"/>
    <p:sldId id="333" r:id="rId14"/>
    <p:sldId id="334" r:id="rId15"/>
    <p:sldId id="336" r:id="rId16"/>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EAEA"/>
    <a:srgbClr val="DDDDDD"/>
    <a:srgbClr val="66FFFF"/>
    <a:srgbClr val="99FFCC"/>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913" autoAdjust="0"/>
    <p:restoredTop sz="86380" autoAdjust="0"/>
  </p:normalViewPr>
  <p:slideViewPr>
    <p:cSldViewPr>
      <p:cViewPr varScale="1">
        <p:scale>
          <a:sx n="68" d="100"/>
          <a:sy n="68" d="100"/>
        </p:scale>
        <p:origin x="1596" y="66"/>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73E87D3B-ECA7-4428-A810-90AA5CA13C73}" type="datetimeFigureOut">
              <a:rPr lang="ru-RU"/>
              <a:pPr>
                <a:defRPr/>
              </a:pPr>
              <a:t>01.01.2023</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1F9E50AE-3887-4C21-A92B-393BA3447001}" type="slidenum">
              <a:rPr lang="ru-RU"/>
              <a:pPr>
                <a:defRPr/>
              </a:pPr>
              <a:t>‹#›</a:t>
            </a:fld>
            <a:endParaRPr lang="ru-RU"/>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Образ слайда 1"/>
          <p:cNvSpPr>
            <a:spLocks noGrp="1" noRot="1" noChangeAspect="1"/>
          </p:cNvSpPr>
          <p:nvPr>
            <p:ph type="sldImg"/>
          </p:nvPr>
        </p:nvSpPr>
        <p:spPr bwMode="auto">
          <a:noFill/>
          <a:ln>
            <a:solidFill>
              <a:srgbClr val="000000"/>
            </a:solidFill>
            <a:miter lim="800000"/>
            <a:headEnd/>
            <a:tailEnd/>
          </a:ln>
        </p:spPr>
      </p:sp>
      <p:sp>
        <p:nvSpPr>
          <p:cNvPr id="15362"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15363"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FDBAB49-04B0-4EC3-B9FB-D58D1A01EBC0}" type="slidenum">
              <a:rPr lang="ru-RU">
                <a:cs typeface="Arial" charset="0"/>
              </a:rPr>
              <a:pPr fontAlgn="base">
                <a:spcBef>
                  <a:spcPct val="0"/>
                </a:spcBef>
                <a:spcAft>
                  <a:spcPct val="0"/>
                </a:spcAft>
                <a:defRPr/>
              </a:pPr>
              <a:t>1</a:t>
            </a:fld>
            <a:endParaRPr lang="ru-RU">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fld id="{8178CE23-FD3E-45CB-B3B3-960EBC1B8172}" type="datetimeFigureOut">
              <a:rPr lang="ru-RU" smtClean="0"/>
              <a:pPr>
                <a:defRPr/>
              </a:pPr>
              <a:t>01.01.2023</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15ED6ED-5EDE-4A9E-97F8-E88486E26E0A}" type="slidenum">
              <a:rPr lang="ru-RU" smtClean="0"/>
              <a:pPr>
                <a:defRPr/>
              </a:pPr>
              <a:t>‹#›</a:t>
            </a:fld>
            <a:endParaRPr lang="ru-RU"/>
          </a:p>
        </p:txBody>
      </p:sp>
    </p:spTree>
    <p:extLst>
      <p:ext uri="{BB962C8B-B14F-4D97-AF65-F5344CB8AC3E}">
        <p14:creationId xmlns:p14="http://schemas.microsoft.com/office/powerpoint/2010/main" val="37423269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4A1004C0-F4A9-4B64-A67D-6ED1E765935B}" type="datetimeFigureOut">
              <a:rPr lang="ru-RU" smtClean="0"/>
              <a:pPr>
                <a:defRPr/>
              </a:pPr>
              <a:t>01.01.2023</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E3DC3E7B-8C10-40BC-9F4B-FAF4D525ECB5}" type="slidenum">
              <a:rPr lang="ru-RU" smtClean="0"/>
              <a:pPr>
                <a:defRPr/>
              </a:pPr>
              <a:t>‹#›</a:t>
            </a:fld>
            <a:endParaRPr lang="ru-RU"/>
          </a:p>
        </p:txBody>
      </p:sp>
    </p:spTree>
    <p:extLst>
      <p:ext uri="{BB962C8B-B14F-4D97-AF65-F5344CB8AC3E}">
        <p14:creationId xmlns:p14="http://schemas.microsoft.com/office/powerpoint/2010/main" val="14052926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41E776FB-D508-45E0-A153-F80EE15D1AAB}" type="datetimeFigureOut">
              <a:rPr lang="ru-RU" smtClean="0"/>
              <a:pPr>
                <a:defRPr/>
              </a:pPr>
              <a:t>01.01.2023</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B19AAA7C-8D33-4AA1-9971-7CE63E639BA3}" type="slidenum">
              <a:rPr lang="ru-RU" smtClean="0"/>
              <a:pPr>
                <a:defRPr/>
              </a:pPr>
              <a:t>‹#›</a:t>
            </a:fld>
            <a:endParaRPr lang="ru-RU"/>
          </a:p>
        </p:txBody>
      </p:sp>
    </p:spTree>
    <p:extLst>
      <p:ext uri="{BB962C8B-B14F-4D97-AF65-F5344CB8AC3E}">
        <p14:creationId xmlns:p14="http://schemas.microsoft.com/office/powerpoint/2010/main" val="929421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fld id="{7C497DDA-0B38-4ED4-9B56-40E8755D3E6E}" type="datetimeFigureOut">
              <a:rPr lang="ru-RU" smtClean="0"/>
              <a:pPr>
                <a:defRPr/>
              </a:pPr>
              <a:t>01.01.2023</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6F87B612-3BC0-4670-9869-775F845EDE05}" type="slidenum">
              <a:rPr lang="ru-RU" smtClean="0"/>
              <a:pPr>
                <a:defRPr/>
              </a:pPr>
              <a:t>‹#›</a:t>
            </a:fld>
            <a:endParaRPr lang="ru-RU"/>
          </a:p>
        </p:txBody>
      </p:sp>
    </p:spTree>
    <p:extLst>
      <p:ext uri="{BB962C8B-B14F-4D97-AF65-F5344CB8AC3E}">
        <p14:creationId xmlns:p14="http://schemas.microsoft.com/office/powerpoint/2010/main" val="2687736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fld id="{842878D5-B7B5-46EE-A93E-53EC03BFAD58}" type="datetimeFigureOut">
              <a:rPr lang="ru-RU" smtClean="0"/>
              <a:pPr>
                <a:defRPr/>
              </a:pPr>
              <a:t>01.01.2023</a:t>
            </a:fld>
            <a:endParaRPr lang="ru-RU"/>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4C8A7948-AC30-445D-A970-8E716B78F3E0}" type="slidenum">
              <a:rPr lang="ru-RU" smtClean="0"/>
              <a:pPr>
                <a:defRPr/>
              </a:pPr>
              <a:t>‹#›</a:t>
            </a:fld>
            <a:endParaRPr lang="ru-RU"/>
          </a:p>
        </p:txBody>
      </p:sp>
    </p:spTree>
    <p:extLst>
      <p:ext uri="{BB962C8B-B14F-4D97-AF65-F5344CB8AC3E}">
        <p14:creationId xmlns:p14="http://schemas.microsoft.com/office/powerpoint/2010/main" val="4263808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fld id="{95262D6F-1E89-4D50-9975-EF3262D5E7AB}" type="datetimeFigureOut">
              <a:rPr lang="ru-RU" smtClean="0"/>
              <a:pPr>
                <a:defRPr/>
              </a:pPr>
              <a:t>01.01.2023</a:t>
            </a:fld>
            <a:endParaRPr lang="ru-RU"/>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ED7C08C9-A721-4827-984F-A1CFCEE7208A}" type="slidenum">
              <a:rPr lang="ru-RU" smtClean="0"/>
              <a:pPr>
                <a:defRPr/>
              </a:pPr>
              <a:t>‹#›</a:t>
            </a:fld>
            <a:endParaRPr lang="ru-RU"/>
          </a:p>
        </p:txBody>
      </p:sp>
    </p:spTree>
    <p:extLst>
      <p:ext uri="{BB962C8B-B14F-4D97-AF65-F5344CB8AC3E}">
        <p14:creationId xmlns:p14="http://schemas.microsoft.com/office/powerpoint/2010/main" val="42851858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3EB01E7A-C930-4D10-8C87-511EFA17909B}" type="datetimeFigureOut">
              <a:rPr lang="ru-RU" smtClean="0"/>
              <a:pPr>
                <a:defRPr/>
              </a:pPr>
              <a:t>01.01.2023</a:t>
            </a:fld>
            <a:endParaRPr lang="ru-RU"/>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28AB9C3B-1979-45A1-99CB-98FC206C0E28}" type="slidenum">
              <a:rPr lang="ru-RU" smtClean="0"/>
              <a:pPr>
                <a:defRPr/>
              </a:pPr>
              <a:t>‹#›</a:t>
            </a:fld>
            <a:endParaRPr lang="ru-RU"/>
          </a:p>
        </p:txBody>
      </p:sp>
    </p:spTree>
    <p:extLst>
      <p:ext uri="{BB962C8B-B14F-4D97-AF65-F5344CB8AC3E}">
        <p14:creationId xmlns:p14="http://schemas.microsoft.com/office/powerpoint/2010/main" val="19479461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EBC65A18-3DB9-4B95-95D9-980AF065DC49}" type="datetimeFigureOut">
              <a:rPr lang="ru-RU" smtClean="0"/>
              <a:pPr>
                <a:defRPr/>
              </a:pPr>
              <a:t>01.01.2023</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56C589B1-54BA-4E0F-8994-534990F3891F}" type="slidenum">
              <a:rPr lang="ru-RU" smtClean="0"/>
              <a:pPr>
                <a:defRPr/>
              </a:pPr>
              <a:t>‹#›</a:t>
            </a:fld>
            <a:endParaRPr lang="ru-RU"/>
          </a:p>
        </p:txBody>
      </p:sp>
    </p:spTree>
    <p:extLst>
      <p:ext uri="{BB962C8B-B14F-4D97-AF65-F5344CB8AC3E}">
        <p14:creationId xmlns:p14="http://schemas.microsoft.com/office/powerpoint/2010/main" val="830554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E25D9218-889C-4FA5-A1BE-281CC802A050}" type="datetimeFigureOut">
              <a:rPr lang="ru-RU" smtClean="0"/>
              <a:pPr>
                <a:defRPr/>
              </a:pPr>
              <a:t>01.01.2023</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35F0BE52-9E62-4F01-90AB-AF8E903A4B54}" type="slidenum">
              <a:rPr lang="ru-RU" smtClean="0"/>
              <a:pPr>
                <a:defRPr/>
              </a:pPr>
              <a:t>‹#›</a:t>
            </a:fld>
            <a:endParaRPr lang="ru-RU"/>
          </a:p>
        </p:txBody>
      </p:sp>
    </p:spTree>
    <p:extLst>
      <p:ext uri="{BB962C8B-B14F-4D97-AF65-F5344CB8AC3E}">
        <p14:creationId xmlns:p14="http://schemas.microsoft.com/office/powerpoint/2010/main" val="13984110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F80D19B4-1862-4AF1-BFDE-1A83BF05DC36}" type="datetimeFigureOut">
              <a:rPr lang="ru-RU" smtClean="0"/>
              <a:pPr>
                <a:defRPr/>
              </a:pPr>
              <a:t>01.01.2023</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FDCCBE84-6822-4044-A7FB-7043AA2CC20B}" type="slidenum">
              <a:rPr lang="ru-RU" smtClean="0"/>
              <a:pPr>
                <a:defRPr/>
              </a:pPr>
              <a:t>‹#›</a:t>
            </a:fld>
            <a:endParaRPr lang="ru-RU"/>
          </a:p>
        </p:txBody>
      </p:sp>
    </p:spTree>
    <p:extLst>
      <p:ext uri="{BB962C8B-B14F-4D97-AF65-F5344CB8AC3E}">
        <p14:creationId xmlns:p14="http://schemas.microsoft.com/office/powerpoint/2010/main" val="31954376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F80D19B4-1862-4AF1-BFDE-1A83BF05DC36}" type="datetimeFigureOut">
              <a:rPr lang="ru-RU" smtClean="0"/>
              <a:pPr>
                <a:defRPr/>
              </a:pPr>
              <a:t>01.01.2023</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FDCCBE84-6822-4044-A7FB-7043AA2CC20B}" type="slidenum">
              <a:rPr lang="ru-RU" smtClean="0"/>
              <a:pPr>
                <a:defRPr/>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816349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F80D19B4-1862-4AF1-BFDE-1A83BF05DC36}" type="datetimeFigureOut">
              <a:rPr lang="ru-RU" smtClean="0"/>
              <a:pPr>
                <a:defRPr/>
              </a:pPr>
              <a:t>01.01.2023</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FDCCBE84-6822-4044-A7FB-7043AA2CC20B}" type="slidenum">
              <a:rPr lang="ru-RU" smtClean="0"/>
              <a:pPr>
                <a:defRPr/>
              </a:pPr>
              <a:t>‹#›</a:t>
            </a:fld>
            <a:endParaRPr lang="ru-RU"/>
          </a:p>
        </p:txBody>
      </p:sp>
    </p:spTree>
    <p:extLst>
      <p:ext uri="{BB962C8B-B14F-4D97-AF65-F5344CB8AC3E}">
        <p14:creationId xmlns:p14="http://schemas.microsoft.com/office/powerpoint/2010/main" val="12082825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F80D19B4-1862-4AF1-BFDE-1A83BF05DC36}" type="datetimeFigureOut">
              <a:rPr lang="ru-RU" smtClean="0"/>
              <a:pPr>
                <a:defRPr/>
              </a:pPr>
              <a:t>01.01.2023</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FDCCBE84-6822-4044-A7FB-7043AA2CC20B}" type="slidenum">
              <a:rPr lang="ru-RU" smtClean="0"/>
              <a:pPr>
                <a:defRPr/>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78826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F80D19B4-1862-4AF1-BFDE-1A83BF05DC36}" type="datetimeFigureOut">
              <a:rPr lang="ru-RU" smtClean="0"/>
              <a:pPr>
                <a:defRPr/>
              </a:pPr>
              <a:t>01.01.2023</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FDCCBE84-6822-4044-A7FB-7043AA2CC20B}" type="slidenum">
              <a:rPr lang="ru-RU" smtClean="0"/>
              <a:pPr>
                <a:defRPr/>
              </a:pPr>
              <a:t>‹#›</a:t>
            </a:fld>
            <a:endParaRPr lang="ru-RU"/>
          </a:p>
        </p:txBody>
      </p:sp>
    </p:spTree>
    <p:extLst>
      <p:ext uri="{BB962C8B-B14F-4D97-AF65-F5344CB8AC3E}">
        <p14:creationId xmlns:p14="http://schemas.microsoft.com/office/powerpoint/2010/main" val="20643685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87139B4E-B089-41E3-851D-4BA4669D4CF5}" type="datetimeFigureOut">
              <a:rPr lang="ru-RU" smtClean="0"/>
              <a:pPr>
                <a:defRPr/>
              </a:pPr>
              <a:t>01.01.2023</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400A792-76A1-437F-A8CA-6634A8CB1CD0}" type="slidenum">
              <a:rPr lang="ru-RU" smtClean="0"/>
              <a:pPr>
                <a:defRPr/>
              </a:pPr>
              <a:t>‹#›</a:t>
            </a:fld>
            <a:endParaRPr lang="ru-RU"/>
          </a:p>
        </p:txBody>
      </p:sp>
    </p:spTree>
    <p:extLst>
      <p:ext uri="{BB962C8B-B14F-4D97-AF65-F5344CB8AC3E}">
        <p14:creationId xmlns:p14="http://schemas.microsoft.com/office/powerpoint/2010/main" val="3120311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2DB3B156-EC29-4C70-9B28-DC159C837465}" type="datetimeFigureOut">
              <a:rPr lang="ru-RU" smtClean="0"/>
              <a:pPr>
                <a:defRPr/>
              </a:pPr>
              <a:t>01.01.2023</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214613D6-9713-4A2D-A483-637DD86910A3}" type="slidenum">
              <a:rPr lang="ru-RU" smtClean="0"/>
              <a:pPr>
                <a:defRPr/>
              </a:pPr>
              <a:t>‹#›</a:t>
            </a:fld>
            <a:endParaRPr lang="ru-RU"/>
          </a:p>
        </p:txBody>
      </p:sp>
    </p:spTree>
    <p:extLst>
      <p:ext uri="{BB962C8B-B14F-4D97-AF65-F5344CB8AC3E}">
        <p14:creationId xmlns:p14="http://schemas.microsoft.com/office/powerpoint/2010/main" val="36571107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F80D19B4-1862-4AF1-BFDE-1A83BF05DC36}" type="datetimeFigureOut">
              <a:rPr lang="ru-RU" smtClean="0"/>
              <a:pPr>
                <a:defRPr/>
              </a:pPr>
              <a:t>01.01.2023</a:t>
            </a:fld>
            <a:endParaRPr 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FDCCBE84-6822-4044-A7FB-7043AA2CC20B}" type="slidenum">
              <a:rPr lang="ru-RU" smtClean="0"/>
              <a:pPr>
                <a:defRPr/>
              </a:pPr>
              <a:t>‹#›</a:t>
            </a:fld>
            <a:endParaRPr lang="ru-RU"/>
          </a:p>
        </p:txBody>
      </p:sp>
    </p:spTree>
    <p:extLst>
      <p:ext uri="{BB962C8B-B14F-4D97-AF65-F5344CB8AC3E}">
        <p14:creationId xmlns:p14="http://schemas.microsoft.com/office/powerpoint/2010/main" val="18597471"/>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Прямоугольник 4"/>
          <p:cNvSpPr>
            <a:spLocks noChangeArrowheads="1"/>
          </p:cNvSpPr>
          <p:nvPr/>
        </p:nvSpPr>
        <p:spPr bwMode="auto">
          <a:xfrm>
            <a:off x="684213" y="333375"/>
            <a:ext cx="7848600" cy="641350"/>
          </a:xfrm>
          <a:prstGeom prst="rect">
            <a:avLst/>
          </a:prstGeom>
          <a:noFill/>
          <a:ln w="9525">
            <a:noFill/>
            <a:miter lim="800000"/>
            <a:headEnd/>
            <a:tailEnd/>
          </a:ln>
        </p:spPr>
        <p:txBody>
          <a:bodyPr>
            <a:spAutoFit/>
          </a:bodyPr>
          <a:lstStyle/>
          <a:p>
            <a:pPr algn="ctr"/>
            <a:r>
              <a:rPr lang="ru-RU">
                <a:latin typeface="Times New Roman" pitchFamily="18" charset="0"/>
                <a:cs typeface="Times New Roman" pitchFamily="18" charset="0"/>
              </a:rPr>
              <a:t>Муниципальное дошкольное образовательное учреждение – детский сад общеразвивающего вида № 32 «Соловушка»</a:t>
            </a:r>
          </a:p>
        </p:txBody>
      </p:sp>
      <p:sp>
        <p:nvSpPr>
          <p:cNvPr id="14339" name="Прямоугольник 6"/>
          <p:cNvSpPr>
            <a:spLocks noChangeArrowheads="1"/>
          </p:cNvSpPr>
          <p:nvPr/>
        </p:nvSpPr>
        <p:spPr bwMode="auto">
          <a:xfrm>
            <a:off x="1273467" y="2080349"/>
            <a:ext cx="6912942" cy="1754326"/>
          </a:xfrm>
          <a:prstGeom prst="rect">
            <a:avLst/>
          </a:prstGeom>
          <a:noFill/>
          <a:ln w="9525">
            <a:noFill/>
            <a:miter lim="800000"/>
            <a:headEnd/>
            <a:tailEnd/>
          </a:ln>
        </p:spPr>
        <p:txBody>
          <a:bodyPr wrap="square">
            <a:spAutoFit/>
          </a:bodyPr>
          <a:lstStyle/>
          <a:p>
            <a:pPr algn="ctr"/>
            <a:r>
              <a:rPr lang="ru-RU" sz="3600" b="1" dirty="0" smtClean="0">
                <a:latin typeface="Times New Roman" pitchFamily="18" charset="0"/>
                <a:cs typeface="Times New Roman" pitchFamily="18" charset="0"/>
              </a:rPr>
              <a:t>«</a:t>
            </a:r>
            <a:r>
              <a:rPr lang="ru-RU" sz="3600" b="1" dirty="0" smtClean="0">
                <a:latin typeface="Times New Roman" pitchFamily="18" charset="0"/>
                <a:cs typeface="Times New Roman" pitchFamily="18" charset="0"/>
              </a:rPr>
              <a:t>Сенсорное развитие детей раннего возраста посредством дидактических игр»</a:t>
            </a:r>
            <a:endParaRPr lang="ru-RU" sz="3600" b="1" dirty="0">
              <a:latin typeface="Times New Roman" pitchFamily="18" charset="0"/>
              <a:cs typeface="Times New Roman" pitchFamily="18" charset="0"/>
            </a:endParaRPr>
          </a:p>
        </p:txBody>
      </p:sp>
      <p:sp>
        <p:nvSpPr>
          <p:cNvPr id="14340" name="Прямоугольник 7"/>
          <p:cNvSpPr>
            <a:spLocks noChangeArrowheads="1"/>
          </p:cNvSpPr>
          <p:nvPr/>
        </p:nvSpPr>
        <p:spPr bwMode="auto">
          <a:xfrm>
            <a:off x="4067175" y="3933825"/>
            <a:ext cx="4572000" cy="1006475"/>
          </a:xfrm>
          <a:prstGeom prst="rect">
            <a:avLst/>
          </a:prstGeom>
          <a:noFill/>
          <a:ln w="9525">
            <a:noFill/>
            <a:miter lim="800000"/>
            <a:headEnd/>
            <a:tailEnd/>
          </a:ln>
        </p:spPr>
        <p:txBody>
          <a:bodyPr>
            <a:spAutoFit/>
          </a:bodyPr>
          <a:lstStyle/>
          <a:p>
            <a:r>
              <a:rPr lang="ru-RU" sz="2000" b="1" i="1" dirty="0">
                <a:latin typeface="Times New Roman" pitchFamily="18" charset="0"/>
                <a:cs typeface="Times New Roman" pitchFamily="18" charset="0"/>
              </a:rPr>
              <a:t>Автор:  </a:t>
            </a:r>
          </a:p>
          <a:p>
            <a:r>
              <a:rPr lang="ru-RU" sz="2000" b="1" dirty="0" err="1">
                <a:latin typeface="Times New Roman" pitchFamily="18" charset="0"/>
                <a:cs typeface="Times New Roman" pitchFamily="18" charset="0"/>
              </a:rPr>
              <a:t>Казакевичус</a:t>
            </a:r>
            <a:r>
              <a:rPr lang="ru-RU" sz="2000" b="1" dirty="0">
                <a:latin typeface="Times New Roman" pitchFamily="18" charset="0"/>
                <a:cs typeface="Times New Roman" pitchFamily="18" charset="0"/>
              </a:rPr>
              <a:t> Анастасия Анатольевна,</a:t>
            </a:r>
          </a:p>
          <a:p>
            <a:r>
              <a:rPr lang="ru-RU" sz="2000" b="1" dirty="0">
                <a:latin typeface="Times New Roman" pitchFamily="18" charset="0"/>
                <a:cs typeface="Times New Roman" pitchFamily="18" charset="0"/>
              </a:rPr>
              <a:t>воспитатель</a:t>
            </a:r>
            <a:endParaRPr lang="ru-RU" b="1" dirty="0">
              <a:latin typeface="Times New Roman" pitchFamily="18" charset="0"/>
              <a:cs typeface="Times New Roman" pitchFamily="18" charset="0"/>
            </a:endParaRPr>
          </a:p>
        </p:txBody>
      </p:sp>
      <p:sp>
        <p:nvSpPr>
          <p:cNvPr id="14341" name="Прямоугольник 8"/>
          <p:cNvSpPr>
            <a:spLocks noChangeArrowheads="1"/>
          </p:cNvSpPr>
          <p:nvPr/>
        </p:nvSpPr>
        <p:spPr bwMode="auto">
          <a:xfrm>
            <a:off x="3779838" y="6092825"/>
            <a:ext cx="1900200" cy="369332"/>
          </a:xfrm>
          <a:prstGeom prst="rect">
            <a:avLst/>
          </a:prstGeom>
          <a:noFill/>
          <a:ln w="9525">
            <a:noFill/>
            <a:miter lim="800000"/>
            <a:headEnd/>
            <a:tailEnd/>
          </a:ln>
        </p:spPr>
        <p:txBody>
          <a:bodyPr wrap="none">
            <a:spAutoFit/>
          </a:bodyPr>
          <a:lstStyle/>
          <a:p>
            <a:r>
              <a:rPr lang="ru-RU" dirty="0">
                <a:latin typeface="Times New Roman" pitchFamily="18" charset="0"/>
                <a:cs typeface="Times New Roman" pitchFamily="18" charset="0"/>
              </a:rPr>
              <a:t>г. Майкоп,  </a:t>
            </a:r>
            <a:r>
              <a:rPr lang="ru-RU" dirty="0" smtClean="0">
                <a:latin typeface="Times New Roman" pitchFamily="18" charset="0"/>
                <a:cs typeface="Times New Roman" pitchFamily="18" charset="0"/>
              </a:rPr>
              <a:t>2023г</a:t>
            </a:r>
            <a:r>
              <a:rPr lang="ru-RU" dirty="0">
                <a:latin typeface="Times New Roman" pitchFamily="18" charset="0"/>
                <a:cs typeface="Times New Roman" pitchFamily="18" charset="0"/>
              </a:rPr>
              <a:t>.</a:t>
            </a: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061" y="5156996"/>
            <a:ext cx="2150302" cy="1701004"/>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36593" y="5039450"/>
            <a:ext cx="2096220" cy="1754325"/>
          </a:xfrm>
          <a:prstGeom prst="rect">
            <a:avLst/>
          </a:prstGeom>
        </p:spPr>
      </p:pic>
    </p:spTree>
  </p:cSld>
  <p:clrMapOvr>
    <a:masterClrMapping/>
  </p:clrMapOvr>
  <p:transition spd="slow">
    <p:spli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609600"/>
            <a:ext cx="6347713" cy="731168"/>
          </a:xfrm>
        </p:spPr>
        <p:txBody>
          <a:bodyPr>
            <a:normAutofit/>
          </a:bodyPr>
          <a:lstStyle/>
          <a:p>
            <a:pPr algn="ctr"/>
            <a:r>
              <a:rPr lang="ru-RU" b="1" dirty="0" smtClean="0">
                <a:solidFill>
                  <a:schemeClr val="tx1"/>
                </a:solidFill>
              </a:rPr>
              <a:t>Актуальность</a:t>
            </a:r>
            <a:endParaRPr lang="ru-RU" b="1" dirty="0">
              <a:solidFill>
                <a:schemeClr val="tx1"/>
              </a:solidFill>
            </a:endParaRPr>
          </a:p>
        </p:txBody>
      </p:sp>
      <p:sp>
        <p:nvSpPr>
          <p:cNvPr id="3" name="Объект 2"/>
          <p:cNvSpPr>
            <a:spLocks noGrp="1"/>
          </p:cNvSpPr>
          <p:nvPr>
            <p:ph idx="1"/>
          </p:nvPr>
        </p:nvSpPr>
        <p:spPr>
          <a:xfrm>
            <a:off x="323528" y="1355122"/>
            <a:ext cx="8568952" cy="6552728"/>
          </a:xfrm>
        </p:spPr>
        <p:txBody>
          <a:bodyPr>
            <a:noAutofit/>
          </a:bodyPr>
          <a:lstStyle/>
          <a:p>
            <a:pPr marL="0" indent="0">
              <a:buNone/>
            </a:pPr>
            <a:r>
              <a:rPr lang="ru-RU" sz="2000" dirty="0">
                <a:solidFill>
                  <a:schemeClr val="tx1"/>
                </a:solidFill>
                <a:latin typeface="Times New Roman" panose="02020603050405020304" pitchFamily="18" charset="0"/>
                <a:cs typeface="Times New Roman" panose="02020603050405020304" pitchFamily="18" charset="0"/>
              </a:rPr>
              <a:t>Каждый ребенок по своей природе исследователь. Малыши не рождаются с набором определенных знаний и умений. Поэтому каждому ребенку надо осваивать этот мир: для чего нужна ложка, как держать карандаш, где расположен нос, на эти и еще множество других вопросов мы, взрослые, родители и педагоги должны помочь найти ответы.</a:t>
            </a:r>
          </a:p>
          <a:p>
            <a:pPr marL="0" indent="0">
              <a:buNone/>
            </a:pPr>
            <a:r>
              <a:rPr lang="ru-RU" sz="2000" dirty="0">
                <a:solidFill>
                  <a:schemeClr val="tx1"/>
                </a:solidFill>
                <a:latin typeface="Times New Roman" panose="02020603050405020304" pitchFamily="18" charset="0"/>
                <a:cs typeface="Times New Roman" panose="02020603050405020304" pitchFamily="18" charset="0"/>
              </a:rPr>
              <a:t>Слово </a:t>
            </a:r>
            <a:r>
              <a:rPr lang="ru-RU" sz="2000" b="1" dirty="0" err="1">
                <a:solidFill>
                  <a:schemeClr val="tx1"/>
                </a:solidFill>
                <a:latin typeface="Times New Roman" panose="02020603050405020304" pitchFamily="18" charset="0"/>
                <a:cs typeface="Times New Roman" panose="02020603050405020304" pitchFamily="18" charset="0"/>
              </a:rPr>
              <a:t>сенсорика</a:t>
            </a:r>
            <a:r>
              <a:rPr lang="ru-RU" sz="2000" dirty="0">
                <a:solidFill>
                  <a:schemeClr val="tx1"/>
                </a:solidFill>
                <a:latin typeface="Times New Roman" panose="02020603050405020304" pitchFamily="18" charset="0"/>
                <a:cs typeface="Times New Roman" panose="02020603050405020304" pitchFamily="18" charset="0"/>
              </a:rPr>
              <a:t> от латинского слова </a:t>
            </a:r>
            <a:r>
              <a:rPr lang="ru-RU" sz="2000" b="1" dirty="0">
                <a:solidFill>
                  <a:schemeClr val="tx1"/>
                </a:solidFill>
                <a:latin typeface="Times New Roman" panose="02020603050405020304" pitchFamily="18" charset="0"/>
                <a:cs typeface="Times New Roman" panose="02020603050405020304" pitchFamily="18" charset="0"/>
              </a:rPr>
              <a:t>«</a:t>
            </a:r>
            <a:r>
              <a:rPr lang="ru-RU" sz="2000" b="1" dirty="0" err="1">
                <a:solidFill>
                  <a:schemeClr val="tx1"/>
                </a:solidFill>
                <a:latin typeface="Times New Roman" panose="02020603050405020304" pitchFamily="18" charset="0"/>
                <a:cs typeface="Times New Roman" panose="02020603050405020304" pitchFamily="18" charset="0"/>
              </a:rPr>
              <a:t>sensus</a:t>
            </a:r>
            <a:r>
              <a:rPr lang="ru-RU" sz="2000" b="1" dirty="0">
                <a:solidFill>
                  <a:schemeClr val="tx1"/>
                </a:solidFill>
                <a:latin typeface="Times New Roman" panose="02020603050405020304" pitchFamily="18" charset="0"/>
                <a:cs typeface="Times New Roman" panose="02020603050405020304" pitchFamily="18" charset="0"/>
              </a:rPr>
              <a:t>»</a:t>
            </a:r>
            <a:r>
              <a:rPr lang="ru-RU" sz="2000" dirty="0">
                <a:solidFill>
                  <a:schemeClr val="tx1"/>
                </a:solidFill>
                <a:latin typeface="Times New Roman" panose="02020603050405020304" pitchFamily="18" charset="0"/>
                <a:cs typeface="Times New Roman" panose="02020603050405020304" pitchFamily="18" charset="0"/>
              </a:rPr>
              <a:t> что означает «восприятие», «ощущение».  Сенсорное развитие ребенка – это развитие его восприятия и формирование представлений о внешних свойствах предметов: их форме, </a:t>
            </a:r>
            <a:r>
              <a:rPr lang="ru-RU" sz="2000" dirty="0" smtClean="0">
                <a:solidFill>
                  <a:schemeClr val="tx1"/>
                </a:solidFill>
                <a:latin typeface="Times New Roman" panose="02020603050405020304" pitchFamily="18" charset="0"/>
                <a:cs typeface="Times New Roman" panose="02020603050405020304" pitchFamily="18" charset="0"/>
              </a:rPr>
              <a:t>цвете</a:t>
            </a:r>
            <a:r>
              <a:rPr lang="ru-RU" sz="2000" dirty="0">
                <a:solidFill>
                  <a:schemeClr val="tx1"/>
                </a:solidFill>
                <a:latin typeface="Times New Roman" panose="02020603050405020304" pitchFamily="18" charset="0"/>
                <a:cs typeface="Times New Roman" panose="02020603050405020304" pitchFamily="18" charset="0"/>
              </a:rPr>
              <a:t>, величине, положении в пространстве, а также запахе, вкусе</a:t>
            </a:r>
            <a:r>
              <a:rPr lang="ru-RU" sz="2000" dirty="0" smtClean="0">
                <a:solidFill>
                  <a:schemeClr val="tx1"/>
                </a:solidFill>
                <a:latin typeface="Times New Roman" panose="02020603050405020304" pitchFamily="18" charset="0"/>
                <a:cs typeface="Times New Roman" panose="02020603050405020304" pitchFamily="18" charset="0"/>
              </a:rPr>
              <a:t>.</a:t>
            </a:r>
          </a:p>
          <a:p>
            <a:pPr marL="0" indent="0">
              <a:buNone/>
            </a:pPr>
            <a:r>
              <a:rPr lang="ru-RU" sz="2000" dirty="0">
                <a:solidFill>
                  <a:schemeClr val="tx1"/>
                </a:solidFill>
                <a:latin typeface="Times New Roman" panose="02020603050405020304" pitchFamily="18" charset="0"/>
                <a:cs typeface="Times New Roman" panose="02020603050405020304" pitchFamily="18" charset="0"/>
              </a:rPr>
              <a:t>Ранний возраст – самое благоприятное время для сенсорного воспитания, без которого невозможно нормальное формирование умственных способностей ребенка. Этот период важен для совершенствования деятельности органов чувств, накопления представлений об окружающем мире, распознавания творческих способностей. </a:t>
            </a:r>
            <a:endParaRPr lang="ru-RU" sz="2000" dirty="0">
              <a:solidFill>
                <a:schemeClr val="tx1"/>
              </a:solidFill>
            </a:endParaRPr>
          </a:p>
          <a:p>
            <a:pPr marL="0" indent="0">
              <a:buNone/>
            </a:pPr>
            <a:endParaRPr lang="ru-RU" sz="2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36155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188640"/>
            <a:ext cx="8640960" cy="6863417"/>
          </a:xfrm>
          <a:prstGeom prst="rect">
            <a:avLst/>
          </a:prstGeom>
        </p:spPr>
        <p:txBody>
          <a:bodyPr wrap="square">
            <a:spAutoFit/>
          </a:bodyPr>
          <a:lstStyle/>
          <a:p>
            <a:pPr marL="0" indent="0">
              <a:buNone/>
            </a:pPr>
            <a:r>
              <a:rPr lang="ru-RU" sz="2000" b="1" dirty="0">
                <a:latin typeface="Times New Roman" panose="02020603050405020304" pitchFamily="18" charset="0"/>
                <a:cs typeface="Times New Roman" panose="02020603050405020304" pitchFamily="18" charset="0"/>
              </a:rPr>
              <a:t>Сенсорное воспитание </a:t>
            </a:r>
            <a:r>
              <a:rPr lang="ru-RU" sz="2000" dirty="0">
                <a:latin typeface="Times New Roman" panose="02020603050405020304" pitchFamily="18" charset="0"/>
                <a:cs typeface="Times New Roman" panose="02020603050405020304" pitchFamily="18" charset="0"/>
              </a:rPr>
              <a:t>означает целенаправленное совершенствование, развитие у детей сенсорных процессов (ощущений, восприятий, представлений). В младенческом возрасте до достижения детьми годовалого возраста, сенсорное воспитание занимает первостепенную позицию и практически может считаться единственным видом воспитания. В это время важно дать малышу первоначальные знания о многообразии внешних явлений, учить заострять внимание на свойствах предметов. В период 2-3 года малыш пробует произвести некоторые действия, которые преследуют определенную цель: соорудить элементарные конструкции из кубиков, составить простой узор из элементов мозаики. К концу 3-го года при положительной динамике развития ребенок способен находить отличия по цвету, величине, форме, положении в пространстве, узнавать знакомые </a:t>
            </a:r>
            <a:r>
              <a:rPr lang="ru-RU" sz="2000" dirty="0" smtClean="0">
                <a:latin typeface="Times New Roman" panose="02020603050405020304" pitchFamily="18" charset="0"/>
                <a:cs typeface="Times New Roman" panose="02020603050405020304" pitchFamily="18" charset="0"/>
              </a:rPr>
              <a:t>мелодии. Сенсорное </a:t>
            </a:r>
            <a:r>
              <a:rPr lang="ru-RU" sz="2000" dirty="0">
                <a:latin typeface="Times New Roman" panose="02020603050405020304" pitchFamily="18" charset="0"/>
                <a:cs typeface="Times New Roman" panose="02020603050405020304" pitchFamily="18" charset="0"/>
              </a:rPr>
              <a:t>развитие маленького ребенка является необходимой составляющей для его гармоничного роста и воспитания, так как именно впервые годы жизни он сталкивается с огромным количеством незнакомой для него информации. </a:t>
            </a:r>
            <a:r>
              <a:rPr lang="ru-RU" sz="2000" dirty="0">
                <a:latin typeface="Times New Roman" panose="02020603050405020304" pitchFamily="18" charset="0"/>
                <a:cs typeface="Times New Roman" panose="02020603050405020304" pitchFamily="18" charset="0"/>
              </a:rPr>
              <a:t>Исследованиям в области сенсорного воспитания большое внимание уделяли многие отечественные и зарубежные ученые и психологи. Наиболее важный вклад в развитие исследований в этом направлении внесли такие отечественные авторы как А.П. Усова, Н.А. Ветлугина, Л.А. </a:t>
            </a:r>
            <a:r>
              <a:rPr lang="ru-RU" sz="2000" dirty="0" err="1">
                <a:latin typeface="Times New Roman" panose="02020603050405020304" pitchFamily="18" charset="0"/>
                <a:cs typeface="Times New Roman" panose="02020603050405020304" pitchFamily="18" charset="0"/>
              </a:rPr>
              <a:t>Венгер</a:t>
            </a:r>
            <a:r>
              <a:rPr lang="ru-RU" sz="2000" dirty="0">
                <a:latin typeface="Times New Roman" panose="02020603050405020304" pitchFamily="18" charset="0"/>
                <a:cs typeface="Times New Roman" panose="02020603050405020304" pitchFamily="18" charset="0"/>
              </a:rPr>
              <a:t>, также зарубежные педагоги Я. А. Каменский, М. </a:t>
            </a:r>
            <a:r>
              <a:rPr lang="ru-RU" sz="2000" dirty="0" err="1">
                <a:latin typeface="Times New Roman" panose="02020603050405020304" pitchFamily="18" charset="0"/>
                <a:cs typeface="Times New Roman" panose="02020603050405020304" pitchFamily="18" charset="0"/>
              </a:rPr>
              <a:t>Монтессори</a:t>
            </a:r>
            <a:r>
              <a:rPr lang="ru-RU" sz="2000" dirty="0">
                <a:latin typeface="Times New Roman" panose="02020603050405020304" pitchFamily="18" charset="0"/>
                <a:cs typeface="Times New Roman" panose="02020603050405020304" pitchFamily="18" charset="0"/>
              </a:rPr>
              <a:t>.</a:t>
            </a:r>
          </a:p>
          <a:p>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73316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404664"/>
            <a:ext cx="8280920" cy="5909310"/>
          </a:xfrm>
          <a:prstGeom prst="rect">
            <a:avLst/>
          </a:prstGeom>
        </p:spPr>
        <p:txBody>
          <a:bodyPr wrap="square">
            <a:spAutoFit/>
          </a:bodyPr>
          <a:lstStyle/>
          <a:p>
            <a:r>
              <a:rPr lang="ru-RU" sz="2000" dirty="0" smtClean="0">
                <a:latin typeface="Times New Roman" panose="02020603050405020304" pitchFamily="18" charset="0"/>
                <a:cs typeface="Times New Roman" panose="02020603050405020304" pitchFamily="18" charset="0"/>
              </a:rPr>
              <a:t>Разные </a:t>
            </a:r>
            <a:r>
              <a:rPr lang="ru-RU" sz="2000" dirty="0">
                <a:latin typeface="Times New Roman" panose="02020603050405020304" pitchFamily="18" charset="0"/>
                <a:cs typeface="Times New Roman" panose="02020603050405020304" pitchFamily="18" charset="0"/>
              </a:rPr>
              <a:t>ученые по-разному определяют, что такое сенсорное воспитание. Например, по </a:t>
            </a:r>
            <a:r>
              <a:rPr lang="ru-RU" sz="2000" b="1" dirty="0" err="1">
                <a:latin typeface="Times New Roman" panose="02020603050405020304" pitchFamily="18" charset="0"/>
                <a:cs typeface="Times New Roman" panose="02020603050405020304" pitchFamily="18" charset="0"/>
              </a:rPr>
              <a:t>Поддьякову</a:t>
            </a:r>
            <a:r>
              <a:rPr lang="ru-RU" sz="2000" b="1"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сенсорное воспитание означает целенаправленное совершенствование, развитие у детей сенсорных способностей (ощущений, восприятий, представлений).</a:t>
            </a:r>
          </a:p>
          <a:p>
            <a:r>
              <a:rPr lang="ru-RU" sz="2000" b="1" dirty="0" err="1">
                <a:latin typeface="Times New Roman" panose="02020603050405020304" pitchFamily="18" charset="0"/>
                <a:cs typeface="Times New Roman" panose="02020603050405020304" pitchFamily="18" charset="0"/>
              </a:rPr>
              <a:t>Венгер</a:t>
            </a:r>
            <a:r>
              <a:rPr lang="ru-RU" sz="2000" b="1" dirty="0">
                <a:latin typeface="Times New Roman" panose="02020603050405020304" pitchFamily="18" charset="0"/>
                <a:cs typeface="Times New Roman" panose="02020603050405020304" pitchFamily="18" charset="0"/>
              </a:rPr>
              <a:t> Л.А.</a:t>
            </a:r>
            <a:r>
              <a:rPr lang="ru-RU" sz="2000" dirty="0">
                <a:latin typeface="Times New Roman" panose="02020603050405020304" pitchFamily="18" charset="0"/>
                <a:cs typeface="Times New Roman" panose="02020603050405020304" pitchFamily="18" charset="0"/>
              </a:rPr>
              <a:t> понимает под сенсорным воспитанием последовательное, планомерное ознакомление ребенка с сенсорной культурой человека. Однако и на сегодняшний день существует необходимость исследования сенсорного воспитания детей раннего возраста, как одного из важнейших направлений всестороннего развития личности ребенка. </a:t>
            </a:r>
            <a:endParaRPr lang="ru-RU" sz="2000" dirty="0" smtClean="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Чтобы определить уровень сенсорного и умственного развития ребёнка, его способность анализировать, сравнивать, сопоставлять, находить одинаковые по форме, цвету, составлять целое, уровень ручной умелости, готовности к обучению, мною был проведен мониторинг. Результаты исследования помогли увидеть различия в индивидуальных возможностях каждого ребёнка. </a:t>
            </a:r>
            <a:r>
              <a:rPr lang="ru-RU" sz="2000" dirty="0">
                <a:latin typeface="Times New Roman" panose="02020603050405020304" pitchFamily="18" charset="0"/>
                <a:cs typeface="Times New Roman" panose="02020603050405020304" pitchFamily="18" charset="0"/>
              </a:rPr>
              <a:t>Так же при поступлении ребенка в детский сад мы проводили индивидуальные беседы с родителями, помогающими нам узнать особенности детей и педагогическую грамотность родителей в вопросах развития и воспитания детей. </a:t>
            </a:r>
          </a:p>
          <a:p>
            <a:pPr marL="0" indent="0">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0392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b="1" dirty="0">
                <a:solidFill>
                  <a:schemeClr val="tx1"/>
                </a:solidFill>
                <a:latin typeface="Times New Roman" panose="02020603050405020304" pitchFamily="18" charset="0"/>
                <a:cs typeface="Times New Roman" panose="02020603050405020304" pitchFamily="18" charset="0"/>
              </a:rPr>
              <a:t>Значение сенсорного воспитания</a:t>
            </a:r>
            <a:r>
              <a:rPr lang="ru-RU" dirty="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endParaRPr>
          </a:p>
        </p:txBody>
      </p:sp>
      <p:sp>
        <p:nvSpPr>
          <p:cNvPr id="3" name="Объект 2"/>
          <p:cNvSpPr>
            <a:spLocks noGrp="1"/>
          </p:cNvSpPr>
          <p:nvPr>
            <p:ph idx="1"/>
          </p:nvPr>
        </p:nvSpPr>
        <p:spPr/>
        <p:txBody>
          <a:bodyPr>
            <a:normAutofit fontScale="92500"/>
          </a:bodyPr>
          <a:lstStyle/>
          <a:p>
            <a:r>
              <a:rPr lang="ru-RU" sz="2200" dirty="0">
                <a:solidFill>
                  <a:schemeClr val="tx1"/>
                </a:solidFill>
                <a:latin typeface="Times New Roman" panose="02020603050405020304" pitchFamily="18" charset="0"/>
                <a:cs typeface="Times New Roman" panose="02020603050405020304" pitchFamily="18" charset="0"/>
              </a:rPr>
              <a:t>Является основой для интеллектуального развития,</a:t>
            </a:r>
          </a:p>
          <a:p>
            <a:r>
              <a:rPr lang="ru-RU" sz="2200" dirty="0">
                <a:solidFill>
                  <a:schemeClr val="tx1"/>
                </a:solidFill>
                <a:latin typeface="Times New Roman" panose="02020603050405020304" pitchFamily="18" charset="0"/>
                <a:cs typeface="Times New Roman" panose="02020603050405020304" pitchFamily="18" charset="0"/>
              </a:rPr>
              <a:t>Развивает наблюдательность, внимание,</a:t>
            </a:r>
          </a:p>
          <a:p>
            <a:r>
              <a:rPr lang="ru-RU" sz="2200" dirty="0">
                <a:solidFill>
                  <a:schemeClr val="tx1"/>
                </a:solidFill>
                <a:latin typeface="Times New Roman" panose="02020603050405020304" pitchFamily="18" charset="0"/>
                <a:cs typeface="Times New Roman" panose="02020603050405020304" pitchFamily="18" charset="0"/>
              </a:rPr>
              <a:t>Дает ребенку возможность овладеть новыми способами предметно-познавательной деятельности.</a:t>
            </a:r>
          </a:p>
          <a:p>
            <a:r>
              <a:rPr lang="ru-RU" sz="2200" dirty="0">
                <a:solidFill>
                  <a:schemeClr val="tx1"/>
                </a:solidFill>
                <a:latin typeface="Times New Roman" panose="02020603050405020304" pitchFamily="18" charset="0"/>
                <a:cs typeface="Times New Roman" panose="02020603050405020304" pitchFamily="18" charset="0"/>
              </a:rPr>
              <a:t>Обеспечивает усвоение сенсорных эталонов,</a:t>
            </a:r>
          </a:p>
          <a:p>
            <a:r>
              <a:rPr lang="ru-RU" sz="2200" dirty="0">
                <a:solidFill>
                  <a:schemeClr val="tx1"/>
                </a:solidFill>
                <a:latin typeface="Times New Roman" panose="02020603050405020304" pitchFamily="18" charset="0"/>
                <a:cs typeface="Times New Roman" panose="02020603050405020304" pitchFamily="18" charset="0"/>
              </a:rPr>
              <a:t>Влияет на расширение словарного запаса ребенка,</a:t>
            </a:r>
          </a:p>
          <a:p>
            <a:r>
              <a:rPr lang="ru-RU" sz="2200" dirty="0">
                <a:solidFill>
                  <a:schemeClr val="tx1"/>
                </a:solidFill>
                <a:latin typeface="Times New Roman" panose="02020603050405020304" pitchFamily="18" charset="0"/>
                <a:cs typeface="Times New Roman" panose="02020603050405020304" pitchFamily="18" charset="0"/>
              </a:rPr>
              <a:t>Влияет на развитие зрительной, слуховой и других видов памяти.</a:t>
            </a:r>
          </a:p>
          <a:p>
            <a:r>
              <a:rPr lang="ru-RU" sz="2200" dirty="0">
                <a:solidFill>
                  <a:schemeClr val="tx1"/>
                </a:solidFill>
                <a:latin typeface="Times New Roman" panose="02020603050405020304" pitchFamily="18" charset="0"/>
                <a:cs typeface="Times New Roman" panose="02020603050405020304" pitchFamily="18" charset="0"/>
              </a:rPr>
              <a:t>Является основой для развития воображения.</a:t>
            </a:r>
          </a:p>
          <a:p>
            <a:endParaRPr lang="ru-RU" dirty="0"/>
          </a:p>
        </p:txBody>
      </p:sp>
    </p:spTree>
    <p:extLst>
      <p:ext uri="{BB962C8B-B14F-4D97-AF65-F5344CB8AC3E}">
        <p14:creationId xmlns:p14="http://schemas.microsoft.com/office/powerpoint/2010/main" val="2370853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332656"/>
            <a:ext cx="6347713" cy="648072"/>
          </a:xfrm>
        </p:spPr>
        <p:txBody>
          <a:bodyPr/>
          <a:lstStyle/>
          <a:p>
            <a:pPr algn="ctr"/>
            <a:r>
              <a:rPr lang="ru-RU" dirty="0" smtClean="0">
                <a:solidFill>
                  <a:schemeClr val="tx1"/>
                </a:solidFill>
                <a:latin typeface="Times New Roman" panose="02020603050405020304" pitchFamily="18" charset="0"/>
                <a:cs typeface="Times New Roman" panose="02020603050405020304" pitchFamily="18" charset="0"/>
              </a:rPr>
              <a:t>Цель </a:t>
            </a:r>
            <a:r>
              <a:rPr lang="ru-RU" dirty="0">
                <a:solidFill>
                  <a:schemeClr val="tx1"/>
                </a:solidFill>
                <a:latin typeface="Times New Roman" panose="02020603050405020304" pitchFamily="18" charset="0"/>
                <a:cs typeface="Times New Roman" panose="02020603050405020304" pitchFamily="18" charset="0"/>
              </a:rPr>
              <a:t>проекта.</a:t>
            </a:r>
            <a:endParaRPr lang="ru-RU" dirty="0">
              <a:solidFill>
                <a:schemeClr val="tx1"/>
              </a:solidFill>
            </a:endParaRPr>
          </a:p>
        </p:txBody>
      </p:sp>
      <p:sp>
        <p:nvSpPr>
          <p:cNvPr id="3" name="Объект 2"/>
          <p:cNvSpPr>
            <a:spLocks noGrp="1"/>
          </p:cNvSpPr>
          <p:nvPr>
            <p:ph idx="1"/>
          </p:nvPr>
        </p:nvSpPr>
        <p:spPr>
          <a:xfrm>
            <a:off x="609598" y="1412776"/>
            <a:ext cx="7634809" cy="3816424"/>
          </a:xfrm>
        </p:spPr>
        <p:txBody>
          <a:bodyPr>
            <a:normAutofit/>
          </a:bodyPr>
          <a:lstStyle/>
          <a:p>
            <a:pPr marL="0" indent="0">
              <a:buNone/>
            </a:pPr>
            <a:r>
              <a:rPr lang="ru-RU" sz="2000" dirty="0">
                <a:solidFill>
                  <a:schemeClr val="tx1"/>
                </a:solidFill>
              </a:rPr>
              <a:t>Работая в группе детей раннего возраста, я обратила внимание на то, что дети приходят в детский сад, не имея чувственного опыта. У них плохо развиты не только сенсорные представления, но и мелкая моторика, глазомер. Они не знают цвет, форму, качества </a:t>
            </a:r>
            <a:r>
              <a:rPr lang="ru-RU" sz="2000" dirty="0" smtClean="0">
                <a:solidFill>
                  <a:schemeClr val="tx1"/>
                </a:solidFill>
              </a:rPr>
              <a:t>предметов. Поэтому </a:t>
            </a:r>
            <a:r>
              <a:rPr lang="ru-RU" sz="2000" dirty="0">
                <a:solidFill>
                  <a:schemeClr val="tx1"/>
                </a:solidFill>
              </a:rPr>
              <a:t>я решила уделить большое внимания данной </a:t>
            </a:r>
            <a:r>
              <a:rPr lang="ru-RU" sz="2000" dirty="0" smtClean="0">
                <a:solidFill>
                  <a:schemeClr val="tx1"/>
                </a:solidFill>
              </a:rPr>
              <a:t>проблеме. Я </a:t>
            </a:r>
            <a:r>
              <a:rPr lang="ru-RU" sz="2000" dirty="0">
                <a:solidFill>
                  <a:schemeClr val="tx1"/>
                </a:solidFill>
              </a:rPr>
              <a:t>наметила цели и определила задачи своей работы:</a:t>
            </a:r>
          </a:p>
          <a:p>
            <a:pPr marL="0" indent="0">
              <a:buNone/>
            </a:pPr>
            <a:r>
              <a:rPr lang="ru-RU" sz="2000" b="1" dirty="0">
                <a:solidFill>
                  <a:schemeClr val="tx1"/>
                </a:solidFill>
              </a:rPr>
              <a:t>Цель: </a:t>
            </a:r>
            <a:r>
              <a:rPr lang="ru-RU" sz="2000" dirty="0">
                <a:solidFill>
                  <a:schemeClr val="tx1"/>
                </a:solidFill>
              </a:rPr>
              <a:t>Повышение своего педагогического уровня, профессионального мастерства и компетентности. Формирование сенсорных представлений у детей раннего возраста посредством дидактических игр.</a:t>
            </a:r>
          </a:p>
          <a:p>
            <a:endParaRPr lang="ru-RU" dirty="0"/>
          </a:p>
        </p:txBody>
      </p:sp>
    </p:spTree>
    <p:extLst>
      <p:ext uri="{BB962C8B-B14F-4D97-AF65-F5344CB8AC3E}">
        <p14:creationId xmlns:p14="http://schemas.microsoft.com/office/powerpoint/2010/main" val="9795276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476672"/>
            <a:ext cx="6347713" cy="1320800"/>
          </a:xfrm>
        </p:spPr>
        <p:txBody>
          <a:bodyPr/>
          <a:lstStyle/>
          <a:p>
            <a:pPr algn="ctr"/>
            <a:r>
              <a:rPr lang="ru-RU" b="1" dirty="0" smtClean="0">
                <a:solidFill>
                  <a:schemeClr val="tx1"/>
                </a:solidFill>
              </a:rPr>
              <a:t>Задачи проекта.</a:t>
            </a:r>
            <a:endParaRPr lang="ru-RU" b="1" dirty="0">
              <a:solidFill>
                <a:schemeClr val="tx1"/>
              </a:solidFill>
            </a:endParaRPr>
          </a:p>
        </p:txBody>
      </p:sp>
      <p:sp>
        <p:nvSpPr>
          <p:cNvPr id="3" name="Объект 2"/>
          <p:cNvSpPr>
            <a:spLocks noGrp="1"/>
          </p:cNvSpPr>
          <p:nvPr>
            <p:ph idx="1"/>
          </p:nvPr>
        </p:nvSpPr>
        <p:spPr>
          <a:xfrm>
            <a:off x="755576" y="1268760"/>
            <a:ext cx="6347714" cy="4608512"/>
          </a:xfrm>
        </p:spPr>
        <p:txBody>
          <a:bodyPr>
            <a:normAutofit fontScale="55000" lnSpcReduction="20000"/>
          </a:bodyPr>
          <a:lstStyle/>
          <a:p>
            <a:pPr lvl="0"/>
            <a:r>
              <a:rPr lang="ru-RU" sz="3600" dirty="0" smtClean="0">
                <a:solidFill>
                  <a:schemeClr val="tx1"/>
                </a:solidFill>
                <a:latin typeface="Times New Roman" panose="02020603050405020304" pitchFamily="18" charset="0"/>
                <a:cs typeface="Times New Roman" panose="02020603050405020304" pitchFamily="18" charset="0"/>
              </a:rPr>
              <a:t>Создать </a:t>
            </a:r>
            <a:r>
              <a:rPr lang="ru-RU" sz="3600" dirty="0">
                <a:solidFill>
                  <a:schemeClr val="tx1"/>
                </a:solidFill>
                <a:latin typeface="Times New Roman" panose="02020603050405020304" pitchFamily="18" charset="0"/>
                <a:cs typeface="Times New Roman" panose="02020603050405020304" pitchFamily="18" charset="0"/>
              </a:rPr>
              <a:t>условия, обеспечивающие эффективное использование дидактических игр для формирования у детей сенсорных представлений;</a:t>
            </a:r>
          </a:p>
          <a:p>
            <a:pPr lvl="0"/>
            <a:r>
              <a:rPr lang="ru-RU" sz="3600" dirty="0">
                <a:solidFill>
                  <a:schemeClr val="tx1"/>
                </a:solidFill>
                <a:latin typeface="Times New Roman" panose="02020603050405020304" pitchFamily="18" charset="0"/>
                <a:cs typeface="Times New Roman" panose="02020603050405020304" pitchFamily="18" charset="0"/>
              </a:rPr>
              <a:t>Развивать умение выделять цвет. Форму, величину, как особые свойства предметов;</a:t>
            </a:r>
          </a:p>
          <a:p>
            <a:pPr lvl="0"/>
            <a:r>
              <a:rPr lang="ru-RU" sz="3600" dirty="0">
                <a:solidFill>
                  <a:schemeClr val="tx1"/>
                </a:solidFill>
                <a:latin typeface="Times New Roman" panose="02020603050405020304" pitchFamily="18" charset="0"/>
                <a:cs typeface="Times New Roman" panose="02020603050405020304" pitchFamily="18" charset="0"/>
              </a:rPr>
              <a:t>Развивать умение группировать однородные предметы по нескольким сенсорным признакам: величине, цвету, форме. </a:t>
            </a:r>
          </a:p>
          <a:p>
            <a:pPr lvl="0"/>
            <a:r>
              <a:rPr lang="ru-RU" sz="3600" dirty="0">
                <a:solidFill>
                  <a:schemeClr val="tx1"/>
                </a:solidFill>
                <a:latin typeface="Times New Roman" panose="02020603050405020304" pitchFamily="18" charset="0"/>
                <a:cs typeface="Times New Roman" panose="02020603050405020304" pitchFamily="18" charset="0"/>
              </a:rPr>
              <a:t>Воспитывать познавательный интерес, любознательность;</a:t>
            </a:r>
          </a:p>
          <a:p>
            <a:pPr lvl="0"/>
            <a:r>
              <a:rPr lang="ru-RU" sz="3600" dirty="0">
                <a:solidFill>
                  <a:schemeClr val="tx1"/>
                </a:solidFill>
                <a:latin typeface="Times New Roman" panose="02020603050405020304" pitchFamily="18" charset="0"/>
                <a:cs typeface="Times New Roman" panose="02020603050405020304" pitchFamily="18" charset="0"/>
              </a:rPr>
              <a:t>Повышать уровень знаний родителей по сенсорному развитию детей раннего возраста.</a:t>
            </a:r>
          </a:p>
          <a:p>
            <a:r>
              <a:rPr lang="ru-RU" sz="3600" dirty="0">
                <a:solidFill>
                  <a:schemeClr val="tx1"/>
                </a:solidFill>
                <a:latin typeface="Times New Roman" panose="02020603050405020304" pitchFamily="18" charset="0"/>
                <a:cs typeface="Times New Roman" panose="02020603050405020304" pitchFamily="18" charset="0"/>
              </a:rPr>
              <a:t> Таким образом, этапы моей работы можно представить следующим образом: </a:t>
            </a:r>
          </a:p>
          <a:p>
            <a:endParaRPr lang="ru-RU" dirty="0"/>
          </a:p>
        </p:txBody>
      </p:sp>
    </p:spTree>
    <p:extLst>
      <p:ext uri="{BB962C8B-B14F-4D97-AF65-F5344CB8AC3E}">
        <p14:creationId xmlns:p14="http://schemas.microsoft.com/office/powerpoint/2010/main" val="25206749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87624" y="188640"/>
            <a:ext cx="6347713" cy="731168"/>
          </a:xfrm>
        </p:spPr>
        <p:txBody>
          <a:bodyPr/>
          <a:lstStyle/>
          <a:p>
            <a:pPr algn="ctr"/>
            <a:r>
              <a:rPr lang="ru-RU" b="1" dirty="0" smtClean="0">
                <a:solidFill>
                  <a:schemeClr val="tx1"/>
                </a:solidFill>
                <a:latin typeface="Times New Roman" panose="02020603050405020304" pitchFamily="18" charset="0"/>
                <a:cs typeface="Times New Roman" panose="02020603050405020304" pitchFamily="18" charset="0"/>
              </a:rPr>
              <a:t>Этапы и методы проекта.</a:t>
            </a:r>
            <a:endParaRPr lang="ru-RU" b="1" dirty="0">
              <a:solidFill>
                <a:schemeClr val="tx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79512" y="919808"/>
            <a:ext cx="8964488" cy="5766073"/>
          </a:xfrm>
        </p:spPr>
        <p:txBody>
          <a:bodyPr>
            <a:normAutofit/>
          </a:bodyPr>
          <a:lstStyle/>
          <a:p>
            <a:pPr marL="0" lvl="0" indent="0">
              <a:buNone/>
            </a:pPr>
            <a:r>
              <a:rPr lang="ru-RU" sz="2000" b="1" dirty="0" smtClean="0">
                <a:solidFill>
                  <a:schemeClr val="tx1"/>
                </a:solidFill>
                <a:latin typeface="Times New Roman" panose="02020603050405020304" pitchFamily="18" charset="0"/>
                <a:cs typeface="Times New Roman" panose="02020603050405020304" pitchFamily="18" charset="0"/>
              </a:rPr>
              <a:t>Таким образом этапы и методы моей работы можно представить таким образом. </a:t>
            </a:r>
          </a:p>
          <a:p>
            <a:pPr lvl="0"/>
            <a:r>
              <a:rPr lang="ru-RU" sz="2000" b="1" dirty="0" smtClean="0">
                <a:solidFill>
                  <a:schemeClr val="tx1"/>
                </a:solidFill>
                <a:latin typeface="Times New Roman" panose="02020603050405020304" pitchFamily="18" charset="0"/>
                <a:cs typeface="Times New Roman" panose="02020603050405020304" pitchFamily="18" charset="0"/>
              </a:rPr>
              <a:t>Подготовительный </a:t>
            </a:r>
            <a:r>
              <a:rPr lang="ru-RU" sz="2000" b="1" dirty="0">
                <a:solidFill>
                  <a:schemeClr val="tx1"/>
                </a:solidFill>
                <a:latin typeface="Times New Roman" panose="02020603050405020304" pitchFamily="18" charset="0"/>
                <a:cs typeface="Times New Roman" panose="02020603050405020304" pitchFamily="18" charset="0"/>
              </a:rPr>
              <a:t>этап. </a:t>
            </a:r>
            <a:r>
              <a:rPr lang="ru-RU" sz="2000" dirty="0">
                <a:solidFill>
                  <a:schemeClr val="tx1"/>
                </a:solidFill>
                <a:latin typeface="Times New Roman" panose="02020603050405020304" pitchFamily="18" charset="0"/>
                <a:cs typeface="Times New Roman" panose="02020603050405020304" pitchFamily="18" charset="0"/>
              </a:rPr>
              <a:t>(сбор и анализ информации по данной проблеме, подборка литературы и проведения диагностики).</a:t>
            </a:r>
          </a:p>
          <a:p>
            <a:pPr lvl="0"/>
            <a:r>
              <a:rPr lang="ru-RU" sz="2000" b="1" dirty="0">
                <a:solidFill>
                  <a:schemeClr val="tx1"/>
                </a:solidFill>
                <a:latin typeface="Times New Roman" panose="02020603050405020304" pitchFamily="18" charset="0"/>
                <a:cs typeface="Times New Roman" panose="02020603050405020304" pitchFamily="18" charset="0"/>
              </a:rPr>
              <a:t>Практический (основной) </a:t>
            </a:r>
            <a:r>
              <a:rPr lang="ru-RU" sz="2000" b="1" dirty="0" smtClean="0">
                <a:solidFill>
                  <a:schemeClr val="tx1"/>
                </a:solidFill>
                <a:latin typeface="Times New Roman" panose="02020603050405020304" pitchFamily="18" charset="0"/>
                <a:cs typeface="Times New Roman" panose="02020603050405020304" pitchFamily="18" charset="0"/>
              </a:rPr>
              <a:t>этап.</a:t>
            </a:r>
            <a:r>
              <a:rPr lang="ru-RU" sz="2000" dirty="0">
                <a:solidFill>
                  <a:schemeClr val="tx1"/>
                </a:solidFill>
                <a:latin typeface="Times New Roman" panose="02020603050405020304" pitchFamily="18" charset="0"/>
                <a:cs typeface="Times New Roman" panose="02020603050405020304" pitchFamily="18" charset="0"/>
              </a:rPr>
              <a:t> </a:t>
            </a:r>
            <a:r>
              <a:rPr lang="ru-RU" sz="2000" dirty="0" smtClean="0">
                <a:solidFill>
                  <a:schemeClr val="tx1"/>
                </a:solidFill>
                <a:latin typeface="Times New Roman" panose="02020603050405020304" pitchFamily="18" charset="0"/>
                <a:cs typeface="Times New Roman" panose="02020603050405020304" pitchFamily="18" charset="0"/>
              </a:rPr>
              <a:t>(Приобретение </a:t>
            </a:r>
            <a:r>
              <a:rPr lang="ru-RU" sz="2000" dirty="0">
                <a:solidFill>
                  <a:schemeClr val="tx1"/>
                </a:solidFill>
                <a:latin typeface="Times New Roman" panose="02020603050405020304" pitchFamily="18" charset="0"/>
                <a:cs typeface="Times New Roman" panose="02020603050405020304" pitchFamily="18" charset="0"/>
              </a:rPr>
              <a:t>игрового материала.</a:t>
            </a:r>
          </a:p>
          <a:p>
            <a:pPr marL="0" lvl="0" indent="0">
              <a:buNone/>
            </a:pPr>
            <a:r>
              <a:rPr lang="ru-RU" sz="2000" dirty="0">
                <a:solidFill>
                  <a:schemeClr val="tx1"/>
                </a:solidFill>
                <a:latin typeface="Times New Roman" panose="02020603050405020304" pitchFamily="18" charset="0"/>
                <a:cs typeface="Times New Roman" panose="02020603050405020304" pitchFamily="18" charset="0"/>
              </a:rPr>
              <a:t>Изготовление наглядных материалов для активизации сенсорного опыта </a:t>
            </a:r>
            <a:r>
              <a:rPr lang="ru-RU" sz="2000" dirty="0" smtClean="0">
                <a:solidFill>
                  <a:schemeClr val="tx1"/>
                </a:solidFill>
                <a:latin typeface="Times New Roman" panose="02020603050405020304" pitchFamily="18" charset="0"/>
                <a:cs typeface="Times New Roman" panose="02020603050405020304" pitchFamily="18" charset="0"/>
              </a:rPr>
              <a:t>детей).</a:t>
            </a:r>
            <a:endParaRPr lang="ru-RU" sz="2000" dirty="0">
              <a:solidFill>
                <a:schemeClr val="tx1"/>
              </a:solidFill>
              <a:latin typeface="Times New Roman" panose="02020603050405020304" pitchFamily="18" charset="0"/>
              <a:cs typeface="Times New Roman" panose="02020603050405020304" pitchFamily="18" charset="0"/>
            </a:endParaRPr>
          </a:p>
          <a:p>
            <a:pPr lvl="0"/>
            <a:r>
              <a:rPr lang="ru-RU" sz="2000" b="1" dirty="0" smtClean="0">
                <a:solidFill>
                  <a:schemeClr val="tx1"/>
                </a:solidFill>
                <a:latin typeface="Times New Roman" panose="02020603050405020304" pitchFamily="18" charset="0"/>
                <a:cs typeface="Times New Roman" panose="02020603050405020304" pitchFamily="18" charset="0"/>
              </a:rPr>
              <a:t>Итоговый этап. </a:t>
            </a:r>
            <a:r>
              <a:rPr lang="ru-RU" sz="2000" b="1" dirty="0">
                <a:solidFill>
                  <a:schemeClr val="tx1"/>
                </a:solidFill>
                <a:latin typeface="Times New Roman" panose="02020603050405020304" pitchFamily="18" charset="0"/>
                <a:cs typeface="Times New Roman" panose="02020603050405020304" pitchFamily="18" charset="0"/>
              </a:rPr>
              <a:t>(</a:t>
            </a:r>
            <a:r>
              <a:rPr lang="ru-RU" sz="2000" dirty="0">
                <a:solidFill>
                  <a:schemeClr val="tx1"/>
                </a:solidFill>
                <a:latin typeface="Times New Roman" panose="02020603050405020304" pitchFamily="18" charset="0"/>
                <a:cs typeface="Times New Roman" panose="02020603050405020304" pitchFamily="18" charset="0"/>
              </a:rPr>
              <a:t>Диагностика детей в конце года). Работа с родителями, консультации по теме проекта.</a:t>
            </a:r>
          </a:p>
          <a:p>
            <a:r>
              <a:rPr lang="ru-RU" sz="2000" b="1" dirty="0">
                <a:solidFill>
                  <a:schemeClr val="tx1"/>
                </a:solidFill>
                <a:latin typeface="Times New Roman" panose="02020603050405020304" pitchFamily="18" charset="0"/>
                <a:cs typeface="Times New Roman" panose="02020603050405020304" pitchFamily="18" charset="0"/>
              </a:rPr>
              <a:t>В своей работе я использовала разнообразные методы и приемы.</a:t>
            </a:r>
            <a:endParaRPr lang="ru-RU" sz="2000" dirty="0">
              <a:solidFill>
                <a:schemeClr val="tx1"/>
              </a:solidFill>
              <a:latin typeface="Times New Roman" panose="02020603050405020304" pitchFamily="18" charset="0"/>
              <a:cs typeface="Times New Roman" panose="02020603050405020304" pitchFamily="18" charset="0"/>
            </a:endParaRPr>
          </a:p>
          <a:p>
            <a:r>
              <a:rPr lang="ru-RU" sz="2000" b="1" dirty="0" smtClean="0">
                <a:solidFill>
                  <a:schemeClr val="tx1"/>
                </a:solidFill>
                <a:latin typeface="Times New Roman" panose="02020603050405020304" pitchFamily="18" charset="0"/>
                <a:cs typeface="Times New Roman" panose="02020603050405020304" pitchFamily="18" charset="0"/>
              </a:rPr>
              <a:t>Словесные </a:t>
            </a:r>
            <a:r>
              <a:rPr lang="ru-RU" sz="2000" b="1" dirty="0">
                <a:solidFill>
                  <a:schemeClr val="tx1"/>
                </a:solidFill>
                <a:latin typeface="Times New Roman" panose="02020603050405020304" pitchFamily="18" charset="0"/>
                <a:cs typeface="Times New Roman" panose="02020603050405020304" pitchFamily="18" charset="0"/>
              </a:rPr>
              <a:t>(беседа, объяснения).</a:t>
            </a:r>
          </a:p>
          <a:p>
            <a:r>
              <a:rPr lang="ru-RU" sz="2000" b="1" dirty="0" smtClean="0">
                <a:solidFill>
                  <a:schemeClr val="tx1"/>
                </a:solidFill>
                <a:latin typeface="Times New Roman" panose="02020603050405020304" pitchFamily="18" charset="0"/>
                <a:cs typeface="Times New Roman" panose="02020603050405020304" pitchFamily="18" charset="0"/>
              </a:rPr>
              <a:t> </a:t>
            </a:r>
            <a:r>
              <a:rPr lang="ru-RU" sz="2000" b="1" dirty="0">
                <a:solidFill>
                  <a:schemeClr val="tx1"/>
                </a:solidFill>
                <a:latin typeface="Times New Roman" panose="02020603050405020304" pitchFamily="18" charset="0"/>
                <a:cs typeface="Times New Roman" panose="02020603050405020304" pitchFamily="18" charset="0"/>
              </a:rPr>
              <a:t>Наглядные</a:t>
            </a:r>
            <a:r>
              <a:rPr lang="ru-RU" sz="2000" dirty="0">
                <a:solidFill>
                  <a:schemeClr val="tx1"/>
                </a:solidFill>
                <a:latin typeface="Times New Roman" panose="02020603050405020304" pitchFamily="18" charset="0"/>
                <a:cs typeface="Times New Roman" panose="02020603050405020304" pitchFamily="18" charset="0"/>
              </a:rPr>
              <a:t> (использование дидактического материала, картинок, игрушек, предметов с ярко выраженными цветом, формой, величиной, показ образца).</a:t>
            </a:r>
          </a:p>
          <a:p>
            <a:r>
              <a:rPr lang="ru-RU" sz="2000" b="1" dirty="0" smtClean="0">
                <a:solidFill>
                  <a:schemeClr val="tx1"/>
                </a:solidFill>
                <a:latin typeface="Times New Roman" panose="02020603050405020304" pitchFamily="18" charset="0"/>
                <a:cs typeface="Times New Roman" panose="02020603050405020304" pitchFamily="18" charset="0"/>
              </a:rPr>
              <a:t>– </a:t>
            </a:r>
            <a:r>
              <a:rPr lang="ru-RU" sz="2000" b="1" dirty="0">
                <a:solidFill>
                  <a:schemeClr val="tx1"/>
                </a:solidFill>
                <a:latin typeface="Times New Roman" panose="02020603050405020304" pitchFamily="18" charset="0"/>
                <a:cs typeface="Times New Roman" panose="02020603050405020304" pitchFamily="18" charset="0"/>
              </a:rPr>
              <a:t>Игровой метод (дидактические игры).</a:t>
            </a:r>
            <a:endParaRPr lang="ru-RU" sz="2000" dirty="0">
              <a:solidFill>
                <a:schemeClr val="tx1"/>
              </a:solidFill>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6367920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5616" y="332656"/>
            <a:ext cx="6347713" cy="1224136"/>
          </a:xfrm>
        </p:spPr>
        <p:txBody>
          <a:bodyPr>
            <a:noAutofit/>
          </a:bodyPr>
          <a:lstStyle/>
          <a:p>
            <a:pPr algn="ctr"/>
            <a:r>
              <a:rPr lang="ru-RU" b="1" dirty="0">
                <a:solidFill>
                  <a:schemeClr val="tx1"/>
                </a:solidFill>
                <a:latin typeface="Times New Roman" panose="02020603050405020304" pitchFamily="18" charset="0"/>
                <a:cs typeface="Times New Roman" panose="02020603050405020304" pitchFamily="18" charset="0"/>
              </a:rPr>
              <a:t>Средства сенсорного воспитания</a:t>
            </a:r>
          </a:p>
        </p:txBody>
      </p:sp>
      <p:sp>
        <p:nvSpPr>
          <p:cNvPr id="3" name="Объект 2"/>
          <p:cNvSpPr>
            <a:spLocks noGrp="1"/>
          </p:cNvSpPr>
          <p:nvPr>
            <p:ph idx="1"/>
          </p:nvPr>
        </p:nvSpPr>
        <p:spPr>
          <a:xfrm>
            <a:off x="827584" y="1556792"/>
            <a:ext cx="8064896" cy="4968552"/>
          </a:xfrm>
        </p:spPr>
        <p:txBody>
          <a:bodyPr>
            <a:normAutofit fontScale="92500" lnSpcReduction="10000"/>
          </a:bodyPr>
          <a:lstStyle/>
          <a:p>
            <a:pPr marL="0" indent="0">
              <a:buNone/>
            </a:pPr>
            <a:r>
              <a:rPr lang="ru-RU" sz="2200" dirty="0">
                <a:solidFill>
                  <a:schemeClr val="tx1"/>
                </a:solidFill>
                <a:latin typeface="Times New Roman" panose="02020603050405020304" pitchFamily="18" charset="0"/>
                <a:cs typeface="Times New Roman" panose="02020603050405020304" pitchFamily="18" charset="0"/>
              </a:rPr>
              <a:t>В качестве средств сенсорного воспитания у детей раннего и младшего дошкольного возраста используются:</a:t>
            </a:r>
          </a:p>
          <a:p>
            <a:r>
              <a:rPr lang="ru-RU" sz="2200" b="1" dirty="0">
                <a:solidFill>
                  <a:schemeClr val="tx1"/>
                </a:solidFill>
                <a:latin typeface="Times New Roman" panose="02020603050405020304" pitchFamily="18" charset="0"/>
                <a:cs typeface="Times New Roman" panose="02020603050405020304" pitchFamily="18" charset="0"/>
              </a:rPr>
              <a:t>дидактические игры и упражнения, изобразительная деятельность (рисование, лепка, аппликация, конструирование).</a:t>
            </a:r>
          </a:p>
          <a:p>
            <a:pPr marL="0" lvl="0" indent="0">
              <a:buNone/>
            </a:pPr>
            <a:r>
              <a:rPr lang="ru-RU" sz="2200" b="1" dirty="0">
                <a:solidFill>
                  <a:schemeClr val="tx1"/>
                </a:solidFill>
                <a:latin typeface="Times New Roman" panose="02020603050405020304" pitchFamily="18" charset="0"/>
                <a:cs typeface="Times New Roman" panose="02020603050405020304" pitchFamily="18" charset="0"/>
              </a:rPr>
              <a:t>Дидактические игры </a:t>
            </a:r>
            <a:r>
              <a:rPr lang="ru-RU" sz="2200" dirty="0">
                <a:solidFill>
                  <a:schemeClr val="tx1"/>
                </a:solidFill>
                <a:latin typeface="Times New Roman" panose="02020603050405020304" pitchFamily="18" charset="0"/>
                <a:cs typeface="Times New Roman" panose="02020603050405020304" pitchFamily="18" charset="0"/>
              </a:rPr>
              <a:t>учитывают возрастные, нравственные мотивы деятельности играющих, принцип добровольности, право самостоятельного выбора, самовыражение. Дидактические игры являются для малышей наиболее подходящей формой обучения сенсорным эталонам. </a:t>
            </a:r>
          </a:p>
          <a:p>
            <a:pPr marL="0" indent="0">
              <a:buNone/>
            </a:pPr>
            <a:r>
              <a:rPr lang="ru-RU" sz="2200" dirty="0">
                <a:solidFill>
                  <a:schemeClr val="tx1"/>
                </a:solidFill>
                <a:latin typeface="Times New Roman" panose="02020603050405020304" pitchFamily="18" charset="0"/>
                <a:cs typeface="Times New Roman" panose="02020603050405020304" pitchFamily="18" charset="0"/>
              </a:rPr>
              <a:t>Основная особенность дидактических игр – обучающая. Соединение в дидактических играх обучающей задачи, наличие готового содержания и правила дает возможность воспитателю более планомерно использовать эти игры для умственного воспитания детей. Они создаются взрослыми в целях воспитания и обучения детей, но не открыто, а реализуются через игровую задачу. Дидактические  игры способствуют развитию познавательной деятельности</a:t>
            </a:r>
            <a:r>
              <a:rPr lang="ru-RU" dirty="0">
                <a:latin typeface="Times New Roman" panose="02020603050405020304" pitchFamily="18" charset="0"/>
                <a:cs typeface="Times New Roman" panose="02020603050405020304" pitchFamily="18" charset="0"/>
              </a:rPr>
              <a:t>.</a:t>
            </a:r>
          </a:p>
          <a:p>
            <a:endParaRPr lang="ru-RU" dirty="0"/>
          </a:p>
          <a:p>
            <a:endParaRPr lang="ru-RU" dirty="0"/>
          </a:p>
        </p:txBody>
      </p:sp>
    </p:spTree>
    <p:extLst>
      <p:ext uri="{BB962C8B-B14F-4D97-AF65-F5344CB8AC3E}">
        <p14:creationId xmlns:p14="http://schemas.microsoft.com/office/powerpoint/2010/main" val="35792513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69169" y="692696"/>
            <a:ext cx="6347713" cy="936104"/>
          </a:xfrm>
        </p:spPr>
        <p:txBody>
          <a:bodyPr/>
          <a:lstStyle/>
          <a:p>
            <a:pPr algn="ctr"/>
            <a:r>
              <a:rPr lang="ru-RU" b="1" dirty="0">
                <a:solidFill>
                  <a:schemeClr val="tx1"/>
                </a:solidFill>
                <a:latin typeface="Times New Roman" panose="02020603050405020304" pitchFamily="18" charset="0"/>
                <a:cs typeface="Times New Roman" panose="02020603050405020304" pitchFamily="18" charset="0"/>
              </a:rPr>
              <a:t>Дидактические игры:</a:t>
            </a:r>
          </a:p>
        </p:txBody>
      </p:sp>
      <p:sp>
        <p:nvSpPr>
          <p:cNvPr id="3" name="Объект 2"/>
          <p:cNvSpPr>
            <a:spLocks noGrp="1"/>
          </p:cNvSpPr>
          <p:nvPr>
            <p:ph idx="1"/>
          </p:nvPr>
        </p:nvSpPr>
        <p:spPr>
          <a:xfrm>
            <a:off x="609596" y="1628800"/>
            <a:ext cx="8066857" cy="3880773"/>
          </a:xfrm>
        </p:spPr>
        <p:txBody>
          <a:bodyPr>
            <a:normAutofit/>
          </a:bodyPr>
          <a:lstStyle/>
          <a:p>
            <a:pPr lvl="0"/>
            <a:r>
              <a:rPr lang="ru-RU" sz="2000" dirty="0">
                <a:solidFill>
                  <a:schemeClr val="tx1"/>
                </a:solidFill>
                <a:latin typeface="Times New Roman" panose="02020603050405020304" pitchFamily="18" charset="0"/>
                <a:cs typeface="Times New Roman" panose="02020603050405020304" pitchFamily="18" charset="0"/>
              </a:rPr>
              <a:t>Способствуют умственному, эстетическому  и нравственному воспитанию детей;</a:t>
            </a:r>
          </a:p>
          <a:p>
            <a:pPr lvl="0"/>
            <a:r>
              <a:rPr lang="ru-RU" sz="2000" dirty="0">
                <a:solidFill>
                  <a:schemeClr val="tx1"/>
                </a:solidFill>
                <a:latin typeface="Times New Roman" panose="02020603050405020304" pitchFamily="18" charset="0"/>
                <a:cs typeface="Times New Roman" panose="02020603050405020304" pitchFamily="18" charset="0"/>
              </a:rPr>
              <a:t>Выполняют функцию- контроль за состоянием сенсорного развития детей;</a:t>
            </a:r>
          </a:p>
          <a:p>
            <a:pPr lvl="0"/>
            <a:r>
              <a:rPr lang="ru-RU" sz="2000" dirty="0">
                <a:solidFill>
                  <a:schemeClr val="tx1"/>
                </a:solidFill>
                <a:latin typeface="Times New Roman" panose="02020603050405020304" pitchFamily="18" charset="0"/>
                <a:cs typeface="Times New Roman" panose="02020603050405020304" pitchFamily="18" charset="0"/>
              </a:rPr>
              <a:t>Являются одним из наиболее важных занятий для развития детей дошкольного возраста, потому как ребенок практически все в этом мире познает через игру. </a:t>
            </a:r>
          </a:p>
          <a:p>
            <a:pPr marL="0" indent="0">
              <a:buNone/>
            </a:pPr>
            <a:endParaRPr lang="ru-RU" dirty="0"/>
          </a:p>
        </p:txBody>
      </p:sp>
    </p:spTree>
    <p:extLst>
      <p:ext uri="{BB962C8B-B14F-4D97-AF65-F5344CB8AC3E}">
        <p14:creationId xmlns:p14="http://schemas.microsoft.com/office/powerpoint/2010/main" val="5455376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260648"/>
            <a:ext cx="8424936" cy="4862870"/>
          </a:xfrm>
          <a:prstGeom prst="rect">
            <a:avLst/>
          </a:prstGeom>
        </p:spPr>
        <p:txBody>
          <a:bodyPr wrap="square">
            <a:spAutoFit/>
          </a:bodyPr>
          <a:lstStyle/>
          <a:p>
            <a:pPr algn="just">
              <a:spcAft>
                <a:spcPts val="1200"/>
              </a:spcAft>
            </a:pPr>
            <a:r>
              <a:rPr lang="ru-RU" sz="2000" dirty="0">
                <a:latin typeface="Times New Roman" panose="02020603050405020304" pitchFamily="18" charset="0"/>
                <a:ea typeface="Calibri" panose="020F0502020204030204" pitchFamily="34" charset="0"/>
                <a:cs typeface="Times New Roman" panose="02020603050405020304" pitchFamily="18" charset="0"/>
              </a:rPr>
              <a:t>Одним из определяющих факторов сенсорного воспитания является предметно-развивающая среда. Правильно организованная среда, помогает нам обеспечить всестороннее, гармоничное развитие ребенка, созданию эмоционально положительной атмосферы в группе, к проведению игр – занятий и приучению детей к самостоятельным играм.</a:t>
            </a:r>
          </a:p>
          <a:p>
            <a:pPr algn="just">
              <a:spcAft>
                <a:spcPts val="1200"/>
              </a:spcAft>
            </a:pPr>
            <a:r>
              <a:rPr lang="ru-RU" sz="2000" dirty="0">
                <a:latin typeface="Times New Roman" panose="02020603050405020304" pitchFamily="18" charset="0"/>
                <a:ea typeface="Calibri" panose="020F0502020204030204" pitchFamily="34" charset="0"/>
                <a:cs typeface="Times New Roman" panose="02020603050405020304" pitchFamily="18" charset="0"/>
              </a:rPr>
              <a:t>Для развития предметной деятельности и сенсорных способностей мы подбираем игрушки и пособия, различных по цвету, форме и материалу, из которого они сделаны. Это пирамидки, матрешки из двух-трех частей, вкладные чашечки, бочонки с двумя-тремя вкладышами. Предметы контрастные по одному из признаков и сходные по-другому. Например, мячи, различные по цвету. Пособия и материалы для определения цветового спектра под общим названием «Разноцветная мозаика». Такое разнообразие свойств не только привлекает внимание детей, подчеркивая различие и сходство признаков предметов, но и способствует развитию восприятия ребенка</a:t>
            </a:r>
            <a:r>
              <a:rPr lang="ru-RU" dirty="0" smtClean="0">
                <a:solidFill>
                  <a:srgbClr val="010101"/>
                </a:solidFill>
                <a:latin typeface="Times New Roman" panose="02020603050405020304" pitchFamily="18" charset="0"/>
                <a:ea typeface="Calibri" panose="020F0502020204030204" pitchFamily="34" charset="0"/>
              </a:rPr>
              <a:t>.</a:t>
            </a:r>
            <a:endParaRPr lang="ru-RU" sz="16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3686456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404664"/>
            <a:ext cx="8352928" cy="5786199"/>
          </a:xfrm>
          <a:prstGeom prst="rect">
            <a:avLst/>
          </a:prstGeom>
        </p:spPr>
        <p:txBody>
          <a:bodyPr wrap="square">
            <a:spAutoFit/>
          </a:bodyPr>
          <a:lstStyle/>
          <a:p>
            <a:pPr algn="just">
              <a:spcAft>
                <a:spcPts val="0"/>
              </a:spcAft>
            </a:pPr>
            <a:r>
              <a:rPr lang="ru-RU" sz="2000" dirty="0">
                <a:solidFill>
                  <a:srgbClr val="010101"/>
                </a:solidFill>
                <a:latin typeface="Times New Roman" panose="02020603050405020304" pitchFamily="18" charset="0"/>
                <a:ea typeface="Calibri" panose="020F0502020204030204" pitchFamily="34" charset="0"/>
                <a:cs typeface="Times New Roman" panose="02020603050405020304" pitchFamily="18" charset="0"/>
              </a:rPr>
              <a:t>Для развития мелкой моторики используем игровые дидактические материалы: предметы-вкладыши, стержни для нанизывания колец, коробочки для проталкивания фигур разной формы, дидактические игрушки, изготовленные своими руками, включающие различные виды застежек: пуговицы, кнопки, липучки, крючки, молнии и т. д.</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1200"/>
              </a:spcAft>
            </a:pPr>
            <a:r>
              <a:rPr lang="ru-RU" sz="2000" dirty="0">
                <a:solidFill>
                  <a:srgbClr val="010101"/>
                </a:solidFill>
                <a:latin typeface="Times New Roman" panose="02020603050405020304" pitchFamily="18" charset="0"/>
                <a:ea typeface="Calibri" panose="020F0502020204030204" pitchFamily="34" charset="0"/>
                <a:cs typeface="Times New Roman" panose="02020603050405020304" pitchFamily="18" charset="0"/>
              </a:rPr>
              <a:t>Для развития тактильных ощущений мы используем природный материал: шишки, желуди, грецкие орехи, бобы, горох, «сухой бассейн» (из пробочек) - «купаясь» в таком бассейне или опуская в него руки, дети получают новые тактильные ощущения</a:t>
            </a:r>
            <a:r>
              <a:rPr lang="ru-RU" sz="2000" dirty="0" smtClean="0">
                <a:solidFill>
                  <a:srgbClr val="01010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Посредством дидактической игры дети овладевают новыми знаниями, умениями, у них формируются сенсорные эталоны с меньшим напряжением: дети легче запоминают материал, различают, сопоставляют, обобщают предметы.   Как известно, игра ведущая деятельность детей, она пронизывает всю их жизнь. Игры по сенсорному развитию имеют исключительное значение для формирования важных качеств детской психики. В качестве средств сенсорного воспитания у детей раннего возраста, я использую нетрадиционные дидактические игры, сделанные своими руками. </a:t>
            </a:r>
          </a:p>
          <a:p>
            <a:pPr algn="just">
              <a:spcAft>
                <a:spcPts val="1200"/>
              </a:spcAft>
            </a:pP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314822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476672"/>
            <a:ext cx="8280920" cy="3785652"/>
          </a:xfrm>
          <a:prstGeom prst="rect">
            <a:avLst/>
          </a:prstGeom>
        </p:spPr>
        <p:txBody>
          <a:bodyPr wrap="square">
            <a:spAutoFit/>
          </a:bodyPr>
          <a:lstStyle/>
          <a:p>
            <a:pPr algn="just">
              <a:spcAft>
                <a:spcPts val="0"/>
              </a:spcAft>
            </a:pPr>
            <a:r>
              <a:rPr lang="ru-RU" sz="2000" b="1" dirty="0">
                <a:latin typeface="Times New Roman" panose="02020603050405020304" pitchFamily="18" charset="0"/>
                <a:ea typeface="Calibri" panose="020F0502020204030204" pitchFamily="34" charset="0"/>
                <a:cs typeface="Times New Roman" panose="02020603050405020304" pitchFamily="18" charset="0"/>
              </a:rPr>
              <a:t>В своей работе я использовала следующие виды дидактических игр: </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ru-RU" sz="2000" dirty="0">
                <a:latin typeface="Times New Roman" panose="02020603050405020304" pitchFamily="18" charset="0"/>
                <a:ea typeface="Calibri" panose="020F0502020204030204" pitchFamily="34" charset="0"/>
                <a:cs typeface="Times New Roman" panose="02020603050405020304" pitchFamily="18" charset="0"/>
              </a:rPr>
              <a:t>«Разноцветные бусы», «Разложи по цвету», «Подбери блюдца к чашкам», «Спрячь мышку», «Найди цветок для бабочки»). «Большие и маленькие», «Наряди матрешку», «Разложи кубики», «Найди пару», «Какая фигура лишняя», «Чудесный мешочек», «Подбери шарик к ниточке”, “Построим пирамидки», «Большие и маленькие», «Какой мяч больше</a:t>
            </a:r>
            <a:r>
              <a:rPr lang="ru-RU" sz="2000" dirty="0" smtClean="0">
                <a:latin typeface="Times New Roman" panose="02020603050405020304" pitchFamily="18" charset="0"/>
                <a:ea typeface="Calibri" panose="020F0502020204030204" pitchFamily="34" charset="0"/>
                <a:cs typeface="Times New Roman" panose="02020603050405020304" pitchFamily="18" charset="0"/>
              </a:rPr>
              <a:t>?» и другие;</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1200"/>
              </a:spcAft>
            </a:pPr>
            <a:r>
              <a:rPr lang="ru-RU" sz="2000" dirty="0">
                <a:latin typeface="Times New Roman" panose="02020603050405020304" pitchFamily="18" charset="0"/>
                <a:ea typeface="Calibri" panose="020F0502020204030204" pitchFamily="34" charset="0"/>
                <a:cs typeface="Times New Roman" panose="02020603050405020304" pitchFamily="18" charset="0"/>
              </a:rPr>
              <a:t>Важно отметить, что каждая игра дает упражнения, полезные для умственного развития детей и их воспитания. Роль дидактических игр в сенсорном воспитании очень велика. Дидактическая игра помогает ребенку узнать, как устроен окружающий мир и расширить его </a:t>
            </a:r>
            <a:r>
              <a:rPr lang="ru-RU" sz="2000" dirty="0" smtClean="0">
                <a:latin typeface="Times New Roman" panose="02020603050405020304" pitchFamily="18" charset="0"/>
                <a:ea typeface="Calibri" panose="020F0502020204030204" pitchFamily="34" charset="0"/>
                <a:cs typeface="Times New Roman" panose="02020603050405020304" pitchFamily="18" charset="0"/>
              </a:rPr>
              <a:t>кругозор. Таким </a:t>
            </a:r>
            <a:r>
              <a:rPr lang="ru-RU" sz="2000" dirty="0">
                <a:latin typeface="Times New Roman" panose="02020603050405020304" pitchFamily="18" charset="0"/>
                <a:ea typeface="Calibri" panose="020F0502020204030204" pitchFamily="34" charset="0"/>
                <a:cs typeface="Times New Roman" panose="02020603050405020304" pitchFamily="18" charset="0"/>
              </a:rPr>
              <a:t>образом, можно с уверенностью утверждать, что ведущей формой сенсорного воспитания являются дидактические игры. </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665963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98624" y="332656"/>
            <a:ext cx="6347713" cy="1320800"/>
          </a:xfrm>
        </p:spPr>
        <p:txBody>
          <a:bodyPr/>
          <a:lstStyle/>
          <a:p>
            <a:pPr algn="ctr"/>
            <a:r>
              <a:rPr lang="ru-RU" b="1" dirty="0" smtClean="0">
                <a:solidFill>
                  <a:schemeClr val="tx1"/>
                </a:solidFill>
                <a:latin typeface="Times New Roman" panose="02020603050405020304" pitchFamily="18" charset="0"/>
                <a:cs typeface="Times New Roman" panose="02020603050405020304" pitchFamily="18" charset="0"/>
              </a:rPr>
              <a:t>Вывод:</a:t>
            </a:r>
            <a:endParaRPr lang="ru-RU" b="1" dirty="0">
              <a:solidFill>
                <a:schemeClr val="tx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251520" y="1268760"/>
            <a:ext cx="8640960" cy="5589240"/>
          </a:xfrm>
        </p:spPr>
        <p:txBody>
          <a:bodyPr>
            <a:normAutofit fontScale="47500" lnSpcReduction="20000"/>
          </a:bodyPr>
          <a:lstStyle/>
          <a:p>
            <a:pPr marL="0" indent="0">
              <a:buNone/>
            </a:pPr>
            <a:endParaRPr lang="ru-RU" dirty="0"/>
          </a:p>
          <a:p>
            <a:pPr marL="0" indent="0">
              <a:buNone/>
            </a:pPr>
            <a:r>
              <a:rPr lang="ru-RU" sz="3200" dirty="0">
                <a:solidFill>
                  <a:schemeClr val="tx1"/>
                </a:solidFill>
                <a:latin typeface="Times New Roman" panose="02020603050405020304" pitchFamily="18" charset="0"/>
                <a:cs typeface="Times New Roman" panose="02020603050405020304" pitchFamily="18" charset="0"/>
              </a:rPr>
              <a:t> </a:t>
            </a:r>
            <a:r>
              <a:rPr lang="ru-RU" sz="4200" dirty="0">
                <a:solidFill>
                  <a:schemeClr val="tx1"/>
                </a:solidFill>
                <a:latin typeface="Times New Roman" panose="02020603050405020304" pitchFamily="18" charset="0"/>
                <a:cs typeface="Times New Roman" panose="02020603050405020304" pitchFamily="18" charset="0"/>
              </a:rPr>
              <a:t>В результате проделанной работы по сенсорному развитию у детей прослеживается положительная динамика: дети проявляют интерес к предметам ближайшего окружения, их свойствам;</a:t>
            </a:r>
          </a:p>
          <a:p>
            <a:pPr marL="0" indent="0">
              <a:buNone/>
            </a:pPr>
            <a:r>
              <a:rPr lang="ru-RU" sz="4200" dirty="0">
                <a:solidFill>
                  <a:schemeClr val="tx1"/>
                </a:solidFill>
                <a:latin typeface="Times New Roman" panose="02020603050405020304" pitchFamily="18" charset="0"/>
                <a:cs typeface="Times New Roman" panose="02020603050405020304" pitchFamily="18" charset="0"/>
              </a:rPr>
              <a:t>Они любопытны, активны, общительны. Умеют выполнять простейший сенсорный анализ: дети успешно выделяют и учитывают цвет, форму, величину, фактуру и другие признаки предметов и явлений при выполнении ряда практических действий; группируют в соответствии с образцом предметы по цвету, форме, величине и другим свойствам;</a:t>
            </a:r>
          </a:p>
          <a:p>
            <a:pPr marL="0" indent="0">
              <a:buNone/>
            </a:pPr>
            <a:r>
              <a:rPr lang="ru-RU" sz="4200" dirty="0">
                <a:solidFill>
                  <a:schemeClr val="tx1"/>
                </a:solidFill>
                <a:latin typeface="Times New Roman" panose="02020603050405020304" pitchFamily="18" charset="0"/>
                <a:cs typeface="Times New Roman" panose="02020603050405020304" pitchFamily="18" charset="0"/>
              </a:rPr>
              <a:t>Анализ проведенной работы показал, что использование дидактических игр эффективно помогает развивать познавательную деятельность, развитие речи, расширяет словарный запас, развивает наблюдательность, внимание, память, воображение. </a:t>
            </a:r>
          </a:p>
          <a:p>
            <a:pPr marL="0" indent="0">
              <a:buNone/>
            </a:pPr>
            <a:r>
              <a:rPr lang="ru-RU" sz="4200" dirty="0" smtClean="0">
                <a:solidFill>
                  <a:schemeClr val="tx1"/>
                </a:solidFill>
                <a:latin typeface="Times New Roman" panose="02020603050405020304" pitchFamily="18" charset="0"/>
                <a:cs typeface="Times New Roman" panose="02020603050405020304" pitchFamily="18" charset="0"/>
              </a:rPr>
              <a:t>Вся </a:t>
            </a:r>
            <a:r>
              <a:rPr lang="ru-RU" sz="4200" dirty="0">
                <a:solidFill>
                  <a:schemeClr val="tx1"/>
                </a:solidFill>
                <a:latin typeface="Times New Roman" panose="02020603050405020304" pitchFamily="18" charset="0"/>
                <a:cs typeface="Times New Roman" panose="02020603050405020304" pitchFamily="18" charset="0"/>
              </a:rPr>
              <a:t>моя работа не была бы столь плодотворной, если бы я не смогла заинтересовать родителей. На родительском собрании были показаны игры, имеющиеся в группе. Родителям было предложено помочь пополнить игровой материал.  Родители заинтересовались моей работой, стали активными участниками педагогического </a:t>
            </a:r>
            <a:r>
              <a:rPr lang="ru-RU" sz="4200" dirty="0" smtClean="0">
                <a:solidFill>
                  <a:schemeClr val="tx1"/>
                </a:solidFill>
                <a:latin typeface="Times New Roman" panose="02020603050405020304" pitchFamily="18" charset="0"/>
                <a:cs typeface="Times New Roman" panose="02020603050405020304" pitchFamily="18" charset="0"/>
              </a:rPr>
              <a:t>процесса. </a:t>
            </a:r>
            <a:endParaRPr lang="ru-RU" sz="4200" dirty="0">
              <a:solidFill>
                <a:schemeClr val="tx1"/>
              </a:solidFill>
              <a:latin typeface="Times New Roman" panose="02020603050405020304" pitchFamily="18" charset="0"/>
              <a:cs typeface="Times New Roman" panose="02020603050405020304" pitchFamily="18" charset="0"/>
            </a:endParaRPr>
          </a:p>
          <a:p>
            <a:endParaRPr lang="ru-RU" sz="4200" dirty="0"/>
          </a:p>
        </p:txBody>
      </p:sp>
    </p:spTree>
    <p:extLst>
      <p:ext uri="{BB962C8B-B14F-4D97-AF65-F5344CB8AC3E}">
        <p14:creationId xmlns:p14="http://schemas.microsoft.com/office/powerpoint/2010/main" val="11161651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31640" y="2708920"/>
            <a:ext cx="6347714" cy="1320800"/>
          </a:xfrm>
        </p:spPr>
        <p:txBody>
          <a:bodyPr/>
          <a:lstStyle/>
          <a:p>
            <a:pPr algn="ctr"/>
            <a:r>
              <a:rPr lang="ru-RU" b="1" dirty="0" smtClean="0">
                <a:solidFill>
                  <a:schemeClr val="tx1"/>
                </a:solidFill>
                <a:latin typeface="Times New Roman" panose="02020603050405020304" pitchFamily="18" charset="0"/>
                <a:cs typeface="Times New Roman" panose="02020603050405020304" pitchFamily="18" charset="0"/>
              </a:rPr>
              <a:t>Всем спасибо за внимание.</a:t>
            </a:r>
            <a:endParaRPr lang="ru-RU"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7774439"/>
      </p:ext>
    </p:extLst>
  </p:cSld>
  <p:clrMapOvr>
    <a:masterClrMapping/>
  </p:clrMapOvr>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1683</TotalTime>
  <Words>1555</Words>
  <Application>Microsoft Office PowerPoint</Application>
  <PresentationFormat>Экран (4:3)</PresentationFormat>
  <Paragraphs>66</Paragraphs>
  <Slides>15</Slides>
  <Notes>1</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15</vt:i4>
      </vt:variant>
    </vt:vector>
  </HeadingPairs>
  <TitlesOfParts>
    <vt:vector size="21" baseType="lpstr">
      <vt:lpstr>Arial</vt:lpstr>
      <vt:lpstr>Calibri</vt:lpstr>
      <vt:lpstr>Times New Roman</vt:lpstr>
      <vt:lpstr>Trebuchet MS</vt:lpstr>
      <vt:lpstr>Wingdings 3</vt:lpstr>
      <vt:lpstr>Аспект</vt:lpstr>
      <vt:lpstr>Презентация PowerPoint</vt:lpstr>
      <vt:lpstr>Актуальность</vt:lpstr>
      <vt:lpstr>Презентация PowerPoint</vt:lpstr>
      <vt:lpstr>Презентация PowerPoint</vt:lpstr>
      <vt:lpstr>Значение сенсорного воспитания:</vt:lpstr>
      <vt:lpstr>Цель проекта.</vt:lpstr>
      <vt:lpstr>Задачи проекта.</vt:lpstr>
      <vt:lpstr>Этапы и методы проекта.</vt:lpstr>
      <vt:lpstr>Средства сенсорного воспитания</vt:lpstr>
      <vt:lpstr>Дидактические игры:</vt:lpstr>
      <vt:lpstr>Презентация PowerPoint</vt:lpstr>
      <vt:lpstr>Презентация PowerPoint</vt:lpstr>
      <vt:lpstr>Презентация PowerPoint</vt:lpstr>
      <vt:lpstr>Вывод:</vt:lpstr>
      <vt:lpstr>Всем спасибо за внимание.</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user1</dc:creator>
  <cp:lastModifiedBy>Анастасия</cp:lastModifiedBy>
  <cp:revision>154</cp:revision>
  <dcterms:created xsi:type="dcterms:W3CDTF">2019-01-19T06:31:15Z</dcterms:created>
  <dcterms:modified xsi:type="dcterms:W3CDTF">2023-01-01T15:11:50Z</dcterms:modified>
</cp:coreProperties>
</file>