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Default Extension="sldx" ContentType="application/vnd.openxmlformats-officedocument.presentationml.slide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87" r:id="rId4"/>
    <p:sldId id="277" r:id="rId5"/>
    <p:sldId id="264" r:id="rId6"/>
    <p:sldId id="285" r:id="rId7"/>
    <p:sldId id="280" r:id="rId8"/>
    <p:sldId id="268" r:id="rId9"/>
    <p:sldId id="275" r:id="rId10"/>
    <p:sldId id="269" r:id="rId11"/>
    <p:sldId id="258" r:id="rId12"/>
    <p:sldId id="283" r:id="rId13"/>
    <p:sldId id="282" r:id="rId14"/>
    <p:sldId id="284" r:id="rId15"/>
    <p:sldId id="289" r:id="rId16"/>
    <p:sldId id="267" r:id="rId17"/>
    <p:sldId id="27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386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1453-2F6B-4E4B-BEB8-FC0867DDB099}" type="datetimeFigureOut">
              <a:rPr lang="ru-RU" smtClean="0"/>
              <a:pPr/>
              <a:t>10.07.2019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D8A28-E0EC-4E2D-ABBF-D8B36B6B7B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1453-2F6B-4E4B-BEB8-FC0867DDB099}" type="datetimeFigureOut">
              <a:rPr lang="ru-RU" smtClean="0"/>
              <a:pPr/>
              <a:t>10.07.2019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D8A28-E0EC-4E2D-ABBF-D8B36B6B7B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1453-2F6B-4E4B-BEB8-FC0867DDB099}" type="datetimeFigureOut">
              <a:rPr lang="ru-RU" smtClean="0"/>
              <a:pPr/>
              <a:t>10.07.2019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D8A28-E0EC-4E2D-ABBF-D8B36B6B7B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1453-2F6B-4E4B-BEB8-FC0867DDB099}" type="datetimeFigureOut">
              <a:rPr lang="ru-RU" smtClean="0"/>
              <a:pPr/>
              <a:t>10.07.2019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D8A28-E0EC-4E2D-ABBF-D8B36B6B7B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1453-2F6B-4E4B-BEB8-FC0867DDB099}" type="datetimeFigureOut">
              <a:rPr lang="ru-RU" smtClean="0"/>
              <a:pPr/>
              <a:t>10.07.2019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D8A28-E0EC-4E2D-ABBF-D8B36B6B7B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1453-2F6B-4E4B-BEB8-FC0867DDB099}" type="datetimeFigureOut">
              <a:rPr lang="ru-RU" smtClean="0"/>
              <a:pPr/>
              <a:t>10.07.2019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D8A28-E0EC-4E2D-ABBF-D8B36B6B7B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1453-2F6B-4E4B-BEB8-FC0867DDB099}" type="datetimeFigureOut">
              <a:rPr lang="ru-RU" smtClean="0"/>
              <a:pPr/>
              <a:t>10.07.2019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D8A28-E0EC-4E2D-ABBF-D8B36B6B7B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1453-2F6B-4E4B-BEB8-FC0867DDB099}" type="datetimeFigureOut">
              <a:rPr lang="ru-RU" smtClean="0"/>
              <a:pPr/>
              <a:t>10.07.2019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D8A28-E0EC-4E2D-ABBF-D8B36B6B7B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1453-2F6B-4E4B-BEB8-FC0867DDB099}" type="datetimeFigureOut">
              <a:rPr lang="ru-RU" smtClean="0"/>
              <a:pPr/>
              <a:t>10.07.2019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D8A28-E0EC-4E2D-ABBF-D8B36B6B7B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1453-2F6B-4E4B-BEB8-FC0867DDB099}" type="datetimeFigureOut">
              <a:rPr lang="ru-RU" smtClean="0"/>
              <a:pPr/>
              <a:t>10.07.2019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D8A28-E0EC-4E2D-ABBF-D8B36B6B7B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B1453-2F6B-4E4B-BEB8-FC0867DDB099}" type="datetimeFigureOut">
              <a:rPr lang="ru-RU" smtClean="0"/>
              <a:pPr/>
              <a:t>10.07.2019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D8A28-E0EC-4E2D-ABBF-D8B36B6B7B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0B1453-2F6B-4E4B-BEB8-FC0867DDB099}" type="datetimeFigureOut">
              <a:rPr lang="ru-RU" smtClean="0"/>
              <a:pPr/>
              <a:t>10.07.2019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ED8A28-E0EC-4E2D-ABBF-D8B36B6B7B4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package" Target="../embeddings/______Microsoft_Office_PowerPoint1.sldx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7030A0"/>
                </a:solidFill>
              </a:rPr>
              <a:t>Педсовет по теме </a:t>
            </a:r>
            <a:r>
              <a:rPr lang="ru-RU" sz="5400" b="1" dirty="0" smtClean="0">
                <a:solidFill>
                  <a:srgbClr val="0070C0"/>
                </a:solidFill>
              </a:rPr>
              <a:t>«Специфика </a:t>
            </a:r>
            <a:br>
              <a:rPr lang="ru-RU" sz="5400" b="1" dirty="0" smtClean="0">
                <a:solidFill>
                  <a:srgbClr val="0070C0"/>
                </a:solidFill>
              </a:rPr>
            </a:br>
            <a:r>
              <a:rPr lang="ru-RU" sz="5400" b="1" dirty="0" smtClean="0">
                <a:solidFill>
                  <a:srgbClr val="0070C0"/>
                </a:solidFill>
              </a:rPr>
              <a:t> логопедической работы с   учащимися   с  ОВЗ»</a:t>
            </a:r>
            <a:endParaRPr lang="ru-RU" sz="5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66" y="4857760"/>
            <a:ext cx="6400800" cy="1752600"/>
          </a:xfrm>
        </p:spPr>
        <p:txBody>
          <a:bodyPr/>
          <a:lstStyle/>
          <a:p>
            <a:r>
              <a:rPr lang="ru-RU" sz="2800" dirty="0" smtClean="0">
                <a:solidFill>
                  <a:srgbClr val="002060"/>
                </a:solidFill>
              </a:rPr>
              <a:t>Подготовила учитель – логопед 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МБОУ « СОШ г. </a:t>
            </a:r>
            <a:r>
              <a:rPr lang="ru-RU" sz="2800" dirty="0" err="1" smtClean="0">
                <a:solidFill>
                  <a:srgbClr val="002060"/>
                </a:solidFill>
              </a:rPr>
              <a:t>Среднеколымска</a:t>
            </a:r>
            <a:r>
              <a:rPr lang="ru-RU" sz="2800" dirty="0" smtClean="0">
                <a:solidFill>
                  <a:srgbClr val="002060"/>
                </a:solidFill>
              </a:rPr>
              <a:t>» 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Сметанина Н.Ю.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28599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         </a:t>
            </a:r>
            <a:r>
              <a:rPr lang="ru-RU" sz="2700" b="1" dirty="0" smtClean="0">
                <a:solidFill>
                  <a:srgbClr val="C00000"/>
                </a:solidFill>
              </a:rPr>
              <a:t>Основными задачами логопедического пункта являются:</a:t>
            </a:r>
            <a:br>
              <a:rPr lang="ru-RU" sz="2700" b="1" dirty="0" smtClean="0">
                <a:solidFill>
                  <a:srgbClr val="C00000"/>
                </a:solidFill>
              </a:rPr>
            </a:b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3214686"/>
            <a:ext cx="8229600" cy="2500330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7030A0"/>
                </a:solidFill>
              </a:rPr>
              <a:t>-своевременное выявление нарушений развития речи учащихся;</a:t>
            </a:r>
          </a:p>
          <a:p>
            <a:r>
              <a:rPr lang="ru-RU" sz="2000" b="1" dirty="0" smtClean="0">
                <a:solidFill>
                  <a:srgbClr val="0070C0"/>
                </a:solidFill>
              </a:rPr>
              <a:t>-определение их уровня и характера;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-устранение разнообразных нарушений речи;</a:t>
            </a:r>
          </a:p>
          <a:p>
            <a:r>
              <a:rPr lang="ru-RU" sz="2000" b="1" dirty="0" smtClean="0">
                <a:solidFill>
                  <a:srgbClr val="C00000"/>
                </a:solidFill>
              </a:rPr>
              <a:t>-профилактика более серьёзных нарушений речи , в том числе и нарушений письменной речи;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-консультативно-методическая помощь для учителей  и  родителей (законных представителей) .</a:t>
            </a:r>
          </a:p>
          <a:p>
            <a:endParaRPr lang="ru-RU" sz="20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28596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Основная цель учителя-логопеда</a:t>
            </a: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 </a:t>
            </a:r>
            <a:r>
              <a:rPr kumimoji="0" lang="ru-RU" sz="2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:</a:t>
            </a:r>
            <a:endParaRPr kumimoji="0" lang="ru-RU" sz="25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357158" y="928671"/>
            <a:ext cx="8229600" cy="12144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</a:t>
            </a:r>
            <a:r>
              <a:rPr kumimoji="0" 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исправление недостатков устной речи и развитие высших психических функций, участвующих в процессе письма и чтения.</a:t>
            </a: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500042"/>
            <a:ext cx="91440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Логопедическая работа с учащимися с ОВЗ строится с учетом возраста ребенка, тяжести поражения артикуляционного аппарата, степени задержки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доречевого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и речевого развития, возрастных и интеллектуальных особенностей ребенка, общего соматического и неврологического состояния.</a:t>
            </a: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2143116"/>
            <a:ext cx="9144000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Все дети с ОВЗ, охваченные коррекционной логопедической помощью, имеют направления  психолого-медико-педагогической комиссией, подтверждающей наличие у ребенка определенного речевого диагноза.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357158" y="3500438"/>
            <a:ext cx="8229600" cy="257174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Большинство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</a:rPr>
              <a:t>младших школьников с ОВЗ, как правило, имеют проблемы в развитии восприятия, внимания, памяти, мыслительной деятельности, различную степень моторного развития и сенсорных функций, наблюдается повышенная утомляемость. </a:t>
            </a:r>
          </a:p>
          <a:p>
            <a:pPr algn="ctr"/>
            <a:r>
              <a:rPr lang="ru-RU" sz="2000" b="1" dirty="0" smtClean="0">
                <a:solidFill>
                  <a:srgbClr val="0070C0"/>
                </a:solidFill>
              </a:rPr>
              <a:t>Чтобы заинтересовать учащихся, нужны нестандартные подходы, индивидуальные программы, инновационные технологии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00042"/>
            <a:ext cx="9144000" cy="5626121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   </a:t>
            </a:r>
            <a:r>
              <a:rPr lang="ru-RU" sz="2000" dirty="0" smtClean="0">
                <a:solidFill>
                  <a:srgbClr val="C00000"/>
                </a:solidFill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</a:rPr>
              <a:t>Основная задача занятий </a:t>
            </a:r>
            <a:r>
              <a:rPr lang="ru-RU" sz="2000" b="1" dirty="0" smtClean="0">
                <a:solidFill>
                  <a:srgbClr val="002060"/>
                </a:solidFill>
              </a:rPr>
              <a:t>— максимальное развитие речевой функции с опорой на возможности ребенка. </a:t>
            </a:r>
          </a:p>
          <a:p>
            <a:pPr algn="ctr">
              <a:buNone/>
            </a:pPr>
            <a:r>
              <a:rPr lang="ru-RU" sz="2000" b="1" dirty="0" smtClean="0"/>
              <a:t>  </a:t>
            </a:r>
            <a:r>
              <a:rPr lang="ru-RU" sz="2000" dirty="0" smtClean="0"/>
              <a:t>   </a:t>
            </a:r>
          </a:p>
          <a:p>
            <a:pPr algn="ctr"/>
            <a:r>
              <a:rPr lang="ru-RU" sz="2000" dirty="0" smtClean="0"/>
              <a:t> </a:t>
            </a:r>
            <a:r>
              <a:rPr lang="ru-RU" sz="2000" b="1" dirty="0" smtClean="0">
                <a:solidFill>
                  <a:srgbClr val="7030A0"/>
                </a:solidFill>
              </a:rPr>
              <a:t>Формами организации работы с детьми, имеющими нарушения речи, являются индивидуальные и групповые занятия. </a:t>
            </a:r>
          </a:p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Наши занятия кратковременные (25 -30 минут), краткосрочные (2 раза в неделю) и рассчитаны 1-2  года обучения в зависимости от сложности речевого нарушения.</a:t>
            </a:r>
          </a:p>
          <a:p>
            <a:pPr lvl="0" algn="ctr">
              <a:buNone/>
              <a:defRPr/>
            </a:pPr>
            <a:r>
              <a:rPr lang="ru-RU" sz="2000" b="1" dirty="0" smtClean="0">
                <a:solidFill>
                  <a:srgbClr val="002060"/>
                </a:solidFill>
              </a:rPr>
              <a:t>На 2018-2019 </a:t>
            </a:r>
            <a:r>
              <a:rPr lang="ru-RU" sz="2000" b="1" dirty="0" err="1" smtClean="0">
                <a:solidFill>
                  <a:srgbClr val="002060"/>
                </a:solidFill>
              </a:rPr>
              <a:t>уч</a:t>
            </a:r>
            <a:r>
              <a:rPr lang="ru-RU" sz="2000" b="1" dirty="0" smtClean="0">
                <a:solidFill>
                  <a:srgbClr val="002060"/>
                </a:solidFill>
              </a:rPr>
              <a:t> год , на </a:t>
            </a:r>
            <a:r>
              <a:rPr lang="ru-RU" sz="2000" b="1" dirty="0" err="1" smtClean="0">
                <a:solidFill>
                  <a:srgbClr val="002060"/>
                </a:solidFill>
              </a:rPr>
              <a:t>логопункт</a:t>
            </a:r>
            <a:r>
              <a:rPr lang="ru-RU" sz="2000" b="1" dirty="0" smtClean="0">
                <a:solidFill>
                  <a:srgbClr val="002060"/>
                </a:solidFill>
              </a:rPr>
              <a:t>  зачислено 34 </a:t>
            </a:r>
            <a:r>
              <a:rPr lang="ru-RU" sz="2000" b="1" dirty="0" err="1" smtClean="0">
                <a:solidFill>
                  <a:srgbClr val="002060"/>
                </a:solidFill>
              </a:rPr>
              <a:t>ребенка,имеющих</a:t>
            </a:r>
            <a:r>
              <a:rPr lang="ru-RU" sz="2000" b="1" dirty="0" smtClean="0">
                <a:solidFill>
                  <a:srgbClr val="002060"/>
                </a:solidFill>
              </a:rPr>
              <a:t> разные речевые расстройства,  среди которых есть и дети с ОВЗ.</a:t>
            </a:r>
          </a:p>
          <a:p>
            <a:pPr lvl="0" algn="ctr">
              <a:buNone/>
              <a:defRPr/>
            </a:pPr>
            <a:r>
              <a:rPr lang="ru-RU" sz="2000" b="1" dirty="0" smtClean="0">
                <a:solidFill>
                  <a:srgbClr val="002060"/>
                </a:solidFill>
              </a:rPr>
              <a:t>По начальной школе всего 21 учащихся с ОВЗ, из них 6 детей инвалидов. </a:t>
            </a:r>
          </a:p>
          <a:p>
            <a:pPr lvl="0" algn="ctr">
              <a:buNone/>
              <a:defRPr/>
            </a:pPr>
            <a:r>
              <a:rPr lang="ru-RU" sz="2000" b="1" dirty="0" smtClean="0">
                <a:solidFill>
                  <a:srgbClr val="002060"/>
                </a:solidFill>
              </a:rPr>
              <a:t>Логопеда посещают 14 учащихся с ОВЗ, из которых 3 </a:t>
            </a:r>
            <a:r>
              <a:rPr lang="ru-RU" sz="2000" b="1" dirty="0" err="1" smtClean="0">
                <a:solidFill>
                  <a:srgbClr val="002060"/>
                </a:solidFill>
              </a:rPr>
              <a:t>ребенка-инвалиды</a:t>
            </a:r>
            <a:r>
              <a:rPr lang="ru-RU" sz="2000" b="1" dirty="0" smtClean="0">
                <a:solidFill>
                  <a:srgbClr val="002060"/>
                </a:solidFill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dirty="0" smtClean="0">
                <a:solidFill>
                  <a:srgbClr val="0070C0"/>
                </a:solidFill>
              </a:rPr>
              <a:t>Основные особенности детей ОВЗ:</a:t>
            </a:r>
            <a:endParaRPr lang="ru-RU" dirty="0" smtClean="0">
              <a:solidFill>
                <a:srgbClr val="0070C0"/>
              </a:solidFill>
            </a:endParaRPr>
          </a:p>
          <a:p>
            <a:pPr lvl="0"/>
            <a:r>
              <a:rPr lang="ru-RU" sz="2800" dirty="0" smtClean="0">
                <a:solidFill>
                  <a:srgbClr val="002060"/>
                </a:solidFill>
              </a:rPr>
              <a:t>повышенная истощаемость, в результате чего - низкая работоспособность;</a:t>
            </a:r>
          </a:p>
          <a:p>
            <a:pPr lvl="0"/>
            <a:r>
              <a:rPr lang="ru-RU" sz="2800" dirty="0" smtClean="0">
                <a:solidFill>
                  <a:srgbClr val="7030A0"/>
                </a:solidFill>
              </a:rPr>
              <a:t>раздражительность;</a:t>
            </a:r>
          </a:p>
          <a:p>
            <a:pPr lvl="0"/>
            <a:r>
              <a:rPr lang="ru-RU" sz="2800" dirty="0" smtClean="0">
                <a:solidFill>
                  <a:srgbClr val="002060"/>
                </a:solidFill>
              </a:rPr>
              <a:t>повышенная возбудимость;</a:t>
            </a:r>
          </a:p>
          <a:p>
            <a:pPr lvl="0"/>
            <a:r>
              <a:rPr lang="ru-RU" sz="2800" dirty="0" smtClean="0">
                <a:solidFill>
                  <a:srgbClr val="7030A0"/>
                </a:solidFill>
              </a:rPr>
              <a:t>двигательная расторможенность;</a:t>
            </a:r>
          </a:p>
          <a:p>
            <a:pPr lvl="0"/>
            <a:r>
              <a:rPr lang="ru-RU" sz="2800" dirty="0" smtClean="0">
                <a:solidFill>
                  <a:srgbClr val="002060"/>
                </a:solidFill>
              </a:rPr>
              <a:t>эмоциональная неустойчивость;</a:t>
            </a:r>
          </a:p>
          <a:p>
            <a:pPr lvl="0"/>
            <a:r>
              <a:rPr lang="ru-RU" sz="2800" dirty="0" smtClean="0">
                <a:solidFill>
                  <a:srgbClr val="7030A0"/>
                </a:solidFill>
              </a:rPr>
              <a:t>ограниченный запас общих сведений и представлений;</a:t>
            </a:r>
          </a:p>
          <a:p>
            <a:pPr lvl="0"/>
            <a:r>
              <a:rPr lang="ru-RU" sz="2800" dirty="0" smtClean="0"/>
              <a:t> </a:t>
            </a:r>
            <a:r>
              <a:rPr lang="ru-RU" sz="2800" dirty="0" smtClean="0">
                <a:solidFill>
                  <a:srgbClr val="002060"/>
                </a:solidFill>
              </a:rPr>
              <a:t>бедный словарный запас;</a:t>
            </a:r>
          </a:p>
          <a:p>
            <a:pPr lvl="0"/>
            <a:r>
              <a:rPr lang="ru-RU" sz="2800" dirty="0" smtClean="0">
                <a:solidFill>
                  <a:srgbClr val="7030A0"/>
                </a:solidFill>
              </a:rPr>
              <a:t> </a:t>
            </a:r>
            <a:r>
              <a:rPr lang="ru-RU" sz="2800" dirty="0" err="1" smtClean="0">
                <a:solidFill>
                  <a:srgbClr val="7030A0"/>
                </a:solidFill>
              </a:rPr>
              <a:t>несформированность</a:t>
            </a:r>
            <a:r>
              <a:rPr lang="ru-RU" sz="2800" dirty="0" smtClean="0">
                <a:solidFill>
                  <a:srgbClr val="7030A0"/>
                </a:solidFill>
              </a:rPr>
              <a:t> навыков интеллектуальной и игровой деятельности;.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C80032-1114-4994-9C9F-341F7238A78E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Работа логопеда  состоит из ряда последовательных этапов.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0" y="1000108"/>
            <a:ext cx="91440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Times New Roman" pitchFamily="18" charset="0"/>
              </a:rPr>
              <a:t>I этап – диагностика индивидуальных особенностей речевого развития ребенка с ОВЗ;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2285992"/>
            <a:ext cx="8286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II этап – составление учителем-логопедом индивидуальной карты речевого развития ребенка;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2928934"/>
            <a:ext cx="8929718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II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этап – организация индивидуальной и групповой логопедической работы с детьми, нуждающимися в логопедической коррекции;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500034" y="4214818"/>
            <a:ext cx="835824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Times New Roman" pitchFamily="18" charset="0"/>
              </a:rPr>
              <a:t>V этап – мониторинг речевого развития каждого ребенка, имеющего проблемы логопедического характера;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5429264"/>
            <a:ext cx="85011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V этап – индивидуальные консультации специалистов и родителей.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7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2770" grpId="0"/>
      <p:bldP spid="32771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7030A0"/>
                </a:solidFill>
              </a:rPr>
              <a:t>Специфика логопедической работы с учащимися с ОВЗ.</a:t>
            </a:r>
            <a:br>
              <a:rPr lang="ru-RU" sz="3200" b="1" dirty="0" smtClean="0">
                <a:solidFill>
                  <a:srgbClr val="7030A0"/>
                </a:solidFill>
              </a:rPr>
            </a:b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715016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Работа над речевой системой в целом.</a:t>
            </a:r>
          </a:p>
          <a:p>
            <a:r>
              <a:rPr lang="ru-RU" b="1" dirty="0" smtClean="0">
                <a:solidFill>
                  <a:srgbClr val="0070C0"/>
                </a:solidFill>
              </a:rPr>
              <a:t>Максимальное использование сохранных анализаторов (зрительный, слуховой, тактильный).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 Дифференцированный подход (психические особенности, работоспособность, уровень </a:t>
            </a:r>
            <a:r>
              <a:rPr lang="ru-RU" b="1" dirty="0" err="1" smtClean="0">
                <a:solidFill>
                  <a:srgbClr val="002060"/>
                </a:solidFill>
              </a:rPr>
              <a:t>сформированности</a:t>
            </a:r>
            <a:r>
              <a:rPr lang="ru-RU" b="1" dirty="0" smtClean="0">
                <a:solidFill>
                  <a:srgbClr val="002060"/>
                </a:solidFill>
              </a:rPr>
              <a:t> речи).</a:t>
            </a:r>
          </a:p>
          <a:p>
            <a:r>
              <a:rPr lang="ru-RU" b="1" dirty="0" smtClean="0">
                <a:solidFill>
                  <a:srgbClr val="0070C0"/>
                </a:solidFill>
              </a:rPr>
              <a:t>Длительное закрепление направленных речевых навыков.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Частый повтор упражнений с элементами новизны.</a:t>
            </a:r>
          </a:p>
          <a:p>
            <a:r>
              <a:rPr lang="ru-RU" b="1" dirty="0" smtClean="0">
                <a:solidFill>
                  <a:srgbClr val="0070C0"/>
                </a:solidFill>
              </a:rPr>
              <a:t>Частая смена видов деятельности (быстрая утомляемость).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Дозировка заданий и речевого материала (постепенное усложнение).</a:t>
            </a:r>
          </a:p>
          <a:p>
            <a:r>
              <a:rPr lang="ru-RU" b="1" dirty="0" smtClean="0">
                <a:solidFill>
                  <a:srgbClr val="0070C0"/>
                </a:solidFill>
              </a:rPr>
              <a:t>Умеренный темп работы.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Постоянное поддержание интереса к занятиям (эмоциональность).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Структура логопедических занятий .  </a:t>
            </a:r>
            <a:r>
              <a:rPr lang="ru-RU" sz="3200" dirty="0" smtClean="0">
                <a:solidFill>
                  <a:srgbClr val="C00000"/>
                </a:solidFill>
              </a:rPr>
              <a:t/>
            </a:r>
            <a:br>
              <a:rPr lang="ru-RU" sz="3200" dirty="0" smtClean="0">
                <a:solidFill>
                  <a:srgbClr val="C00000"/>
                </a:solidFill>
              </a:rPr>
            </a:b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5126055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</a:rPr>
              <a:t>- упражнения для развития артикуляционной моторики;</a:t>
            </a:r>
          </a:p>
          <a:p>
            <a:r>
              <a:rPr lang="ru-RU" sz="2400" b="1" dirty="0" smtClean="0">
                <a:solidFill>
                  <a:srgbClr val="002060"/>
                </a:solidFill>
              </a:rPr>
              <a:t>- упражнения для развития общей координации движений и мелкой моторики пальцев рук ( пальчиковая гимнастика);</a:t>
            </a:r>
          </a:p>
          <a:p>
            <a:r>
              <a:rPr lang="ru-RU" sz="2400" b="1" dirty="0" smtClean="0">
                <a:solidFill>
                  <a:srgbClr val="002060"/>
                </a:solidFill>
              </a:rPr>
              <a:t>- дыхательная гимнастика;</a:t>
            </a:r>
          </a:p>
          <a:p>
            <a:r>
              <a:rPr lang="ru-RU" sz="2400" b="1" dirty="0" smtClean="0">
                <a:solidFill>
                  <a:srgbClr val="7030A0"/>
                </a:solidFill>
              </a:rPr>
              <a:t>- коррекция произношения звуков ,их автоматизация и дифференциация;</a:t>
            </a:r>
          </a:p>
          <a:p>
            <a:r>
              <a:rPr lang="ru-RU" sz="2400" b="1" dirty="0" smtClean="0">
                <a:solidFill>
                  <a:srgbClr val="0070C0"/>
                </a:solidFill>
              </a:rPr>
              <a:t>- формирование фонематических процессов;</a:t>
            </a:r>
          </a:p>
          <a:p>
            <a:r>
              <a:rPr lang="ru-RU" sz="2400" b="1" dirty="0" smtClean="0">
                <a:solidFill>
                  <a:srgbClr val="00B050"/>
                </a:solidFill>
              </a:rPr>
              <a:t>- работа со словами, </a:t>
            </a:r>
            <a:r>
              <a:rPr lang="ru-RU" sz="2400" b="1" dirty="0" err="1" smtClean="0">
                <a:solidFill>
                  <a:srgbClr val="00B050"/>
                </a:solidFill>
              </a:rPr>
              <a:t>звуко-слоговой</a:t>
            </a:r>
            <a:r>
              <a:rPr lang="ru-RU" sz="2400" b="1" dirty="0" smtClean="0">
                <a:solidFill>
                  <a:srgbClr val="00B050"/>
                </a:solidFill>
              </a:rPr>
              <a:t> анализ  и синтез ;</a:t>
            </a:r>
          </a:p>
          <a:p>
            <a:r>
              <a:rPr lang="ru-RU" sz="2400" b="1" dirty="0" smtClean="0">
                <a:solidFill>
                  <a:srgbClr val="002060"/>
                </a:solidFill>
              </a:rPr>
              <a:t>- работа над предложением и связной речью;</a:t>
            </a:r>
          </a:p>
          <a:p>
            <a:r>
              <a:rPr lang="ru-RU" sz="2400" b="1" dirty="0" smtClean="0">
                <a:solidFill>
                  <a:srgbClr val="C00000"/>
                </a:solidFill>
              </a:rPr>
              <a:t>- обогащение и активизация словарного запаса</a:t>
            </a:r>
          </a:p>
          <a:p>
            <a:pPr>
              <a:buNone/>
            </a:pPr>
            <a:r>
              <a:rPr lang="ru-RU" sz="2400" b="1" dirty="0" smtClean="0"/>
              <a:t> 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144416-B77C-45E0-9B88-E26607D928D8}" type="datetime1">
              <a:rPr lang="ru-RU" smtClean="0"/>
              <a:pPr>
                <a:defRPr/>
              </a:pPr>
              <a:t>10.07.2019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C80032-1114-4994-9C9F-341F7238A78E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Добиться хороших  результатов в логопедической работе позволяют:</a:t>
            </a:r>
            <a:br>
              <a:rPr lang="ru-RU" sz="3600" b="1" dirty="0" smtClean="0">
                <a:solidFill>
                  <a:srgbClr val="C00000"/>
                </a:solidFill>
              </a:rPr>
            </a:b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dirty="0" smtClean="0">
                <a:solidFill>
                  <a:srgbClr val="002060"/>
                </a:solidFill>
              </a:rPr>
              <a:t>тщательный отбор дидактического и наглядного материала к занятиям;</a:t>
            </a:r>
          </a:p>
          <a:p>
            <a:pPr lvl="0"/>
            <a:r>
              <a:rPr lang="ru-RU" dirty="0" smtClean="0">
                <a:solidFill>
                  <a:srgbClr val="7030A0"/>
                </a:solidFill>
              </a:rPr>
              <a:t>оптимальное распределение времени на каждый этап занятия;</a:t>
            </a:r>
          </a:p>
          <a:p>
            <a:pPr lvl="0"/>
            <a:r>
              <a:rPr lang="ru-RU" dirty="0" smtClean="0">
                <a:solidFill>
                  <a:srgbClr val="002060"/>
                </a:solidFill>
              </a:rPr>
              <a:t>использование разнообразных форм и методов логопедического воздействия;</a:t>
            </a:r>
          </a:p>
          <a:p>
            <a:pPr lvl="0"/>
            <a:r>
              <a:rPr lang="ru-RU" dirty="0" smtClean="0">
                <a:solidFill>
                  <a:srgbClr val="7030A0"/>
                </a:solidFill>
              </a:rPr>
              <a:t>использование компьютерных технологий и технических средств обучения и т.д.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Учебно-методический материал, используемый в работе: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643050"/>
            <a:ext cx="8229600" cy="4983179"/>
          </a:xfrm>
        </p:spPr>
        <p:txBody>
          <a:bodyPr>
            <a:normAutofit fontScale="85000" lnSpcReduction="10000"/>
          </a:bodyPr>
          <a:lstStyle/>
          <a:p>
            <a:pPr algn="ctr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7030A0"/>
                </a:solidFill>
              </a:rPr>
              <a:t>подборка </a:t>
            </a:r>
            <a:r>
              <a:rPr lang="ru-RU" b="1" dirty="0" err="1" smtClean="0">
                <a:solidFill>
                  <a:srgbClr val="7030A0"/>
                </a:solidFill>
              </a:rPr>
              <a:t>чистоговорок</a:t>
            </a:r>
            <a:r>
              <a:rPr lang="ru-RU" b="1" dirty="0" smtClean="0">
                <a:solidFill>
                  <a:srgbClr val="7030A0"/>
                </a:solidFill>
              </a:rPr>
              <a:t>, скороговорок.</a:t>
            </a:r>
          </a:p>
          <a:p>
            <a:pPr algn="ctr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7030A0"/>
                </a:solidFill>
              </a:rPr>
              <a:t>упражнений для артикуляционной гимнастики.</a:t>
            </a:r>
          </a:p>
          <a:p>
            <a:pPr algn="ctr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7030A0"/>
                </a:solidFill>
              </a:rPr>
              <a:t>упражнений для пальчиковой гимнастики. </a:t>
            </a:r>
          </a:p>
          <a:p>
            <a:pPr algn="ctr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7030A0"/>
                </a:solidFill>
              </a:rPr>
              <a:t>- подборка стихов для движений с речью.</a:t>
            </a:r>
          </a:p>
          <a:p>
            <a:pPr algn="ctr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7030A0"/>
                </a:solidFill>
              </a:rPr>
              <a:t> упражнения для дыхательной гимнастики. </a:t>
            </a:r>
          </a:p>
          <a:p>
            <a:pPr algn="ctr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7030A0"/>
                </a:solidFill>
              </a:rPr>
              <a:t>презентации – тренажеры по различным орфограммам.   </a:t>
            </a:r>
          </a:p>
          <a:p>
            <a:pPr algn="ctr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7030A0"/>
                </a:solidFill>
              </a:rPr>
              <a:t>презентации с набором  слов, словосочетаний, предложений , предназначенных для автоматизации ставящегося звука. 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C80032-1114-4994-9C9F-341F7238A78E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3000396" cy="2428868"/>
        </p:xfrm>
        <a:graphic>
          <a:graphicData uri="http://schemas.openxmlformats.org/presentationml/2006/ole">
            <p:oleObj spid="_x0000_s1026" name="Слайд" r:id="rId3" imgW="4570551" imgH="3427315" progId="PowerPoint.Slide.12">
              <p:embed/>
            </p:oleObj>
          </a:graphicData>
        </a:graphic>
      </p:graphicFrame>
      <p:pic>
        <p:nvPicPr>
          <p:cNvPr id="1028" name="Picture 4" descr="C:\Users\Наталья\Desktop\Безымянный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0"/>
            <a:ext cx="2857520" cy="1928826"/>
          </a:xfrm>
          <a:prstGeom prst="rect">
            <a:avLst/>
          </a:prstGeom>
          <a:noFill/>
        </p:spPr>
      </p:pic>
      <p:pic>
        <p:nvPicPr>
          <p:cNvPr id="1030" name="Picture 6" descr="C:\Users\Наталья\Desktop\Безымянный5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643446"/>
            <a:ext cx="3000428" cy="200026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</p:pic>
      <p:pic>
        <p:nvPicPr>
          <p:cNvPr id="1032" name="Picture 8" descr="C:\Users\Наталья\Desktop\Безымянный7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43636" y="0"/>
            <a:ext cx="2857488" cy="228601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034" name="Picture 10" descr="C:\Users\Наталья\Desktop\Безымянный8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43636" y="2428868"/>
            <a:ext cx="3000364" cy="214314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pic>
        <p:nvPicPr>
          <p:cNvPr id="1035" name="Picture 11" descr="C:\Users\Наталья\Desktop\Безымянный9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86116" y="5072074"/>
            <a:ext cx="2786082" cy="1785926"/>
          </a:xfrm>
          <a:prstGeom prst="rect">
            <a:avLst/>
          </a:prstGeom>
          <a:noFill/>
        </p:spPr>
      </p:pic>
      <p:pic>
        <p:nvPicPr>
          <p:cNvPr id="2" name="Picture 3" descr="C:\Users\Наталья\Desktop\Безымянный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072198" y="4714860"/>
            <a:ext cx="3071802" cy="2143140"/>
          </a:xfrm>
          <a:prstGeom prst="rect">
            <a:avLst/>
          </a:prstGeom>
          <a:noFill/>
        </p:spPr>
      </p:pic>
      <p:pic>
        <p:nvPicPr>
          <p:cNvPr id="13" name="Picture 3" descr="C:\Users\Наталья\Desktop\Безымянный2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86116" y="1714488"/>
            <a:ext cx="2786082" cy="1857388"/>
          </a:xfrm>
          <a:prstGeom prst="rect">
            <a:avLst/>
          </a:prstGeom>
          <a:noFill/>
        </p:spPr>
      </p:pic>
      <p:pic>
        <p:nvPicPr>
          <p:cNvPr id="14" name="Picture 4" descr="C:\Users\Наталья\Pictures\Безымянный1.pn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000364" y="3357562"/>
            <a:ext cx="2786082" cy="1704973"/>
          </a:xfrm>
          <a:prstGeom prst="rect">
            <a:avLst/>
          </a:prstGeom>
          <a:noFill/>
        </p:spPr>
      </p:pic>
      <p:pic>
        <p:nvPicPr>
          <p:cNvPr id="1027" name="Picture 3" descr="C:\Users\Наталья\Desktop\Безымянный0.pn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2571744"/>
            <a:ext cx="2944811" cy="2143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22" name="Picture 2" descr="C:\Users\Наталья\Desktop\пдесовет Логопед ОВЗ\P_20181120_200456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4429124" cy="3000396"/>
          </a:xfrm>
          <a:prstGeom prst="rect">
            <a:avLst/>
          </a:prstGeom>
          <a:noFill/>
        </p:spPr>
      </p:pic>
      <p:pic>
        <p:nvPicPr>
          <p:cNvPr id="30723" name="Picture 3" descr="C:\Users\Наталья\Desktop\пдесовет Логопед ОВЗ\P_20181120_2005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14290"/>
            <a:ext cx="4572000" cy="3000396"/>
          </a:xfrm>
          <a:prstGeom prst="rect">
            <a:avLst/>
          </a:prstGeom>
          <a:noFill/>
        </p:spPr>
      </p:pic>
      <p:pic>
        <p:nvPicPr>
          <p:cNvPr id="30724" name="Picture 4" descr="C:\Users\Наталья\Desktop\пдесовет Логопед ОВЗ\P_20181120_20073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9000"/>
            <a:ext cx="4419529" cy="2857520"/>
          </a:xfrm>
          <a:prstGeom prst="rect">
            <a:avLst/>
          </a:prstGeom>
          <a:noFill/>
        </p:spPr>
      </p:pic>
      <p:pic>
        <p:nvPicPr>
          <p:cNvPr id="30725" name="Picture 5" descr="C:\Users\Наталья\Desktop\пдесовет Логопед ОВЗ\P_20181120_2015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3500438"/>
            <a:ext cx="4286280" cy="2857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:\Users\Наталья\Desktop\пдесовет Логопед ОВЗ\P_20181120_20094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52"/>
            <a:ext cx="4357686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Наталья\Desktop\пдесовет Логопед ОВЗ\P_20181120_20091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42852"/>
            <a:ext cx="4572000" cy="339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Наталья\Desktop\пдесовет Логопед ОВЗ\P_20181120_20170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32" y="3357562"/>
            <a:ext cx="4929222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C:\Users\Наталья\Desktop\пдесовет Логопед ОВЗ\P_20181120_201102_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0"/>
            <a:ext cx="8643998" cy="6500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C:\Users\Наталья\Desktop\логопед таблицы\Screenshot_2018-07-19-15-29-44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4000528" cy="2928940"/>
          </a:xfrm>
          <a:prstGeom prst="rect">
            <a:avLst/>
          </a:prstGeom>
          <a:noFill/>
        </p:spPr>
      </p:pic>
      <p:pic>
        <p:nvPicPr>
          <p:cNvPr id="27651" name="Picture 3" descr="C:\Users\Наталья\Desktop\логопед таблицы\Screenshot_2018-07-19-15-29-18_1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286379" y="214291"/>
            <a:ext cx="3643339" cy="2857520"/>
          </a:xfrm>
          <a:prstGeom prst="rect">
            <a:avLst/>
          </a:prstGeom>
          <a:noFill/>
        </p:spPr>
      </p:pic>
      <p:pic>
        <p:nvPicPr>
          <p:cNvPr id="10" name="Picture 4" descr="C:\Users\Наталья\Desktop\логопед таблицы\Screenshot_2018-07-18-23-08-35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4486275"/>
            <a:ext cx="3286124" cy="2371725"/>
          </a:xfrm>
          <a:prstGeom prst="rect">
            <a:avLst/>
          </a:prstGeom>
          <a:noFill/>
        </p:spPr>
      </p:pic>
      <p:pic>
        <p:nvPicPr>
          <p:cNvPr id="11" name="Picture 6" descr="C:\Users\Наталья\Desktop\логопед таблицы\Screenshot_2018-07-18-23-07-00_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38" y="4548187"/>
            <a:ext cx="3500462" cy="2309813"/>
          </a:xfrm>
          <a:prstGeom prst="rect">
            <a:avLst/>
          </a:prstGeom>
          <a:noFill/>
        </p:spPr>
      </p:pic>
      <p:pic>
        <p:nvPicPr>
          <p:cNvPr id="12" name="Picture 7" descr="C:\Users\Наталья\Desktop\логопед таблицы\Screenshot_2018-07-18-23-08-14_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38450" y="2795582"/>
            <a:ext cx="3857628" cy="21717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144416-B77C-45E0-9B88-E26607D928D8}" type="datetime1">
              <a:rPr lang="ru-RU" smtClean="0"/>
              <a:pPr>
                <a:defRPr/>
              </a:pPr>
              <a:t>10.07.2019</a:t>
            </a:fld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C80032-1114-4994-9C9F-341F7238A78E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  <p:pic>
        <p:nvPicPr>
          <p:cNvPr id="8" name="Рисунок 7" descr=".дпи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3163777" cy="1963142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9" name="Рисунок 8" descr="78дке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4500570"/>
            <a:ext cx="3143272" cy="2071702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10" name="Рисунок 9" descr="веньыеь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57884" y="0"/>
            <a:ext cx="3071834" cy="2000264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11" name="Рисунок 10" descr="фиф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8" y="4572008"/>
            <a:ext cx="3143272" cy="2000264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12" name="Содержимое 6" descr="проп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2786050" y="1857364"/>
            <a:ext cx="3786214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сияап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2214554"/>
            <a:ext cx="2786050" cy="1928826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15" name="Рисунок 14" descr="енюбр.Ш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572264" y="2285992"/>
            <a:ext cx="2571736" cy="1928826"/>
          </a:xfrm>
          <a:prstGeom prst="rect">
            <a:avLst/>
          </a:prstGeom>
          <a:ln>
            <a:solidFill>
              <a:schemeClr val="accent2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</a:rPr>
              <a:t>Заключение</a:t>
            </a: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401080" cy="4840303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dirty="0" smtClean="0"/>
              <a:t>         </a:t>
            </a:r>
            <a:r>
              <a:rPr lang="ru-RU" dirty="0" smtClean="0">
                <a:solidFill>
                  <a:srgbClr val="002060"/>
                </a:solidFill>
              </a:rPr>
              <a:t>Благодаря использованию специальных образовательных программ и методов, различных  методических пособий и дидактических материалов, проведения групповых и индивидуальных коррекционных занятий ,применение ИКТ,  а также  тесная взаимосвязь в работе логопеда, родителей и всех </a:t>
            </a:r>
            <a:r>
              <a:rPr lang="ru-RU" dirty="0" err="1" smtClean="0">
                <a:solidFill>
                  <a:srgbClr val="002060"/>
                </a:solidFill>
              </a:rPr>
              <a:t>педагогов,специалистов</a:t>
            </a:r>
            <a:r>
              <a:rPr lang="ru-RU" dirty="0" smtClean="0">
                <a:solidFill>
                  <a:srgbClr val="002060"/>
                </a:solidFill>
              </a:rPr>
              <a:t>   достигаются хорошие  результаты в коррекционно-развивающей работе с детьми ОВЗ.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</a:rPr>
              <a:t>Процесс коррекции речи у детей с ОВЗ  длительный и может растянуться на годы. 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392</TotalTime>
  <Words>553</Words>
  <Application>Microsoft Office PowerPoint</Application>
  <PresentationFormat>Экран (4:3)</PresentationFormat>
  <Paragraphs>84</Paragraphs>
  <Slides>17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9" baseType="lpstr">
      <vt:lpstr>Тема Office</vt:lpstr>
      <vt:lpstr>Слайд</vt:lpstr>
      <vt:lpstr>Педсовет по теме «Специфика   логопедической работы с   учащимися   с  ОВЗ»</vt:lpstr>
      <vt:lpstr>         Основными задачами логопедического пункта являются: </vt:lpstr>
      <vt:lpstr>Слайд 3</vt:lpstr>
      <vt:lpstr>Слайд 4</vt:lpstr>
      <vt:lpstr>Слайд 5</vt:lpstr>
      <vt:lpstr>Работа логопеда  состоит из ряда последовательных этапов. </vt:lpstr>
      <vt:lpstr>Специфика логопедической работы с учащимися с ОВЗ. </vt:lpstr>
      <vt:lpstr>Структура логопедических занятий .   </vt:lpstr>
      <vt:lpstr>Добиться хороших  результатов в логопедической работе позволяют: </vt:lpstr>
      <vt:lpstr>Учебно-методический материал, используемый в работе:</vt:lpstr>
      <vt:lpstr>Слайд 11</vt:lpstr>
      <vt:lpstr>Слайд 12</vt:lpstr>
      <vt:lpstr>Слайд 13</vt:lpstr>
      <vt:lpstr>Слайд 14</vt:lpstr>
      <vt:lpstr>Слайд 15</vt:lpstr>
      <vt:lpstr>Слайд 16</vt:lpstr>
      <vt:lpstr>Заключение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Наталья</dc:creator>
  <cp:lastModifiedBy>Наталья</cp:lastModifiedBy>
  <cp:revision>10</cp:revision>
  <dcterms:created xsi:type="dcterms:W3CDTF">2018-11-17T10:45:12Z</dcterms:created>
  <dcterms:modified xsi:type="dcterms:W3CDTF">2019-07-09T13:47:51Z</dcterms:modified>
</cp:coreProperties>
</file>