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81" r:id="rId14"/>
    <p:sldId id="268" r:id="rId15"/>
    <p:sldId id="277" r:id="rId16"/>
    <p:sldId id="278" r:id="rId17"/>
    <p:sldId id="269" r:id="rId18"/>
    <p:sldId id="275" r:id="rId19"/>
    <p:sldId id="276" r:id="rId20"/>
    <p:sldId id="270" r:id="rId21"/>
    <p:sldId id="279" r:id="rId22"/>
    <p:sldId id="280" r:id="rId23"/>
    <p:sldId id="271" r:id="rId24"/>
    <p:sldId id="273" r:id="rId25"/>
    <p:sldId id="274" r:id="rId26"/>
    <p:sldId id="272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7092" autoAdjust="0"/>
    <p:restoredTop sz="94660"/>
  </p:normalViewPr>
  <p:slideViewPr>
    <p:cSldViewPr>
      <p:cViewPr varScale="1">
        <p:scale>
          <a:sx n="68" d="100"/>
          <a:sy n="68" d="100"/>
        </p:scale>
        <p:origin x="-5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3BDC75C-0EA3-45FE-A79F-1DEFBD1492AF}" type="datetimeFigureOut">
              <a:rPr lang="ru-RU" smtClean="0"/>
              <a:pPr/>
              <a:t>16.12.2023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D388F8B-E702-4967-9AD2-BEE27E6390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3BDC75C-0EA3-45FE-A79F-1DEFBD1492AF}" type="datetimeFigureOut">
              <a:rPr lang="ru-RU" smtClean="0"/>
              <a:pPr/>
              <a:t>16.12.2023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D388F8B-E702-4967-9AD2-BEE27E63904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3BDC75C-0EA3-45FE-A79F-1DEFBD1492AF}" type="datetimeFigureOut">
              <a:rPr lang="ru-RU" smtClean="0"/>
              <a:pPr/>
              <a:t>16.12.2023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D388F8B-E702-4967-9AD2-BEE27E63904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3BDC75C-0EA3-45FE-A79F-1DEFBD1492AF}" type="datetimeFigureOut">
              <a:rPr lang="ru-RU" smtClean="0"/>
              <a:pPr/>
              <a:t>16.12.2023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D388F8B-E702-4967-9AD2-BEE27E63904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3BDC75C-0EA3-45FE-A79F-1DEFBD1492AF}" type="datetimeFigureOut">
              <a:rPr lang="ru-RU" smtClean="0"/>
              <a:pPr/>
              <a:t>16.12.2023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D388F8B-E702-4967-9AD2-BEE27E6390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3BDC75C-0EA3-45FE-A79F-1DEFBD1492AF}" type="datetimeFigureOut">
              <a:rPr lang="ru-RU" smtClean="0"/>
              <a:pPr/>
              <a:t>16.12.2023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D388F8B-E702-4967-9AD2-BEE27E63904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3BDC75C-0EA3-45FE-A79F-1DEFBD1492AF}" type="datetimeFigureOut">
              <a:rPr lang="ru-RU" smtClean="0"/>
              <a:pPr/>
              <a:t>16.12.2023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D388F8B-E702-4967-9AD2-BEE27E6390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23BDC75C-0EA3-45FE-A79F-1DEFBD1492AF}" type="datetimeFigureOut">
              <a:rPr lang="ru-RU" smtClean="0"/>
              <a:pPr/>
              <a:t>16.12.2023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D388F8B-E702-4967-9AD2-BEE27E6390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3BDC75C-0EA3-45FE-A79F-1DEFBD1492AF}" type="datetimeFigureOut">
              <a:rPr lang="ru-RU" smtClean="0"/>
              <a:pPr/>
              <a:t>16.12.2023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D388F8B-E702-4967-9AD2-BEE27E63904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3BDC75C-0EA3-45FE-A79F-1DEFBD1492AF}" type="datetimeFigureOut">
              <a:rPr lang="ru-RU" smtClean="0"/>
              <a:pPr/>
              <a:t>16.12.2023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D388F8B-E702-4967-9AD2-BEE27E6390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3BDC75C-0EA3-45FE-A79F-1DEFBD1492AF}" type="datetimeFigureOut">
              <a:rPr lang="ru-RU" smtClean="0"/>
              <a:pPr/>
              <a:t>16.12.2023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D388F8B-E702-4967-9AD2-BEE27E6390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23BDC75C-0EA3-45FE-A79F-1DEFBD1492AF}" type="datetimeFigureOut">
              <a:rPr lang="ru-RU" smtClean="0"/>
              <a:pPr/>
              <a:t>16.12.2023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6D388F8B-E702-4967-9AD2-BEE27E63904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214423"/>
            <a:ext cx="7772400" cy="2367940"/>
          </a:xfrm>
        </p:spPr>
        <p:txBody>
          <a:bodyPr>
            <a:noAutofit/>
          </a:bodyPr>
          <a:lstStyle/>
          <a:p>
            <a:r>
              <a:rPr lang="ru-RU" sz="3600" dirty="0" smtClean="0"/>
              <a:t>«Формирование универсальных учебных действий на уроках в начальной школе»</a:t>
            </a:r>
            <a:br>
              <a:rPr lang="ru-RU" sz="3600" dirty="0" smtClean="0"/>
            </a:b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/>
          </a:bodyPr>
          <a:lstStyle/>
          <a:p>
            <a:pPr algn="ctr"/>
            <a:r>
              <a:rPr lang="ru-RU" dirty="0" smtClean="0"/>
              <a:t> Подготовила Феклина Н.Б.</a:t>
            </a:r>
          </a:p>
          <a:p>
            <a:pPr algn="ctr"/>
            <a:r>
              <a:rPr lang="ru-RU" dirty="0" smtClean="0"/>
              <a:t>учитель начальных классов МБОУ «СШ №10»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214290"/>
            <a:ext cx="9144000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Универсальные учебные действия (УУД) по ФГОС в широком значении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—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 умение ученика учиться, способность к саморазвитию за счет активной познавательной деятельности. Это совокупность приемов, которые помогают успешно усваивать новые знания и навыки. Учебные действия названы универсальными, потому что они носят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надпредметный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 характер, их можно применить на любом уроке. Кроме того, они организуют учебную деятельность в комплексе.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0" y="285728"/>
            <a:ext cx="9144000" cy="55092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ЛичностныеУУД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Самоопределение,смыслообразование,нравственно-эстетическое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 оценивание.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Они позволяют сделать учение осмысленным, увязывая их с реальными жизненными целями и ситуациями. Личностные действия направлены на осознание, исследование и принятие жизненных ценностей, позволяют сориентироваться в нравственных нормах и правилах, выработать свою жизненную позицию в отношении мира.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0" y="285728"/>
            <a:ext cx="9144000" cy="507831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Регулятивные УУД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Целеполагание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, планирование, прогнозирование, контроль, коррекция, оценка, </a:t>
            </a:r>
            <a:r>
              <a:rPr kumimoji="0" lang="ru-RU" sz="36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саморегуляция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.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Они обеспечивают возможность управления познавательной и учебной деятельностью посредством постановки целей, планирования, контроля, коррекции своих действий, оценки успешности усвоения.</a:t>
            </a:r>
            <a:endParaRPr kumimoji="0" lang="ru-RU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0" y="285728"/>
            <a:ext cx="9144000" cy="452431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Познавательные УУД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Общеучебные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 универсальные действия, логические универсальные действия, постановка и решение проблем.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 Они включают действия исследования, поиска, отбора и структурирования необходимой информации, моделирование изучаемого содержания.</a:t>
            </a:r>
            <a:endParaRPr kumimoji="0" lang="ru-RU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0" y="214290"/>
            <a:ext cx="9144000" cy="526297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Коммуникативные УУД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Планирование учебного сотрудничества, постановка вопросов, разрешение конфликтов, контроль, коррекция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. Они обеспечивают возможности сотрудничества: умение слышать, слушать и понимать партнера, планировать и согласованно выполнять совместную деятельность, распределять роли, взаимно контролировать действия друг друга, уметь договариваться, вести дискуссию, правильно выражать свои мысли, оказывать поддержку друг другу и эффективно сотрудничать как с учителем, так и со сверстниками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214414" y="857232"/>
          <a:ext cx="6929486" cy="5127498"/>
        </p:xfrm>
        <a:graphic>
          <a:graphicData uri="http://schemas.openxmlformats.org/drawingml/2006/table">
            <a:tbl>
              <a:tblPr/>
              <a:tblGrid>
                <a:gridCol w="1852436"/>
                <a:gridCol w="2069699"/>
                <a:gridCol w="3007351"/>
              </a:tblGrid>
              <a:tr h="10834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935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>Этапы урока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492" marR="64492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935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>Формируемые универсальные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935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>учебные действия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492" marR="64492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935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>Методы, приёмы, средства обучения; формы организации деятельности учащихся; педагогические технологии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492" marR="64492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045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935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>1. Мотивация к учебной деятельности.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492" marR="64492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935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>Личностные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492" marR="64492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935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>Эмоциональный настрой,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935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/>
                      </a:r>
                      <a:br>
                        <a:rPr lang="ru-RU" sz="160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</a:b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492" marR="64492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1379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935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>2. Актуализация и фиксирование затруднения в пробном учебном действии.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492" marR="64492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935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>Познавательные Коммуникативные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935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>Регулятивные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935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>Личностные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492" marR="64492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935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>Постановка проблемного вопроса, организация проблемной ситуации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935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/>
                      </a:r>
                      <a:br>
                        <a:rPr lang="ru-RU" sz="160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</a:b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492" marR="64492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1379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935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>3. Выявление места и причины затруднения</a:t>
                      </a:r>
                      <a:r>
                        <a:rPr lang="ru-RU" sz="1600" i="1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>.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492" marR="64492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935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>Познавательные Регулятивные Коммуникативные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935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>Личностные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492" marR="64492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935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>Проблемный диалог, технология проблемного обучения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935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/>
                      </a:r>
                      <a:br>
                        <a:rPr lang="ru-RU" sz="1600" dirty="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</a:b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492" marR="64492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0" y="0"/>
            <a:ext cx="827611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Формы организации учебной деятельности, направленные на формирование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УУД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" y="0"/>
          <a:ext cx="9144000" cy="6871714"/>
        </p:xfrm>
        <a:graphic>
          <a:graphicData uri="http://schemas.openxmlformats.org/drawingml/2006/table">
            <a:tbl>
              <a:tblPr/>
              <a:tblGrid>
                <a:gridCol w="2444436"/>
                <a:gridCol w="2731129"/>
                <a:gridCol w="3968435"/>
              </a:tblGrid>
              <a:tr h="124900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935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>4. Построение проекта выхода из затруднения (цель, план, способ, средства)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302" marR="34302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935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>Регулятивные Коммуникативные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935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>Познавательные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935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>Личностные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302" marR="34302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935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>Карта урока, интерактивные плакаты, презентация Проектная деятельность, задания типа: «Поставь вопросы, на которые ты знаешь ответы»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302" marR="34302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9777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935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>5. Реализация построенного проекта</a:t>
                      </a:r>
                      <a:r>
                        <a:rPr lang="ru-RU" sz="1400" i="1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>.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302" marR="34302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935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>Личностные, Познавательные, Регулятивные, Коммуникативные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302" marR="34302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935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>Проектная деятельность.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935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>Частично поисковая, исследовательская деятельность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935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>Проведение дидактических игр.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935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>Работа с учебником, выполнение тренировочных заданий.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935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>Работа с интерактивными тренажёрами.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935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>Применение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>энциклопедий, словарей, справочников, ИКТ – технологий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302" marR="34302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9509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935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>6. Первичное закрепление с проговариванием во внешней речи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302" marR="34302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935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>Познавательные Регулятивные, Коммуникативные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935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>Личностные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302" marR="34302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935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>Групповая, парная работа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935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>Работа с учебником, выполнение тренировочных заданий.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302" marR="34302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8161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935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>7. Самостоятельная работа с самопроверкой по эталону.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302" marR="34302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935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>Регулятивные Личностные, Познавательные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302" marR="34302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935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>Используются самоконтроль, взаимоконтроль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302" marR="34302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87776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935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>8. Включение в систему знаний и повторение.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302" marR="34302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935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>Познавательные, Коммуникативные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935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>Личностные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302" marR="34302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935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>Групповая, парная работа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935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>взаимопомощь, работа по памяткам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302" marR="34302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857224" y="428604"/>
          <a:ext cx="7286675" cy="2928958"/>
        </p:xfrm>
        <a:graphic>
          <a:graphicData uri="http://schemas.openxmlformats.org/drawingml/2006/table">
            <a:tbl>
              <a:tblPr/>
              <a:tblGrid>
                <a:gridCol w="1947923"/>
                <a:gridCol w="2176383"/>
                <a:gridCol w="3162369"/>
              </a:tblGrid>
              <a:tr h="29289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935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>9. Рефлексия учебной деятельности на уроке (итог урока).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902" marR="71902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935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>Коммуникативные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935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>Личностные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935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>Познавательные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902" marR="71902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935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>Самоанализ, самооценка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935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Cambria"/>
                          <a:ea typeface="Times New Roman"/>
                          <a:cs typeface="Arial"/>
                        </a:rPr>
                        <a:t>Приёмы «ладошка», смайлики, карты обратной связи, шкала и т.д.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1902" marR="71902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0" y="357166"/>
            <a:ext cx="9144000" cy="544764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На уроке литературного чтения происходит формирование всех видов УУД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с приоритетом развития ценностно-смысловой сферы и коммуникации. Предмет обеспечивает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-  освоение идейно-нравственного содержания художественной литературы, развитие эстетического восприятия, прослеживание и раскрытие нравственных значений поступков героев литературных произведений;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-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смыслообразование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 через прослеживание судьбы героя и ориентацию в системе личностных смыслов,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- самоопределения и самопознания на основе сравнения себя с литературными героями,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- основ гражданской идентичности, эстетических ценностей, умение устанавливать причинно-следственные связи, умение строить план;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0" y="285728"/>
            <a:ext cx="9144000" cy="353943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Математика является основой развития у учащихся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-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познавательных действий,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- планирования,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- систематизации и структурирования,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- моделирования,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-формирования системного мышления,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- выработки вычислительных навыков,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- формирования приёмов решения задач.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0" y="285728"/>
            <a:ext cx="9144000" cy="483209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На уроке русского языка в большей степени формируются познавательные, коммуникативные и регулятивные действия.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Происходит формирование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-логических действий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- анализа,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-сравнения,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-установления связей,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-ориентация в структуре языка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- усвоение правил,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- моделирование.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er\Desktop\ДЛЯ ОПЫТА\Новая папка\IMG-20231215-WA006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7" y="0"/>
            <a:ext cx="8643933" cy="64829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0" y="357166"/>
            <a:ext cx="9144000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Исследование уровней 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сформированности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 УУД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В ходе работы над темой, я отслеживаю результаты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сформированности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 УУД по следующим методикам: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Личностные УУД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–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 анкета по оценке уровня школьной мотивации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Лусканова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.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ru-RU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Цель:</a:t>
            </a:r>
            <a:r>
              <a:rPr kumimoji="0" lang="ru-RU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выявление мотивационных предпочтений в учебной деятельности. Анкета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«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Что такое хорошо и что такое плохо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»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.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ru-RU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Цель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: выявление нравственных представлений учеников.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Desktop\ДЛЯ ОПЫТА\Новая папка\IMG-20231215-WA0058.jpg"/>
          <p:cNvPicPr>
            <a:picLocks noChangeAspect="1" noChangeArrowheads="1"/>
          </p:cNvPicPr>
          <p:nvPr/>
        </p:nvPicPr>
        <p:blipFill>
          <a:blip r:embed="rId2"/>
          <a:srcRect b="9946"/>
          <a:stretch>
            <a:fillRect/>
          </a:stretch>
        </p:blipFill>
        <p:spPr bwMode="auto">
          <a:xfrm>
            <a:off x="3143240" y="0"/>
            <a:ext cx="571156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Desktop\ДЛЯ ОПЫТА\Новая папка\IMG-20231215-WA0059.jpg"/>
          <p:cNvPicPr>
            <a:picLocks noChangeAspect="1" noChangeArrowheads="1"/>
          </p:cNvPicPr>
          <p:nvPr/>
        </p:nvPicPr>
        <p:blipFill>
          <a:blip r:embed="rId2"/>
          <a:srcRect t="2473" b="22527"/>
          <a:stretch>
            <a:fillRect/>
          </a:stretch>
        </p:blipFill>
        <p:spPr bwMode="auto">
          <a:xfrm>
            <a:off x="2214546" y="0"/>
            <a:ext cx="6929454" cy="69294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0" y="214290"/>
            <a:ext cx="914400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Регулятивные УУД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–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 методика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«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Тест простых поручений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»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.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ru-RU" sz="32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Цель:</a:t>
            </a:r>
            <a:r>
              <a:rPr kumimoji="0" lang="ru-RU" sz="32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определить уровень ориентировки на заданную систему требований, умение сознательно контролировать свои действия.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ДЛЯ ОПЫТА\Новая папка\IMG-20231215-WA0056.jpg"/>
          <p:cNvPicPr>
            <a:picLocks noChangeAspect="1" noChangeArrowheads="1"/>
          </p:cNvPicPr>
          <p:nvPr/>
        </p:nvPicPr>
        <p:blipFill>
          <a:blip r:embed="rId2"/>
          <a:srcRect t="6000" r="3000" b="4000"/>
          <a:stretch>
            <a:fillRect/>
          </a:stretch>
        </p:blipFill>
        <p:spPr bwMode="auto">
          <a:xfrm>
            <a:off x="-95304" y="0"/>
            <a:ext cx="9239304" cy="64293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ДЛЯ ОПЫТА\Новая папка\IMG-20231215-WA0057.jpg"/>
          <p:cNvPicPr>
            <a:picLocks noChangeAspect="1" noChangeArrowheads="1"/>
          </p:cNvPicPr>
          <p:nvPr/>
        </p:nvPicPr>
        <p:blipFill>
          <a:blip r:embed="rId2"/>
          <a:srcRect l="9333" t="8889" r="8000"/>
          <a:stretch>
            <a:fillRect/>
          </a:stretch>
        </p:blipFill>
        <p:spPr bwMode="auto">
          <a:xfrm>
            <a:off x="847466" y="0"/>
            <a:ext cx="8296534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0" y="357166"/>
            <a:ext cx="9144000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Познавательные УУД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–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 методика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«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Исследование словесно-логического мышления младших школьников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»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.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ru-RU" sz="32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Цель:</a:t>
            </a:r>
            <a:r>
              <a:rPr kumimoji="0" lang="ru-RU" sz="32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выявление уровня развития словесно-логического мышления.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er\Desktop\ДЛЯ ОПЫТА\Новая папка\IMG-20231215-WA0060.jpg"/>
          <p:cNvPicPr>
            <a:picLocks noChangeAspect="1" noChangeArrowheads="1"/>
          </p:cNvPicPr>
          <p:nvPr/>
        </p:nvPicPr>
        <p:blipFill>
          <a:blip r:embed="rId2"/>
          <a:srcRect l="5555" r="8333"/>
          <a:stretch>
            <a:fillRect/>
          </a:stretch>
        </p:blipFill>
        <p:spPr bwMode="auto">
          <a:xfrm>
            <a:off x="4714844" y="0"/>
            <a:ext cx="4429156" cy="6858000"/>
          </a:xfrm>
          <a:prstGeom prst="rect">
            <a:avLst/>
          </a:prstGeom>
          <a:noFill/>
        </p:spPr>
      </p:pic>
      <p:pic>
        <p:nvPicPr>
          <p:cNvPr id="7171" name="Picture 3" descr="C:\Users\user\Desktop\ДЛЯ ОПЫТА\Новая папка\IMG-20231215-WA0061.jpg"/>
          <p:cNvPicPr>
            <a:picLocks noChangeAspect="1" noChangeArrowheads="1"/>
          </p:cNvPicPr>
          <p:nvPr/>
        </p:nvPicPr>
        <p:blipFill>
          <a:blip r:embed="rId3"/>
          <a:srcRect l="11940" r="10448" b="4851"/>
          <a:stretch>
            <a:fillRect/>
          </a:stretch>
        </p:blipFill>
        <p:spPr bwMode="auto">
          <a:xfrm>
            <a:off x="0" y="0"/>
            <a:ext cx="4214810" cy="688956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er\Desktop\ДЛЯ ОПЫТА\Новая папка\IMG-20231215-WA0062.jpg"/>
          <p:cNvPicPr>
            <a:picLocks noChangeAspect="1" noChangeArrowheads="1"/>
          </p:cNvPicPr>
          <p:nvPr/>
        </p:nvPicPr>
        <p:blipFill>
          <a:blip r:embed="rId2"/>
          <a:srcRect l="12500" t="5208" r="15277" b="16666"/>
          <a:stretch>
            <a:fillRect/>
          </a:stretch>
        </p:blipFill>
        <p:spPr bwMode="auto">
          <a:xfrm>
            <a:off x="3714743" y="-45385"/>
            <a:ext cx="4786347" cy="690338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0" y="285728"/>
            <a:ext cx="914400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Коммуникативные УУД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–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 методика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«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Рукавички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»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.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ru-RU" sz="32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Цель: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выявить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сформированность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 коммуникативных действий по согласованию усилий в процессе организации и осуществления сотрудничества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ДЛЯ ОПЫТА\Новая папка\IMG-20231215-WA0053(1).jpg"/>
          <p:cNvPicPr>
            <a:picLocks noChangeAspect="1" noChangeArrowheads="1"/>
          </p:cNvPicPr>
          <p:nvPr/>
        </p:nvPicPr>
        <p:blipFill>
          <a:blip r:embed="rId2"/>
          <a:srcRect t="19298" r="18421" b="12281"/>
          <a:stretch>
            <a:fillRect/>
          </a:stretch>
        </p:blipFill>
        <p:spPr bwMode="auto">
          <a:xfrm>
            <a:off x="1500166" y="227350"/>
            <a:ext cx="5929322" cy="66306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ДЛЯ ОПЫТА\Новая папка\IMG-20231215-WA0054.jpg"/>
          <p:cNvPicPr>
            <a:picLocks noChangeAspect="1" noChangeArrowheads="1"/>
          </p:cNvPicPr>
          <p:nvPr/>
        </p:nvPicPr>
        <p:blipFill>
          <a:blip r:embed="rId2"/>
          <a:srcRect l="3125" t="21875" r="6250" b="19531"/>
          <a:stretch>
            <a:fillRect/>
          </a:stretch>
        </p:blipFill>
        <p:spPr bwMode="auto">
          <a:xfrm>
            <a:off x="1188693" y="0"/>
            <a:ext cx="7955307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0" y="285728"/>
            <a:ext cx="914400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Результаты мониторинга дают возможность получить объективную информацию о состоянии и динамике уровня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сформированности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Arial" pitchFamily="34" charset="0"/>
              </a:rPr>
              <a:t> универсальных учебных действий у младших школьников.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53</TotalTime>
  <Words>611</Words>
  <Application>Microsoft Office PowerPoint</Application>
  <PresentationFormat>Экран (4:3)</PresentationFormat>
  <Paragraphs>92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Открытая</vt:lpstr>
      <vt:lpstr>«Формирование универсальных учебных действий на уроках в начальной школе»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«Формирование универсальных учебных действий на уроках в начальной школе»</dc:title>
  <dc:creator>user</dc:creator>
  <cp:lastModifiedBy>user</cp:lastModifiedBy>
  <cp:revision>7</cp:revision>
  <dcterms:created xsi:type="dcterms:W3CDTF">2023-03-22T06:12:07Z</dcterms:created>
  <dcterms:modified xsi:type="dcterms:W3CDTF">2023-12-16T08:24:20Z</dcterms:modified>
</cp:coreProperties>
</file>