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8" r:id="rId19"/>
  </p:sldIdLst>
  <p:sldSz cx="9144000" cy="5143500" type="screen16x9"/>
  <p:notesSz cx="6858000" cy="9144000"/>
  <p:embeddedFontLst>
    <p:embeddedFont>
      <p:font typeface="Alfa Slab One" panose="020B0604020202020204" charset="0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Lobster" panose="020B0604020202020204" charset="-52"/>
      <p:regular r:id="rId26"/>
    </p:embeddedFont>
    <p:embeddedFont>
      <p:font typeface="Nunito" panose="020B0604020202020204" charset="-52"/>
      <p:regular r:id="rId27"/>
      <p:bold r:id="rId28"/>
      <p:italic r:id="rId29"/>
      <p:boldItalic r:id="rId3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906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358669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1046c40d1ba_0_9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1046c40d1ba_0_9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1046c40d1ba_0_10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1046c40d1ba_0_10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1046c40d1ba_0_10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1046c40d1ba_0_10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1046c40d1ba_0_10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1046c40d1ba_0_10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1046c40d1ba_0_10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1046c40d1ba_0_10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1046c40d1ba_0_10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1046c40d1ba_0_10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1046c40d1ba_0_1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1046c40d1ba_0_10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1046c40d1ba_0_10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1046c40d1ba_0_10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1046c40d1ba_0_10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1046c40d1ba_0_10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046c40d1ba_0_10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046c40d1ba_0_10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1046c40d1ba_0_10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1046c40d1ba_0_10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1046c40d1ba_0_10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Google Shape;205;g1046c40d1ba_0_10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1046c40d1ba_0_10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1046c40d1ba_0_10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1046c40d1ba_0_1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Google Shape;217;g1046c40d1ba_0_1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1046c40d1ba_0_11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3" name="Google Shape;223;g1046c40d1ba_0_11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1046c40d1ba_0_11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9" name="Google Shape;229;g1046c40d1ba_0_11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1046c40d1ba_0_11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8" name="Google Shape;268;g1046c40d1ba_0_11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Google Shape;34;p2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35" name="Google Shape;35;p2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7" name="Google Shape;47;p3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5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1" name="Google Shape;61;p5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2" name="Google Shape;62;p5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7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8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8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4" name="Google Shape;84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5" name="Google Shape;85;p8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9" name="Google Shape;89;p8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Google Shape;9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3" name="Google Shape;93;p8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9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9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9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0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1" name="Google Shape;111;p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Google Shape;112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5" name="Google Shape;115;p11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Google Shape;116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9" name="Google Shape;119;p11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1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lvl="1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lvl="2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lvl="3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lvl="4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lvl="5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lvl="6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lvl="7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lvl="8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nglishforkids.ru" TargetMode="External"/><Relationship Id="rId7" Type="http://schemas.openxmlformats.org/officeDocument/2006/relationships/hyperlink" Target="http://www.lovelylanguage.ru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://.autoenglish.org" TargetMode="External"/><Relationship Id="rId5" Type="http://schemas.openxmlformats.org/officeDocument/2006/relationships/hyperlink" Target="http://www.teachingenglish.org.uk/" TargetMode="External"/><Relationship Id="rId4" Type="http://schemas.openxmlformats.org/officeDocument/2006/relationships/hyperlink" Target="http://www.genkienglish.net/phonics.htm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multitran.ru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openxmlformats.org/officeDocument/2006/relationships/hyperlink" Target="http://oxforddictionaries.com/" TargetMode="External"/><Relationship Id="rId4" Type="http://schemas.openxmlformats.org/officeDocument/2006/relationships/hyperlink" Target="http://www.ldoceonline.come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3"/>
          <p:cNvSpPr txBox="1">
            <a:spLocks noGrp="1"/>
          </p:cNvSpPr>
          <p:nvPr>
            <p:ph type="ctrTitle"/>
          </p:nvPr>
        </p:nvSpPr>
        <p:spPr>
          <a:xfrm>
            <a:off x="751050" y="887375"/>
            <a:ext cx="7641900" cy="310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0000FF"/>
                </a:solidFill>
                <a:latin typeface="Alfa Slab One"/>
                <a:ea typeface="Alfa Slab One"/>
                <a:cs typeface="Alfa Slab One"/>
                <a:sym typeface="Alfa Slab One"/>
              </a:rPr>
              <a:t>“Использование различных онлайн приложений и образовательных платформ для повышения эффективности обучения английскому языку”</a:t>
            </a:r>
            <a:endParaRPr b="1">
              <a:solidFill>
                <a:srgbClr val="0000FF"/>
              </a:solidFill>
              <a:latin typeface="Alfa Slab One"/>
              <a:ea typeface="Alfa Slab One"/>
              <a:cs typeface="Alfa Slab One"/>
              <a:sym typeface="Alfa Slab One"/>
            </a:endParaRPr>
          </a:p>
        </p:txBody>
      </p:sp>
      <p:sp>
        <p:nvSpPr>
          <p:cNvPr id="129" name="Google Shape;129;p13"/>
          <p:cNvSpPr txBox="1">
            <a:spLocks noGrp="1"/>
          </p:cNvSpPr>
          <p:nvPr>
            <p:ph type="subTitle" idx="1"/>
          </p:nvPr>
        </p:nvSpPr>
        <p:spPr>
          <a:xfrm>
            <a:off x="3069950" y="3926375"/>
            <a:ext cx="5718300" cy="102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900" b="1">
                <a:solidFill>
                  <a:srgbClr val="7F6000"/>
                </a:solidFill>
                <a:latin typeface="Alfa Slab One"/>
                <a:ea typeface="Alfa Slab One"/>
                <a:cs typeface="Alfa Slab One"/>
                <a:sym typeface="Alfa Slab One"/>
              </a:rPr>
              <a:t>Степанова Татьяна Балданцыреновна, заместитель директора по ВР, учитель английского языка, МБОУ “СОШ №5” п. Айхал</a:t>
            </a:r>
            <a:endParaRPr sz="1900" b="1">
              <a:solidFill>
                <a:srgbClr val="7F6000"/>
              </a:solidFill>
              <a:latin typeface="Alfa Slab One"/>
              <a:ea typeface="Alfa Slab One"/>
              <a:cs typeface="Alfa Slab One"/>
              <a:sym typeface="Alfa Slab On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4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14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36" name="Google Shape;136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61900"/>
            <a:ext cx="9249401" cy="5205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5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42" name="Google Shape;14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1450" y="226575"/>
            <a:ext cx="8741274" cy="4742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6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48" name="Google Shape;14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4450" y="152400"/>
            <a:ext cx="8800301" cy="4762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7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54" name="Google Shape;15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1475" y="231450"/>
            <a:ext cx="8701701" cy="4669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8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60" name="Google Shape;16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8975" y="218300"/>
            <a:ext cx="7494151" cy="47013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9"/>
          <p:cNvSpPr txBox="1">
            <a:spLocks noGrp="1"/>
          </p:cNvSpPr>
          <p:nvPr>
            <p:ph type="subTitle" idx="1"/>
          </p:nvPr>
        </p:nvSpPr>
        <p:spPr>
          <a:xfrm>
            <a:off x="819150" y="434800"/>
            <a:ext cx="7350000" cy="104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600" b="1">
                <a:solidFill>
                  <a:srgbClr val="7F6000"/>
                </a:solidFill>
                <a:latin typeface="Alfa Slab One"/>
                <a:ea typeface="Alfa Slab One"/>
                <a:cs typeface="Alfa Slab One"/>
                <a:sym typeface="Alfa Slab One"/>
              </a:rPr>
              <a:t>Образовательные сайты для работы на уроке и самостоятельной работы учащихся</a:t>
            </a:r>
            <a:endParaRPr sz="2600" b="1">
              <a:solidFill>
                <a:srgbClr val="7F6000"/>
              </a:solidFill>
              <a:latin typeface="Alfa Slab One"/>
              <a:ea typeface="Alfa Slab One"/>
              <a:cs typeface="Alfa Slab One"/>
              <a:sym typeface="Alfa Slab One"/>
            </a:endParaRPr>
          </a:p>
        </p:txBody>
      </p:sp>
      <p:sp>
        <p:nvSpPr>
          <p:cNvPr id="166" name="Google Shape;166;p19"/>
          <p:cNvSpPr txBox="1">
            <a:spLocks noGrp="1"/>
          </p:cNvSpPr>
          <p:nvPr>
            <p:ph type="body" idx="2"/>
          </p:nvPr>
        </p:nvSpPr>
        <p:spPr>
          <a:xfrm>
            <a:off x="819150" y="1594375"/>
            <a:ext cx="7665900" cy="318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600" b="1" u="sng">
                <a:solidFill>
                  <a:schemeClr val="hlink"/>
                </a:solidFill>
                <a:hlinkClick r:id="rId3"/>
              </a:rPr>
              <a:t>http://www.englishforkids.ru</a:t>
            </a:r>
            <a:r>
              <a:rPr lang="ru" sz="2600" b="1"/>
              <a:t> </a:t>
            </a:r>
            <a:endParaRPr sz="2600" b="1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600" b="1" u="sng">
                <a:solidFill>
                  <a:schemeClr val="hlink"/>
                </a:solidFill>
                <a:hlinkClick r:id="rId4"/>
              </a:rPr>
              <a:t>http://www.genkienglish.net/phonics.htm</a:t>
            </a:r>
            <a:r>
              <a:rPr lang="ru" sz="2600" b="1"/>
              <a:t> </a:t>
            </a:r>
            <a:endParaRPr sz="2600" b="1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600" b="1" u="sng">
                <a:solidFill>
                  <a:schemeClr val="hlink"/>
                </a:solidFill>
                <a:hlinkClick r:id="rId5"/>
              </a:rPr>
              <a:t>http://www.teachingenglish.org.uk/</a:t>
            </a:r>
            <a:r>
              <a:rPr lang="ru" sz="2600" b="1"/>
              <a:t>. </a:t>
            </a:r>
            <a:endParaRPr sz="2600" b="1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600" b="1" u="sng">
                <a:solidFill>
                  <a:schemeClr val="hlink"/>
                </a:solidFill>
                <a:hlinkClick r:id="rId6"/>
              </a:rPr>
              <a:t>http://.autoenglish.org</a:t>
            </a:r>
            <a:r>
              <a:rPr lang="ru" sz="2600" b="1"/>
              <a:t>.</a:t>
            </a:r>
            <a:endParaRPr sz="2600" b="1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2600" b="1" u="sng">
                <a:solidFill>
                  <a:schemeClr val="hlink"/>
                </a:solidFill>
                <a:hlinkClick r:id="rId7"/>
              </a:rPr>
              <a:t>http://www.lovelylanguage.ru/</a:t>
            </a:r>
            <a:r>
              <a:rPr lang="ru" sz="2600" b="1"/>
              <a:t> </a:t>
            </a:r>
            <a:endParaRPr sz="2600" b="1"/>
          </a:p>
        </p:txBody>
      </p:sp>
      <p:sp>
        <p:nvSpPr>
          <p:cNvPr id="167" name="Google Shape;167;p19"/>
          <p:cNvSpPr txBox="1"/>
          <p:nvPr/>
        </p:nvSpPr>
        <p:spPr>
          <a:xfrm>
            <a:off x="8129475" y="3768275"/>
            <a:ext cx="73362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0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73" name="Google Shape;17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0300" y="178750"/>
            <a:ext cx="8730675" cy="4788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1"/>
          <p:cNvSpPr txBox="1">
            <a:spLocks noGrp="1"/>
          </p:cNvSpPr>
          <p:nvPr>
            <p:ph type="body" idx="1"/>
          </p:nvPr>
        </p:nvSpPr>
        <p:spPr>
          <a:xfrm>
            <a:off x="374988" y="4097675"/>
            <a:ext cx="4703700" cy="619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200" b="1">
                <a:solidFill>
                  <a:srgbClr val="7F6000"/>
                </a:solidFill>
                <a:latin typeface="Lobster"/>
                <a:ea typeface="Lobster"/>
                <a:cs typeface="Lobster"/>
                <a:sym typeface="Lobster"/>
              </a:rPr>
              <a:t>Использование материала с сайта British Council for kids на уроках </a:t>
            </a:r>
            <a:endParaRPr sz="2200" b="1">
              <a:solidFill>
                <a:srgbClr val="7F6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pic>
        <p:nvPicPr>
          <p:cNvPr id="179" name="Google Shape;17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1650" y="354225"/>
            <a:ext cx="4610376" cy="34577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71351" y="260725"/>
            <a:ext cx="3466548" cy="46220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2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86" name="Google Shape;186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860124" cy="4775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p23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23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94" name="Google Shape;194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5575" y="224000"/>
            <a:ext cx="8757601" cy="46905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4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24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1" name="Google Shape;201;p24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202" name="Google Shape;202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1050" y="210825"/>
            <a:ext cx="8812450" cy="46642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5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700">
                <a:latin typeface="Lobster"/>
                <a:ea typeface="Lobster"/>
                <a:cs typeface="Lobster"/>
                <a:sym typeface="Lobster"/>
              </a:rPr>
              <a:t>Онлайн словари</a:t>
            </a:r>
            <a:endParaRPr sz="3700"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208" name="Google Shape;208;p25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600" b="1"/>
              <a:t>Multitran (</a:t>
            </a:r>
            <a:r>
              <a:rPr lang="ru" sz="2600" b="1" u="sng">
                <a:solidFill>
                  <a:schemeClr val="hlink"/>
                </a:solidFill>
                <a:hlinkClick r:id="rId3"/>
              </a:rPr>
              <a:t>http://multitran.ru</a:t>
            </a:r>
            <a:r>
              <a:rPr lang="ru" sz="2600" b="1"/>
              <a:t>)</a:t>
            </a:r>
            <a:endParaRPr sz="2600" b="1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600" b="1"/>
              <a:t>Longman (</a:t>
            </a:r>
            <a:r>
              <a:rPr lang="ru" sz="2600" b="1" u="sng">
                <a:solidFill>
                  <a:schemeClr val="hlink"/>
                </a:solidFill>
                <a:hlinkClick r:id="rId4"/>
              </a:rPr>
              <a:t>http://www.ldoceonline.come/</a:t>
            </a:r>
            <a:r>
              <a:rPr lang="ru" sz="2600" b="1"/>
              <a:t>) </a:t>
            </a:r>
            <a:endParaRPr sz="2600" b="1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600" b="1"/>
              <a:t>Oxford (</a:t>
            </a:r>
            <a:r>
              <a:rPr lang="ru" sz="2600" b="1" u="sng">
                <a:solidFill>
                  <a:schemeClr val="hlink"/>
                </a:solidFill>
                <a:hlinkClick r:id="rId5"/>
              </a:rPr>
              <a:t>http://oxforddictionaries.com/</a:t>
            </a:r>
            <a:r>
              <a:rPr lang="ru" sz="2600" b="1"/>
              <a:t>) </a:t>
            </a:r>
            <a:endParaRPr sz="2600" b="1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2600" b="1"/>
              <a:t>Cambridge Learner’s Dictionary </a:t>
            </a:r>
            <a:endParaRPr sz="26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6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14" name="Google Shape;214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5100" y="178750"/>
            <a:ext cx="8730752" cy="4828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7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20" name="Google Shape;220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9425" y="223600"/>
            <a:ext cx="8745151" cy="46962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8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26" name="Google Shape;226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1925" y="191925"/>
            <a:ext cx="8714900" cy="47226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9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32" name="Google Shape;232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5575" y="191925"/>
            <a:ext cx="8767601" cy="4749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5"/>
          <p:cNvSpPr txBox="1">
            <a:spLocks noGrp="1"/>
          </p:cNvSpPr>
          <p:nvPr>
            <p:ph type="body" idx="1"/>
          </p:nvPr>
        </p:nvSpPr>
        <p:spPr>
          <a:xfrm>
            <a:off x="5085850" y="869600"/>
            <a:ext cx="3807900" cy="297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r>
              <a:rPr lang="ru" sz="2602" b="1">
                <a:solidFill>
                  <a:srgbClr val="0000FF"/>
                </a:solidFill>
                <a:latin typeface="Lobster"/>
                <a:ea typeface="Lobster"/>
                <a:cs typeface="Lobster"/>
                <a:sym typeface="Lobster"/>
              </a:rPr>
              <a:t>Использование электронных образовательных ресурсов в процессе обучения предоставляет большие возможности и перспективы для деятельности учащихся</a:t>
            </a:r>
            <a:endParaRPr sz="2602" b="1">
              <a:solidFill>
                <a:srgbClr val="0000FF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pic>
        <p:nvPicPr>
          <p:cNvPr id="271" name="Google Shape;271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1450" y="203850"/>
            <a:ext cx="4735800" cy="4735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113</Words>
  <Application>Microsoft Office PowerPoint</Application>
  <PresentationFormat>Экран (16:9)</PresentationFormat>
  <Paragraphs>15</Paragraphs>
  <Slides>18</Slides>
  <Notes>18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Arial</vt:lpstr>
      <vt:lpstr>Alfa Slab One</vt:lpstr>
      <vt:lpstr>Calibri</vt:lpstr>
      <vt:lpstr>Lobster</vt:lpstr>
      <vt:lpstr>Nunito</vt:lpstr>
      <vt:lpstr>Shift</vt:lpstr>
      <vt:lpstr>“Использование различных онлайн приложений и образовательных платформ для повышения эффективности обучения английскому языку”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Онлайн словари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“Использование различных онлайн приложений и образовательных платформ для повышения эффективности обучения английскому языку”</dc:title>
  <cp:lastModifiedBy>Hom</cp:lastModifiedBy>
  <cp:revision>1</cp:revision>
  <dcterms:modified xsi:type="dcterms:W3CDTF">2021-11-25T16:40:11Z</dcterms:modified>
</cp:coreProperties>
</file>