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4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02" r:id="rId11"/>
    <p:sldId id="303" r:id="rId12"/>
    <p:sldId id="304" r:id="rId13"/>
    <p:sldId id="305" r:id="rId14"/>
    <p:sldId id="269" r:id="rId15"/>
    <p:sldId id="270" r:id="rId16"/>
    <p:sldId id="271" r:id="rId17"/>
    <p:sldId id="272" r:id="rId18"/>
    <p:sldId id="273" r:id="rId19"/>
    <p:sldId id="306" r:id="rId20"/>
    <p:sldId id="275" r:id="rId21"/>
    <p:sldId id="276" r:id="rId22"/>
    <p:sldId id="277" r:id="rId23"/>
    <p:sldId id="278" r:id="rId24"/>
    <p:sldId id="279" r:id="rId25"/>
    <p:sldId id="280" r:id="rId26"/>
    <p:sldId id="287" r:id="rId27"/>
    <p:sldId id="281" r:id="rId28"/>
    <p:sldId id="282" r:id="rId29"/>
    <p:sldId id="284" r:id="rId30"/>
    <p:sldId id="288" r:id="rId31"/>
    <p:sldId id="289" r:id="rId32"/>
    <p:sldId id="290" r:id="rId33"/>
    <p:sldId id="291" r:id="rId34"/>
    <p:sldId id="307" r:id="rId35"/>
    <p:sldId id="293" r:id="rId36"/>
    <p:sldId id="294" r:id="rId37"/>
    <p:sldId id="295" r:id="rId38"/>
    <p:sldId id="308" r:id="rId39"/>
    <p:sldId id="297" r:id="rId40"/>
    <p:sldId id="298" r:id="rId41"/>
    <p:sldId id="299" r:id="rId42"/>
    <p:sldId id="300" r:id="rId43"/>
    <p:sldId id="301" r:id="rId44"/>
    <p:sldId id="309" r:id="rId45"/>
    <p:sldId id="310" r:id="rId46"/>
    <p:sldId id="311" r:id="rId47"/>
    <p:sldId id="334" r:id="rId48"/>
    <p:sldId id="313" r:id="rId49"/>
    <p:sldId id="314" r:id="rId50"/>
    <p:sldId id="335" r:id="rId51"/>
    <p:sldId id="316" r:id="rId52"/>
    <p:sldId id="336" r:id="rId53"/>
    <p:sldId id="337" r:id="rId54"/>
    <p:sldId id="319" r:id="rId55"/>
    <p:sldId id="320" r:id="rId56"/>
    <p:sldId id="321" r:id="rId57"/>
    <p:sldId id="339" r:id="rId58"/>
    <p:sldId id="323" r:id="rId59"/>
    <p:sldId id="340" r:id="rId60"/>
    <p:sldId id="341" r:id="rId61"/>
    <p:sldId id="326" r:id="rId62"/>
    <p:sldId id="342" r:id="rId63"/>
    <p:sldId id="328" r:id="rId64"/>
    <p:sldId id="329" r:id="rId65"/>
    <p:sldId id="330" r:id="rId66"/>
    <p:sldId id="343" r:id="rId67"/>
    <p:sldId id="332" r:id="rId68"/>
    <p:sldId id="333" r:id="rId6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22.02.2010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image" Target="../media/image2.png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13" Type="http://schemas.openxmlformats.org/officeDocument/2006/relationships/slide" Target="slide43.xml"/><Relationship Id="rId18" Type="http://schemas.openxmlformats.org/officeDocument/2006/relationships/slide" Target="slide48.xml"/><Relationship Id="rId26" Type="http://schemas.openxmlformats.org/officeDocument/2006/relationships/slide" Target="slide57.xml"/><Relationship Id="rId3" Type="http://schemas.openxmlformats.org/officeDocument/2006/relationships/slide" Target="slide33.xml"/><Relationship Id="rId21" Type="http://schemas.openxmlformats.org/officeDocument/2006/relationships/slide" Target="slide51.xml"/><Relationship Id="rId34" Type="http://schemas.openxmlformats.org/officeDocument/2006/relationships/slide" Target="slide65.xml"/><Relationship Id="rId7" Type="http://schemas.openxmlformats.org/officeDocument/2006/relationships/slide" Target="slide37.xml"/><Relationship Id="rId12" Type="http://schemas.openxmlformats.org/officeDocument/2006/relationships/slide" Target="slide42.xml"/><Relationship Id="rId17" Type="http://schemas.openxmlformats.org/officeDocument/2006/relationships/slide" Target="slide47.xml"/><Relationship Id="rId25" Type="http://schemas.openxmlformats.org/officeDocument/2006/relationships/slide" Target="slide56.xml"/><Relationship Id="rId33" Type="http://schemas.openxmlformats.org/officeDocument/2006/relationships/slide" Target="slide64.xml"/><Relationship Id="rId2" Type="http://schemas.openxmlformats.org/officeDocument/2006/relationships/slide" Target="slide32.xml"/><Relationship Id="rId16" Type="http://schemas.openxmlformats.org/officeDocument/2006/relationships/slide" Target="slide46.xml"/><Relationship Id="rId20" Type="http://schemas.openxmlformats.org/officeDocument/2006/relationships/slide" Target="slide50.xml"/><Relationship Id="rId29" Type="http://schemas.openxmlformats.org/officeDocument/2006/relationships/slide" Target="slide6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11" Type="http://schemas.openxmlformats.org/officeDocument/2006/relationships/slide" Target="slide41.xml"/><Relationship Id="rId24" Type="http://schemas.openxmlformats.org/officeDocument/2006/relationships/slide" Target="slide55.xml"/><Relationship Id="rId32" Type="http://schemas.openxmlformats.org/officeDocument/2006/relationships/slide" Target="slide63.xml"/><Relationship Id="rId5" Type="http://schemas.openxmlformats.org/officeDocument/2006/relationships/slide" Target="slide35.xml"/><Relationship Id="rId15" Type="http://schemas.openxmlformats.org/officeDocument/2006/relationships/slide" Target="slide45.xml"/><Relationship Id="rId23" Type="http://schemas.openxmlformats.org/officeDocument/2006/relationships/slide" Target="slide53.xml"/><Relationship Id="rId28" Type="http://schemas.openxmlformats.org/officeDocument/2006/relationships/slide" Target="slide59.xml"/><Relationship Id="rId10" Type="http://schemas.openxmlformats.org/officeDocument/2006/relationships/slide" Target="slide40.xml"/><Relationship Id="rId19" Type="http://schemas.openxmlformats.org/officeDocument/2006/relationships/slide" Target="slide49.xml"/><Relationship Id="rId31" Type="http://schemas.openxmlformats.org/officeDocument/2006/relationships/slide" Target="slide62.xml"/><Relationship Id="rId4" Type="http://schemas.openxmlformats.org/officeDocument/2006/relationships/slide" Target="slide34.xml"/><Relationship Id="rId9" Type="http://schemas.openxmlformats.org/officeDocument/2006/relationships/slide" Target="slide39.xml"/><Relationship Id="rId14" Type="http://schemas.openxmlformats.org/officeDocument/2006/relationships/slide" Target="slide44.xml"/><Relationship Id="rId22" Type="http://schemas.openxmlformats.org/officeDocument/2006/relationships/slide" Target="slide52.xml"/><Relationship Id="rId27" Type="http://schemas.openxmlformats.org/officeDocument/2006/relationships/slide" Target="slide58.xml"/><Relationship Id="rId30" Type="http://schemas.openxmlformats.org/officeDocument/2006/relationships/slide" Target="slide61.xml"/><Relationship Id="rId35" Type="http://schemas.openxmlformats.org/officeDocument/2006/relationships/slide" Target="slide6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http://1944.1941-1945.ru/img/eg-Zhukov.jpg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7786274" cy="230124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Я бы в армию пошёл…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Патриотическая игра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6" descr="000353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428604"/>
            <a:ext cx="7835125" cy="5790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00174"/>
            <a:ext cx="8186766" cy="32147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smtClean="0">
                <a:solidFill>
                  <a:srgbClr val="002060"/>
                </a:solidFill>
              </a:rPr>
              <a:t>Тур </a:t>
            </a:r>
            <a:r>
              <a:rPr lang="en-US" sz="7200" b="1" dirty="0" smtClean="0">
                <a:solidFill>
                  <a:srgbClr val="002060"/>
                </a:solidFill>
              </a:rPr>
              <a:t>I</a:t>
            </a:r>
            <a:r>
              <a:rPr lang="ru-RU" sz="7200" dirty="0" smtClean="0"/>
              <a:t>  </a:t>
            </a:r>
            <a:br>
              <a:rPr lang="ru-RU" sz="7200" dirty="0" smtClean="0"/>
            </a:br>
            <a:r>
              <a:rPr lang="ru-RU" sz="7300" b="1" dirty="0" smtClean="0">
                <a:solidFill>
                  <a:srgbClr val="FF0000"/>
                </a:solidFill>
              </a:rPr>
              <a:t>«По морям, по волнам»</a:t>
            </a:r>
            <a:endParaRPr lang="ru-RU" sz="7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357164"/>
          <a:ext cx="8001056" cy="60007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0264"/>
                <a:gridCol w="2000264"/>
                <a:gridCol w="2000264"/>
                <a:gridCol w="2000264"/>
              </a:tblGrid>
              <a:tr h="1500199"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" action="ppaction://hlinksldjump"/>
                        </a:rPr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4" action="ppaction://hlinksldjump"/>
                        </a:rPr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5" action="ppaction://hlinksldjump"/>
                        </a:rPr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1500199"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6" action="ppaction://hlinksldjump"/>
                        </a:rPr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7" action="ppaction://hlinksldjump"/>
                        </a:rPr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8" action="ppaction://hlinksldjump"/>
                        </a:rPr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9" action="ppaction://hlinksldjump"/>
                        </a:rPr>
                        <a:t>8</a:t>
                      </a:r>
                      <a:endParaRPr lang="ru-RU" dirty="0"/>
                    </a:p>
                  </a:txBody>
                  <a:tcPr/>
                </a:tc>
              </a:tr>
              <a:tr h="1500199"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0" action="ppaction://hlinksldjump"/>
                        </a:rPr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1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2" action="ppaction://hlinksldjump"/>
                        </a:rPr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3" action="ppaction://hlinksldjump"/>
                        </a:rPr>
                        <a:t>12</a:t>
                      </a:r>
                      <a:endParaRPr lang="ru-RU" dirty="0"/>
                    </a:p>
                  </a:txBody>
                  <a:tcPr/>
                </a:tc>
              </a:tr>
              <a:tr h="1500199"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4" action="ppaction://hlinksldjump"/>
                        </a:rPr>
                        <a:t>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5" action="ppaction://hlinksldjump"/>
                        </a:rPr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6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7" action="ppaction://hlinksldjump"/>
                        </a:rPr>
                        <a:t>16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 descr="Mayflower"/>
          <p:cNvPicPr/>
          <p:nvPr/>
        </p:nvPicPr>
        <p:blipFill>
          <a:blip r:embed="rId18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1000100" y="357167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Mayflower"/>
          <p:cNvPicPr/>
          <p:nvPr/>
        </p:nvPicPr>
        <p:blipFill>
          <a:blip r:embed="rId18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3071802" y="428604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Mayflower"/>
          <p:cNvPicPr/>
          <p:nvPr/>
        </p:nvPicPr>
        <p:blipFill>
          <a:blip r:embed="rId18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214942" y="428604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Mayflower"/>
          <p:cNvPicPr/>
          <p:nvPr/>
        </p:nvPicPr>
        <p:blipFill>
          <a:blip r:embed="rId18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7143768" y="428604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Mayflower"/>
          <p:cNvPicPr/>
          <p:nvPr/>
        </p:nvPicPr>
        <p:blipFill>
          <a:blip r:embed="rId18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1000100" y="1928802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Mayflower">
            <a:hlinkClick r:id="rId7" action="ppaction://hlinksldjump"/>
          </p:cNvPr>
          <p:cNvPicPr/>
          <p:nvPr/>
        </p:nvPicPr>
        <p:blipFill>
          <a:blip r:embed="rId18">
            <a:duotone>
              <a:prstClr val="black"/>
              <a:srgbClr val="FF66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3000364" y="1928802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Mayflower"/>
          <p:cNvPicPr/>
          <p:nvPr/>
        </p:nvPicPr>
        <p:blipFill>
          <a:blip r:embed="rId18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5000628" y="1928802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Mayflower"/>
          <p:cNvPicPr/>
          <p:nvPr/>
        </p:nvPicPr>
        <p:blipFill>
          <a:blip r:embed="rId18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7072330" y="1928802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Mayflower"/>
          <p:cNvPicPr/>
          <p:nvPr/>
        </p:nvPicPr>
        <p:blipFill>
          <a:blip r:embed="rId18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1071538" y="3429000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Mayflower"/>
          <p:cNvPicPr/>
          <p:nvPr/>
        </p:nvPicPr>
        <p:blipFill>
          <a:blip r:embed="rId18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3071802" y="3429000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Mayflower">
            <a:hlinkClick r:id="rId12" action="ppaction://hlinksldjump"/>
          </p:cNvPr>
          <p:cNvPicPr/>
          <p:nvPr/>
        </p:nvPicPr>
        <p:blipFill>
          <a:blip r:embed="rId18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000628" y="3429000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Mayflower"/>
          <p:cNvPicPr/>
          <p:nvPr/>
        </p:nvPicPr>
        <p:blipFill>
          <a:blip r:embed="rId18">
            <a:duotone>
              <a:prstClr val="black"/>
              <a:schemeClr val="accent4">
                <a:lumMod val="5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7000892" y="3429000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Mayflower"/>
          <p:cNvPicPr/>
          <p:nvPr/>
        </p:nvPicPr>
        <p:blipFill>
          <a:blip r:embed="rId18">
            <a:duotone>
              <a:prstClr val="black"/>
              <a:srgbClr val="FF33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928662" y="4929198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Mayflower"/>
          <p:cNvPicPr/>
          <p:nvPr/>
        </p:nvPicPr>
        <p:blipFill>
          <a:blip r:embed="rId18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3143240" y="4929198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Mayflower"/>
          <p:cNvPicPr/>
          <p:nvPr/>
        </p:nvPicPr>
        <p:blipFill>
          <a:blip r:embed="rId18">
            <a:duotone>
              <a:prstClr val="black"/>
              <a:srgbClr val="00206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5000628" y="4929198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Mayflower"/>
          <p:cNvPicPr/>
          <p:nvPr/>
        </p:nvPicPr>
        <p:blipFill>
          <a:blip r:embed="rId18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7000892" y="4929198"/>
            <a:ext cx="135732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6572296" cy="4083056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1. Стремительное </a:t>
            </a:r>
            <a:b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наступление </a:t>
            </a:r>
            <a:b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войск.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43174" y="5357826"/>
            <a:ext cx="3857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Атака</a:t>
            </a:r>
            <a:r>
              <a:rPr lang="ru-RU" sz="4000" dirty="0" smtClean="0">
                <a:solidFill>
                  <a:srgbClr val="C00000"/>
                </a:solidFill>
              </a:rPr>
              <a:t> 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Mayflower"/>
          <p:cNvPicPr/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6286512" y="2000240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001024" y="6000768"/>
            <a:ext cx="928694" cy="64294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71546"/>
            <a:ext cx="7470648" cy="2143140"/>
          </a:xfrm>
        </p:spPr>
        <p:txBody>
          <a:bodyPr>
            <a:noAutofit/>
          </a:bodyPr>
          <a:lstStyle/>
          <a:p>
            <a:pPr algn="just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 Человек, который командует на судне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Капитан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Mayflower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715008" y="2857496"/>
            <a:ext cx="292895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072462" y="6215082"/>
            <a:ext cx="928694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726052"/>
          </a:xfrm>
        </p:spPr>
        <p:txBody>
          <a:bodyPr>
            <a:noAutofit/>
          </a:bodyPr>
          <a:lstStyle/>
          <a:p>
            <a:pPr algn="just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3. Молодой матрос на судне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Юнга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Mayflower"/>
          <p:cNvPicPr/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214942" y="1928802"/>
            <a:ext cx="342902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143900" y="6000768"/>
            <a:ext cx="857256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972452" cy="3011804"/>
          </a:xfrm>
        </p:spPr>
        <p:txBody>
          <a:bodyPr>
            <a:noAutofit/>
          </a:bodyPr>
          <a:lstStyle/>
          <a:p>
            <a:pPr algn="just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4. Корабельный подвал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Трюм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Mayflower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643570" y="2357430"/>
            <a:ext cx="328614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001024" y="6072206"/>
            <a:ext cx="928694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357298"/>
            <a:ext cx="7470648" cy="1143000"/>
          </a:xfrm>
        </p:spPr>
        <p:txBody>
          <a:bodyPr>
            <a:normAutofit/>
          </a:bodyPr>
          <a:lstStyle/>
          <a:p>
            <a:pPr algn="just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5. Морская верёвка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Канат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786710" y="6143644"/>
            <a:ext cx="1000132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4572000" y="2357430"/>
            <a:ext cx="41434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357298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6. Рулевое колесо, при помощи которого управляют кораблём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3504" y="5072074"/>
            <a:ext cx="23609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Штурвал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01024" y="6215082"/>
            <a:ext cx="92869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>
            <a:hlinkClick r:id="rId3" action="ppaction://hlinksldjump"/>
          </p:cNvPr>
          <p:cNvPicPr/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642910" y="3214686"/>
            <a:ext cx="378621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000108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7. Приспособление, удерживающее судно на месте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43636" y="5214950"/>
            <a:ext cx="16559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Якорь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858148" y="6072206"/>
            <a:ext cx="1000132" cy="64294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1285852" y="3286124"/>
            <a:ext cx="414340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71546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8. Здание, в котором живут солдаты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2198" y="4929198"/>
            <a:ext cx="21495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Казарма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786710" y="5857892"/>
            <a:ext cx="1071570" cy="7143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5000628" y="1928802"/>
            <a:ext cx="342902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143932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9. Армейское наказание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71934" y="4786322"/>
            <a:ext cx="45392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Наряд вне очереди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72462" y="6143644"/>
            <a:ext cx="785818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1500166" y="2143116"/>
            <a:ext cx="392909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10. Трубка для патронов в автомате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9190" y="4857760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Магазин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01024" y="6072206"/>
            <a:ext cx="857256" cy="64294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1928794" y="2643182"/>
            <a:ext cx="342902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285860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11. Гусеничная военная машина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Танк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01024" y="6215082"/>
            <a:ext cx="928694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>
            <a:hlinkClick r:id="rId3" action="ppaction://hlinksldjump"/>
          </p:cNvPr>
          <p:cNvPicPr/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4357686" y="2571744"/>
            <a:ext cx="371477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00108"/>
            <a:ext cx="7715304" cy="114300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12. Защита от ядовитых газов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Противогаз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215338" y="6215082"/>
            <a:ext cx="714380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chemeClr val="accent4">
                <a:lumMod val="5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800000" flipH="1" flipV="1">
            <a:off x="5143504" y="2857496"/>
            <a:ext cx="342902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7470648" cy="1143000"/>
          </a:xfrm>
        </p:spPr>
        <p:txBody>
          <a:bodyPr>
            <a:noAutofit/>
          </a:bodyPr>
          <a:lstStyle/>
          <a:p>
            <a:pPr algn="just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13. Склад военного оружия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Арсенал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01024" y="6143644"/>
            <a:ext cx="928694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928662" y="3143248"/>
            <a:ext cx="300039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928670"/>
            <a:ext cx="7470648" cy="114300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14. Карманная артиллерия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Граната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858148" y="6143644"/>
            <a:ext cx="1071570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714348" y="2928934"/>
            <a:ext cx="307183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736"/>
            <a:ext cx="7470648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15. Колющее оружие, прикреплённое к стволу винтовки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29322" y="5000636"/>
            <a:ext cx="1822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Штык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286776" y="6143644"/>
            <a:ext cx="714380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rgbClr val="00206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2285984" y="3714752"/>
            <a:ext cx="321471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16. Лестница на судне</a:t>
            </a:r>
            <a:endParaRPr lang="ru-RU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5357826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C00000"/>
                </a:solidFill>
              </a:rPr>
              <a:t>Трап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001024" y="6215082"/>
            <a:ext cx="928694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Mayflower"/>
          <p:cNvPicPr/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 flipH="1" flipV="1">
            <a:off x="1785918" y="2214554"/>
            <a:ext cx="357190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3116"/>
            <a:ext cx="7470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Тур </a:t>
            </a:r>
            <a:r>
              <a:rPr lang="en-US" sz="6000" b="1" dirty="0" smtClean="0">
                <a:solidFill>
                  <a:srgbClr val="002060"/>
                </a:solidFill>
              </a:rPr>
              <a:t>II</a:t>
            </a:r>
            <a:r>
              <a:rPr lang="ru-RU" sz="6000" b="1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6000" b="1" dirty="0" smtClean="0">
                <a:solidFill>
                  <a:srgbClr val="FF0000"/>
                </a:solidFill>
              </a:rPr>
              <a:t>«Морской бой»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Кто из известных русских полководцев сказал: «Тяжело в учении, легко в бою»?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2214554"/>
            <a:ext cx="30718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Кутузов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Жуков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Чапаев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Суворов 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72132" y="5786454"/>
            <a:ext cx="32147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А.В. Суворов </a:t>
            </a:r>
            <a:endParaRPr lang="ru-RU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5" name="Picture 7" descr="x1-zzz1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143504" y="1428736"/>
            <a:ext cx="3357586" cy="43671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Из чего в сказке солдат сварил кашу?</a:t>
            </a:r>
            <a:endParaRPr lang="ru-RU" sz="5400" b="1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2643182"/>
            <a:ext cx="34290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Из молотка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Из сапога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Из топора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Из дроби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8" y="5715016"/>
            <a:ext cx="32147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Из топора</a:t>
            </a:r>
          </a:p>
          <a:p>
            <a:endParaRPr lang="ru-RU" dirty="0"/>
          </a:p>
        </p:txBody>
      </p:sp>
      <p:pic>
        <p:nvPicPr>
          <p:cNvPr id="1026" name="Picture 2" descr="E:\23\WO93YHCAJRPAKNCADCRITSCAOO9YTHCAXUN8FTCAQUXPCYCAXLTRWBCATY2ZRNCAGPT5TMCAP0LMIGCA86A0YFCAHNGYDMCAZ740YUCA9I2IFHCAFO4J11CA4Q8EVZCA6HCXMVCA67YUV8CAQEF45RCAMUALZ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187" y="2786058"/>
            <a:ext cx="3333773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Какой город бомбили фашисты 22 июня 1941 года?</a:t>
            </a:r>
            <a:endParaRPr lang="ru-RU" sz="5400" b="1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2071678"/>
            <a:ext cx="4286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Минск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Ленинград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Киев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Москву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8" y="5572140"/>
            <a:ext cx="32147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Киев</a:t>
            </a: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E:\23\46XHBHCALNFJV8CAKB715ZCAJPXMIXCAGKU45MCAUUVKOMCAAYNHWXCAALYSHPCA4Q7HCWCAB31G3LCAZRWJS5CAAQBZEICA27ZOSTCA2ZFMRXCAJ1BJ9SCA3K1NN8CA2YM5FOCAGTCY45CA3TD161CA53DSH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4214818"/>
            <a:ext cx="3143272" cy="2409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1" name="Picture 3" descr="E:\23\2R5R2MCA3P5EP6CAV9G7ULCATMKU9VCA3O73CRCA46RL89CAFD0898CAVLJ1A8CAQS7F4FCA6UASRACA4NSTVYCA69BI0CCAPWZVZ3CAGZHVSTCAU7PCJQCA3Y51EYCA1S0FEJCAAJ3XFXCAWJLMQUCAEHVJZ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000240"/>
            <a:ext cx="3151677" cy="250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857232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4. Как звали последнего царя России?</a:t>
            </a:r>
            <a:b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4800" b="1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2071678"/>
            <a:ext cx="45720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 Николай </a:t>
            </a:r>
            <a:r>
              <a:rPr lang="en-US" sz="4000" b="1" dirty="0" smtClean="0">
                <a:solidFill>
                  <a:srgbClr val="00B050"/>
                </a:solidFill>
              </a:rPr>
              <a:t>II</a:t>
            </a:r>
            <a:endParaRPr lang="ru-RU" sz="4000" b="1" dirty="0" smtClean="0">
              <a:solidFill>
                <a:srgbClr val="00B05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 Александр </a:t>
            </a:r>
            <a:r>
              <a:rPr lang="en-US" sz="4000" b="1" dirty="0" smtClean="0">
                <a:solidFill>
                  <a:srgbClr val="00B050"/>
                </a:solidFill>
              </a:rPr>
              <a:t>I</a:t>
            </a:r>
            <a:endParaRPr lang="ru-RU" sz="4000" b="1" dirty="0" smtClean="0">
              <a:solidFill>
                <a:srgbClr val="00B05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 Ленин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 Борис Годунов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4480" y="5143512"/>
            <a:ext cx="32147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Николай </a:t>
            </a:r>
            <a:r>
              <a:rPr lang="en-US" sz="3200" b="1" dirty="0" smtClean="0">
                <a:solidFill>
                  <a:srgbClr val="FF0000"/>
                </a:solidFill>
              </a:rPr>
              <a:t>II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E:\23\0MMF1CCABQK8R6CA849Z5CCA91J67JCABYU913CA1NMFJQCA8YC69UCA96FIH3CANJVNPHCA8CAEXDCA3KX44OCAZR1I0MCA1VEZEYCA058ACBCA07FC62CA9F9T3ZCAIBYK34CA1CKVZCCAGFZVIHCAM8MWH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285860"/>
            <a:ext cx="2955628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3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Что обозначает белый цвет на российском флаге?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2071678"/>
            <a:ext cx="46434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Братство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Свободу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Равенство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Доброту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72132" y="5572140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Свободу</a:t>
            </a:r>
          </a:p>
          <a:p>
            <a:pPr algn="ctr"/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AJMVQBR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4429124" y="1928802"/>
            <a:ext cx="3655902" cy="2143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6. Кто управлял Россией, когда началась Великая Отечественная война?</a:t>
            </a:r>
            <a:endParaRPr lang="ru-RU" sz="4800" b="1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2857496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Брежнев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Лужков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Сталин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43570" y="5643578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Сталин</a:t>
            </a:r>
          </a:p>
          <a:p>
            <a:endParaRPr lang="ru-RU" sz="3200" b="1" dirty="0" smtClean="0">
              <a:solidFill>
                <a:srgbClr val="FF0000"/>
              </a:solidFill>
            </a:endParaRPr>
          </a:p>
          <a:p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Picture 7" descr="x1-oreshnikov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2571744"/>
            <a:ext cx="2428892" cy="29894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85860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7. Как в народе назывались реактивные ракетные установки, которых очень боялись фашисты?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3429000"/>
            <a:ext cx="4357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«</a:t>
            </a:r>
            <a:r>
              <a:rPr lang="ru-RU" sz="4000" b="1" smtClean="0">
                <a:solidFill>
                  <a:srgbClr val="00B050"/>
                </a:solidFill>
              </a:rPr>
              <a:t>Маруся»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smtClean="0">
                <a:solidFill>
                  <a:srgbClr val="00B050"/>
                </a:solidFill>
              </a:rPr>
              <a:t>«</a:t>
            </a:r>
            <a:r>
              <a:rPr lang="ru-RU" sz="4000" b="1" dirty="0" smtClean="0">
                <a:solidFill>
                  <a:srgbClr val="00B050"/>
                </a:solidFill>
              </a:rPr>
              <a:t>Катюша»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«Валюта»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«Ураган» 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5857892"/>
            <a:ext cx="32147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«Катюша»</a:t>
            </a: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E:\23\6X4SWWCASEFC4MCAHHAYEVCA2I1BBWCA62DN0TCAF1BNNSCAIXVU5ACAGKQ939CA48RQZICAOFBOUGCA3E5FTFCAXHA4JHCA6QJSDLCAUO9UI1CAR9YQ7LCAJPEIRQCAQ5KXXXCAU0EK5WCA4EDWYECANV22S4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4714876" y="3000372"/>
            <a:ext cx="3981108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8. Что было изображено на гербе СССР?</a:t>
            </a:r>
            <a:endParaRPr lang="ru-RU" sz="5400" b="1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2071678"/>
            <a:ext cx="5429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Серп и молот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Молот и наковальня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Меч и щит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b="1" dirty="0" smtClean="0">
                <a:solidFill>
                  <a:srgbClr val="00B050"/>
                </a:solidFill>
              </a:rPr>
              <a:t>Коса и вилы 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500702"/>
            <a:ext cx="32147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3200" b="1" dirty="0" smtClean="0">
                <a:solidFill>
                  <a:srgbClr val="FF0000"/>
                </a:solidFill>
              </a:rPr>
              <a:t>Серп и молот</a:t>
            </a: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E:\23\R25LFICAMLCRRNCAU74AAKCAEV28WBCAHKJCYVCAAV2WEICASG1AOLCAVQ9JE4CAYZDK9CCA2CRR7FCA0N785GCAI43KMACA7QIRPECAAJL4A7CA0YPVFGCAOV8VUKCA2W5GK2CAPFF6TUCA0OPVODCAR1JAUK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5929322" y="3286124"/>
            <a:ext cx="2854152" cy="2958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274320"/>
            <a:ext cx="3643338" cy="322611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Тур </a:t>
            </a:r>
            <a:r>
              <a:rPr lang="en-US" b="1" dirty="0" smtClean="0">
                <a:solidFill>
                  <a:srgbClr val="002060"/>
                </a:solidFill>
              </a:rPr>
              <a:t>III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 smtClean="0">
                <a:solidFill>
                  <a:srgbClr val="FF0000"/>
                </a:solidFill>
              </a:rPr>
              <a:t>«</a:t>
            </a:r>
            <a:r>
              <a:rPr lang="ru-RU" sz="4800" b="1" dirty="0" err="1" smtClean="0">
                <a:solidFill>
                  <a:srgbClr val="FF0000"/>
                </a:solidFill>
              </a:rPr>
              <a:t>Аты-баты</a:t>
            </a:r>
            <a:r>
              <a:rPr lang="ru-RU" sz="4800" b="1" dirty="0" smtClean="0">
                <a:solidFill>
                  <a:srgbClr val="FF0000"/>
                </a:solidFill>
              </a:rPr>
              <a:t>»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4" descr="Изображение 3611.jpg"/>
          <p:cNvPicPr>
            <a:picLocks noChangeAspect="1"/>
          </p:cNvPicPr>
          <p:nvPr/>
        </p:nvPicPr>
        <p:blipFill>
          <a:blip r:embed="rId2">
            <a:lum contrast="40000"/>
          </a:blip>
          <a:srcRect l="2994" t="2083" r="8659" b="6250"/>
          <a:stretch>
            <a:fillRect/>
          </a:stretch>
        </p:blipFill>
        <p:spPr bwMode="auto">
          <a:xfrm>
            <a:off x="500034" y="1428736"/>
            <a:ext cx="4572032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36" y="500042"/>
          <a:ext cx="821537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3074"/>
                <a:gridCol w="1643074"/>
                <a:gridCol w="1643074"/>
                <a:gridCol w="1643074"/>
                <a:gridCol w="1643074"/>
              </a:tblGrid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" action="ppaction://hlinksldjump"/>
                        </a:rPr>
                        <a:t>1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" action="ppaction://hlinksldjump"/>
                        </a:rPr>
                        <a:t>2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4" action="ppaction://hlinksldjump"/>
                        </a:rPr>
                        <a:t>3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5" action="ppaction://hlinksldjump"/>
                        </a:rPr>
                        <a:t>4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6" action="ppaction://hlinksldjump"/>
                        </a:rPr>
                        <a:t>5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7" action="ppaction://hlinksldjump"/>
                        </a:rPr>
                        <a:t>6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8" action="ppaction://hlinksldjump"/>
                        </a:rPr>
                        <a:t>7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9" action="ppaction://hlinksldjump"/>
                        </a:rPr>
                        <a:t>8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0" action="ppaction://hlinksldjump"/>
                        </a:rPr>
                        <a:t>9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1" action="ppaction://hlinksldjump"/>
                        </a:rPr>
                        <a:t>10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2" action="ppaction://hlinksldjump"/>
                        </a:rPr>
                        <a:t>11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3" action="ppaction://hlinksldjump"/>
                        </a:rPr>
                        <a:t>12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4" action="ppaction://hlinksldjump"/>
                        </a:rPr>
                        <a:t>13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5" action="ppaction://hlinksldjump"/>
                        </a:rPr>
                        <a:t>14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6" action="ppaction://hlinksldjump"/>
                        </a:rPr>
                        <a:t>15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7" action="ppaction://hlinksldjump"/>
                        </a:rPr>
                        <a:t>16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8" action="ppaction://hlinksldjump"/>
                        </a:rPr>
                        <a:t>17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19" action="ppaction://hlinksldjump"/>
                        </a:rPr>
                        <a:t>18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0" action="ppaction://hlinksldjump"/>
                        </a:rPr>
                        <a:t>19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1" action="ppaction://hlinksldjump"/>
                        </a:rPr>
                        <a:t>20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2" action="ppaction://hlinksldjump"/>
                        </a:rPr>
                        <a:t>21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3" action="ppaction://hlinksldjump"/>
                        </a:rPr>
                        <a:t>22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4" action="ppaction://hlinksldjump"/>
                        </a:rPr>
                        <a:t>23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4" action="ppaction://hlinksldjump"/>
                        </a:rPr>
                        <a:t>24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5" action="ppaction://hlinksldjump"/>
                        </a:rPr>
                        <a:t>25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6" action="ppaction://hlinksldjump"/>
                        </a:rPr>
                        <a:t>26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7" action="ppaction://hlinksldjump"/>
                        </a:rPr>
                        <a:t>27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8" action="ppaction://hlinksldjump"/>
                        </a:rPr>
                        <a:t>28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29" action="ppaction://hlinksldjump"/>
                        </a:rPr>
                        <a:t>29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0" action="ppaction://hlinksldjump"/>
                        </a:rPr>
                        <a:t>30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16434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1" action="ppaction://hlinksldjump"/>
                        </a:rPr>
                        <a:t>31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2" action="ppaction://hlinksldjump"/>
                        </a:rPr>
                        <a:t>32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3" action="ppaction://hlinksldjump"/>
                        </a:rPr>
                        <a:t>33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4" action="ppaction://hlinksldjump"/>
                        </a:rPr>
                        <a:t>34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FF0000"/>
                          </a:solidFill>
                          <a:hlinkClick r:id="rId35" action="ppaction://hlinksldjump"/>
                        </a:rPr>
                        <a:t>35</a:t>
                      </a:r>
                      <a:endParaRPr lang="ru-RU" sz="4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Autofit/>
          </a:bodyPr>
          <a:lstStyle/>
          <a:p>
            <a:pPr algn="just"/>
            <a:r>
              <a:rPr lang="ru-RU" sz="5400" b="1" dirty="0" smtClean="0">
                <a:solidFill>
                  <a:srgbClr val="00B050"/>
                </a:solidFill>
              </a:rPr>
              <a:t>1. Назовите фамилию первой девушки-кавалериста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528638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Надежда Дурова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285720" y="6000768"/>
            <a:ext cx="928694" cy="64294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E:\23\J020DFCAQS4I57CAKKC9MSCAT46CEKCAGID47GCA8ZMP4DCAGI2HP8CAWA1SAVCAKIYC98CA4VK2BECA2AFUPOCAD110OECAF5PNJCCAHQ8V9SCADGIKQDCAZTTXC6CA8I4SJWCANAWPRFCA7H6BWSCAIEYT5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0080" y="2148663"/>
            <a:ext cx="2955192" cy="39949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2. Сколько лет Илья Муромец не мог ходить?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8" y="5715016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33 года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357158" y="6072206"/>
            <a:ext cx="1285884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E:\23\EMX6DYCA2VYGKTCAP3P0ESCAJSTOPPCAFLLP07CABVZY1QCAIKHPQOCATJ0XTKCAQW91V8CA5BLLRECATP2DG1CA1P3JK9CAZ5HD4BCA2WQ6YECAHFENL1CA733E2DCAREZ1K2CA6VQ2K5CA38TCU6CAV5BMVQ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2786050" y="2500306"/>
            <a:ext cx="2354278" cy="37937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3. Какие бывают танки?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00430" y="5643578"/>
            <a:ext cx="5104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Тяжёлые, средние, лёгкие.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E:\23\6MOY7LCAEZAZP8CA0LDFM9CA6YZPOCCA8SOYHUCAF23FD0CAQ0UOYYCAWFBYM5CA4RXLLDCA83QHLNCAP1V3IPCAWFSSRVCAA1JXKECAI5TYWYCAYFC6JECANJVRH6CAF6RA9SCAHR1XN2CAG7OQ13CAW0GU98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286248" y="1285860"/>
            <a:ext cx="4214842" cy="3400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5" name="Picture 3" descr="E:\23\SH6BCACARQ6ZG6CASCKVBMCABD329ZCABWOKTCCAP6JUT8CADSLS0XCAULAFMRCAU3U0PCCA7W5XOLCAN2MTRWCAM0ISHZCAHGC6W3CAQIQDNCCAR38UW8CA9EKVEMCAFX2VDHCA8ZQDN6CAKI89JLCAQECMI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714620"/>
            <a:ext cx="2873139" cy="2368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4. Сколько лошадей в эскадроне?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143768" y="5500702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100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9218" name="Picture 2" descr="E:\23\NV0V2SCAN6JOV9CAB8RBAYCA7UKH0OCA65EU38CAU71SKZCAOQVZ66CAANC2BECAJTSQO0CALL1TDKCA8QYWI3CABMTT1ACA6ZZHN6CAEXCHKDCA7176USCAS2FINBCARQT12NCAY5UYJ7CA7JAN4PCATIBUJQ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928794" y="1714488"/>
            <a:ext cx="5130545" cy="3527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08311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5. Выдающийся русский полководец </a:t>
            </a:r>
            <a:r>
              <a:rPr lang="en-US" sz="6000" b="1" dirty="0" smtClean="0">
                <a:solidFill>
                  <a:srgbClr val="00B050"/>
                </a:solidFill>
              </a:rPr>
              <a:t>XVIII</a:t>
            </a:r>
            <a:r>
              <a:rPr lang="ru-RU" sz="6000" b="1" dirty="0" smtClean="0">
                <a:solidFill>
                  <a:srgbClr val="00B050"/>
                </a:solidFill>
              </a:rPr>
              <a:t> века.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000760" y="5715016"/>
            <a:ext cx="25053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А. Суворов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" name="Picture 7" descr="x1-zzz1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143240" y="2214554"/>
            <a:ext cx="3357586" cy="43671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70648" cy="2368862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6. Кто исцелил Илью Муромца?</a:t>
            </a:r>
            <a:br>
              <a:rPr lang="ru-RU" sz="6000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3000372"/>
            <a:ext cx="76400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Прохожие старцы – они дали ему питьё.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44016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7. Назовите военные корабли.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5" name="Picture 5" descr="E:\23\5BFBPJCA75UKFXCA6D72GNCAS3IUEWCAHZPQXFCAMS8Q2GCAZK59SXCAGSBRPECACJCNMUCA0C5RCFCA564ROVCAYJY9KZCAE0ILBVCAW0DIBSCAJD7ILTCASN5VR2CA3N2WGXCALCYR0MCA1A1ES2CA99LBA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928802"/>
            <a:ext cx="3748235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2" name="Picture 2" descr="E:\23\OH8NFCCA7N2WGJCA603JVNCA3QOBZACAL2VJQVCAFW2442CAEYSD3CCAK5DYHDCAEIDF9UCA807K3LCAND4J6ICA7EO7ZUCA1MLD66CAWMSWI6CAQ2G5FFCA73ICBACAFGITVGCA5MPU4HCAS8PSP5CA131KZ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69889" y="2214554"/>
            <a:ext cx="4087929" cy="2729957"/>
          </a:xfrm>
          <a:prstGeom prst="rect">
            <a:avLst/>
          </a:prstGeom>
          <a:ln w="38100" cap="sq">
            <a:solidFill>
              <a:schemeClr val="bg2">
                <a:lumMod val="1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4" name="Picture 4" descr="E:\23\5HVG7VCAKCOHUPCA0IS533CA5XTKG1CACXS1L6CAU4EROKCA3OR5ANCAXBNKMJCA6Z0QA1CAZ8I0WTCA10ZHEICA94AMCRCATVRVVNCADX1LR6CA6OTGDWCAMI92R7CAV586GBCA7XQCVVCAW09Z9JCABO9B8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357298"/>
            <a:ext cx="3786204" cy="2675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243" name="Picture 3" descr="E:\23\TGG2AICAG3MSHCCAOF46QPCAC56B17CAPIZ9BGCASLL42UCARFDS9KCAV84YZCCAW70BYFCA9B4K29CA7GX7QICAL4637ACA1MDRTHCAUT3P5QCA9TWUILCANKTOWVCACSFPP1CAOSUMYPCAG6AZI5CA3UE5Q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3357562"/>
            <a:ext cx="3368655" cy="25152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786050" y="5000636"/>
            <a:ext cx="59293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FF0000"/>
                </a:solidFill>
              </a:rPr>
              <a:t>Катер, крейсер, линкор, миноносец, тральщик, броненосец, эсминец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102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79749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8. Назовите самый известный предмет одежды моряков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286512" y="2714620"/>
            <a:ext cx="25790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Тельняшка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1266" name="Picture 2" descr="E:\23\QSR9WSCA1Z9ED4CAK0I5X5CAK2E63ZCAWAUYPGCAJOOU0ICAJDXFUDCAUJSVAECA4QYMPXCAHRQYKXCAIPDJ61CAPR4PJPCAZTP6LHCAQWCFN3CAKGIF16CA565Z0ZCAFGKQ2SCA6NH95ZCAYXGT26CAU199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3286124"/>
            <a:ext cx="3357586" cy="319191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4403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9. Кого называют отцом русской армии?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15008" y="5715016"/>
            <a:ext cx="2962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Петра Первого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Picture 7" descr="x1-27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2571744"/>
            <a:ext cx="2574149" cy="3286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583176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10. «Проверено – мин нет». Кто делает такие надписи?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929454" y="5929330"/>
            <a:ext cx="17086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сапёры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E:\23\JIKY2KCAMNTLN3CA3TMDLWCA4ZLB8SCA601XM2CAPPKBY1CAR00D51CAJPGJAYCASYM8ESCA49WADSCACAJU8WCA66W9WNCAFZOIDGCALO8OP6CAN6K5YCCANJITTRCASBWNCICAJMAI7WCAQ95GQRCAPGAS8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6675" y="2714624"/>
            <a:ext cx="3128980" cy="3214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72605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11. Что означает слово полундра? </a:t>
            </a:r>
            <a:endParaRPr lang="ru-RU" sz="5400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3105835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Это сигнал опасности – «бойся предмета, падающего сверху»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86892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12. </a:t>
            </a:r>
            <a:r>
              <a:rPr lang="ru-RU" sz="5400" b="1" dirty="0" smtClean="0">
                <a:solidFill>
                  <a:srgbClr val="FF0000"/>
                </a:solidFill>
              </a:rPr>
              <a:t>УВЫ!</a:t>
            </a:r>
            <a:r>
              <a:rPr lang="ru-RU" sz="5400" b="1" dirty="0" smtClean="0">
                <a:solidFill>
                  <a:srgbClr val="00B050"/>
                </a:solidFill>
              </a:rPr>
              <a:t> Количество ваших баллов уменьшается </a:t>
            </a:r>
            <a:r>
              <a:rPr lang="ru-RU" sz="5400" b="1" dirty="0" smtClean="0">
                <a:solidFill>
                  <a:srgbClr val="FF0000"/>
                </a:solidFill>
              </a:rPr>
              <a:t>в 2 раза!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7470648" cy="1643074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13. Кто водрузил знамя победы на крышу </a:t>
            </a:r>
            <a:r>
              <a:rPr lang="ru-RU" sz="6000" b="1" dirty="0" err="1" smtClean="0">
                <a:solidFill>
                  <a:srgbClr val="00B050"/>
                </a:solidFill>
              </a:rPr>
              <a:t>Рейстага</a:t>
            </a:r>
            <a:r>
              <a:rPr lang="ru-RU" sz="6000" b="1" dirty="0" smtClean="0">
                <a:solidFill>
                  <a:srgbClr val="00B050"/>
                </a:solidFill>
              </a:rPr>
              <a:t>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6000768"/>
            <a:ext cx="68995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Михаил Егоров, </a:t>
            </a:r>
            <a:r>
              <a:rPr lang="ru-RU" sz="3200" b="1" dirty="0" err="1" smtClean="0">
                <a:solidFill>
                  <a:srgbClr val="FF0000"/>
                </a:solidFill>
              </a:rPr>
              <a:t>Мелитон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</a:rPr>
              <a:t>Кантария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3314" name="Picture 2" descr="E:\23\BLPL8FCARWGY0WCAH6E77ACAMLAQI4CA43YOHFCATMEDVHCAQYEDTCCAK8KU3RCAWZF2TECAQTE39ICAQ3GDD9CAYFY17GCA42WHDPCAKFWL54CA0VEX2TCASU80DQCA3DCIYYCA0G0W08CA24FX4GCA3FT9NV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429124" y="2571744"/>
            <a:ext cx="4114424" cy="309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7470648" cy="1643074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14. </a:t>
            </a:r>
            <a:r>
              <a:rPr lang="ru-RU" sz="5400" b="1" dirty="0" smtClean="0">
                <a:solidFill>
                  <a:srgbClr val="FF0000"/>
                </a:solidFill>
              </a:rPr>
              <a:t>ВАМ ПОВЕЗЛО!!! </a:t>
            </a:r>
            <a:r>
              <a:rPr lang="ru-RU" sz="5400" b="1" dirty="0" smtClean="0">
                <a:solidFill>
                  <a:srgbClr val="00B050"/>
                </a:solidFill>
              </a:rPr>
              <a:t>Заработанные вами баллы </a:t>
            </a:r>
            <a:r>
              <a:rPr lang="ru-RU" sz="5400" b="1" dirty="0" smtClean="0">
                <a:solidFill>
                  <a:srgbClr val="FF0000"/>
                </a:solidFill>
              </a:rPr>
              <a:t>удваиваются!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285860"/>
            <a:ext cx="7470648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15. </a:t>
            </a:r>
            <a:r>
              <a:rPr lang="ru-RU" sz="5400" b="1" dirty="0" smtClean="0">
                <a:solidFill>
                  <a:srgbClr val="FF0000"/>
                </a:solidFill>
              </a:rPr>
              <a:t>Удача!</a:t>
            </a:r>
            <a:r>
              <a:rPr lang="ru-RU" sz="5400" b="1" dirty="0" smtClean="0">
                <a:solidFill>
                  <a:srgbClr val="00B050"/>
                </a:solidFill>
              </a:rPr>
              <a:t> Вы зарабатываете дополнительно </a:t>
            </a:r>
            <a:r>
              <a:rPr lang="ru-RU" sz="5400" b="1" dirty="0" smtClean="0">
                <a:solidFill>
                  <a:srgbClr val="FF0000"/>
                </a:solidFill>
              </a:rPr>
              <a:t>10 баллов!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16.  Кто на Руси умел стрелять из лука? 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9452" y="3244334"/>
            <a:ext cx="39506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Все, даже девочки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5429288" cy="285752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00B050"/>
                </a:solidFill>
              </a:rPr>
              <a:t>17. Кто первый был награждён орденом Суворова </a:t>
            </a:r>
            <a:r>
              <a:rPr lang="en-US" sz="6000" dirty="0" smtClean="0">
                <a:solidFill>
                  <a:srgbClr val="00B050"/>
                </a:solidFill>
              </a:rPr>
              <a:t>I </a:t>
            </a:r>
            <a:r>
              <a:rPr lang="ru-RU" sz="6000" dirty="0" smtClean="0">
                <a:solidFill>
                  <a:srgbClr val="00B050"/>
                </a:solidFill>
              </a:rPr>
              <a:t>степени?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5929330"/>
            <a:ext cx="52977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Маршал Георгий Жуков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http://1944.1941-1945.ru/img/eg-Zhukov.jpg"/>
          <p:cNvPicPr>
            <a:picLocks noChangeAspect="1" noChangeArrowheads="1"/>
          </p:cNvPicPr>
          <p:nvPr/>
        </p:nvPicPr>
        <p:blipFill>
          <a:blip r:embed="rId3" r:link="rId4"/>
          <a:srcRect r="-134" b="-279"/>
          <a:stretch>
            <a:fillRect/>
          </a:stretch>
        </p:blipFill>
        <p:spPr bwMode="auto">
          <a:xfrm>
            <a:off x="5429256" y="1000108"/>
            <a:ext cx="3571900" cy="45720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18. Оружие массового поражения Соловья-разбойника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215074" y="4714884"/>
            <a:ext cx="1465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Свист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4338" name="Picture 2" descr="E:\23\010N3KCAFVV7J3CA1VCAIWCA8YZZT0CAM4CRT4CAEWWE39CAMZ6JZDCAO1OS1FCAKK3PVICAZINBKECA3S7NMXCAW4XVFMCARX21RMCAJ0WYGRCATHAZUBCAX7A8GPCATJW5DICA02QXFACADJ3434CAJY2UR8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214678" y="3000372"/>
            <a:ext cx="2462226" cy="3357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3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7470648" cy="164306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19. Назовите самое высокое звание, существующее в русской армии.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00364" y="4143380"/>
            <a:ext cx="3571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Генералиссимус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7470648" cy="1357322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20. Чем увенчивали римских воинов?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642910" y="5715016"/>
            <a:ext cx="1285884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000496" y="5500702"/>
            <a:ext cx="4183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Венками из лавров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5362" name="Picture 2" descr="E:\23\4C8QLTCAO6QKMBCAQLIXOLCAOA632UCAA37LH5CADT1W2OCAWQT26TCAONM4AVCAAQVY1PCAQJP4EPCAB720JWCAOGXDG5CA4WYEXWCAMMMI91CAYWP4VVCAZ4Y19YCAUUQ5M5CAD6CPF7CAWKTA5JCAF8ZWLI.jpg"/>
          <p:cNvPicPr>
            <a:picLocks noChangeAspect="1" noChangeArrowheads="1"/>
          </p:cNvPicPr>
          <p:nvPr/>
        </p:nvPicPr>
        <p:blipFill>
          <a:blip r:embed="rId3"/>
          <a:srcRect r="7500"/>
          <a:stretch>
            <a:fillRect/>
          </a:stretch>
        </p:blipFill>
        <p:spPr bwMode="auto">
          <a:xfrm>
            <a:off x="2714612" y="2360441"/>
            <a:ext cx="2643206" cy="2895923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7572428" cy="3500462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B050"/>
                </a:solidFill>
              </a:rPr>
              <a:t>21. Назовите имена богатырей, изображённых на картине Васнецова «Богатыри» 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43174" y="5572140"/>
            <a:ext cx="61436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Илья Муромец, Алёша Попович, Добрыня Никитич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428596" y="5786454"/>
            <a:ext cx="1143008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E:\23\KX1F60CAQX5ZEFCAJSYDWGCAI4A1WZCA473W6ACAF12PTYCAJX2Z6YCA0S3MPKCA42FH76CAZFCVYECAR1PB7BCA9TB38OCAQ5VC9HCAZMK0W0CATZNL3FCAPIK4JVCA5TI9XBCA5XTCR3CAD0D8DSCAVI2NY3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5072066" y="3143248"/>
            <a:ext cx="3451118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36886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22. Кому принадлежат слова: «Пуля – </a:t>
            </a:r>
            <a:r>
              <a:rPr lang="ru-RU" sz="5400" b="1" dirty="0" err="1" smtClean="0">
                <a:solidFill>
                  <a:srgbClr val="00B050"/>
                </a:solidFill>
              </a:rPr>
              <a:t>дура</a:t>
            </a:r>
            <a:r>
              <a:rPr lang="ru-RU" sz="5400" b="1" dirty="0" smtClean="0">
                <a:solidFill>
                  <a:srgbClr val="00B050"/>
                </a:solidFill>
              </a:rPr>
              <a:t>, штык – молодец»?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43306" y="4500570"/>
            <a:ext cx="47475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Александру Суворову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642910" y="5643578"/>
            <a:ext cx="1214446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357298"/>
            <a:ext cx="7470648" cy="1643074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B050"/>
                </a:solidFill>
              </a:rPr>
              <a:t>23. Как называлось первое постоянное войско в России, созданное Иваном Грозным? </a:t>
            </a:r>
            <a:endParaRPr lang="ru-RU" sz="4000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643578"/>
            <a:ext cx="1357322" cy="9286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71736" y="5857892"/>
            <a:ext cx="6357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Стрелецкое войско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7410" name="Picture 2" descr="E:\23\LCC5H4CAQ9AUT2CA1P98NCCAQBGXOLCAIVKXCUCAE85V2XCAJZGPSHCAYH0U04CAKFNJAQCAB3CN74CAI9WVHECAUU1UFHCAZUJ9K8CAF845D1CAMFOL5BCAYJ550SCAPBXUPYCA2R3BJWCAFT13MOCAY338ZJ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5857884" y="3071810"/>
            <a:ext cx="2989599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00108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24. Кого называют бойцами невидимого фронта?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642910" y="5572140"/>
            <a:ext cx="1428760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857884" y="5857892"/>
            <a:ext cx="2937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Разведчиков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8434" name="Picture 2" descr="E:\23\1TTRJTCAN3MQD1CAVRCQ7ZCAMGFV31CA1GW7ZVCAAJXC8DCABBRZM8CAIYT4PBCAXJFCRGCA35DOLGCA8965D7CAZMG5O4CA2BUHMFCAJCBF31CARCI2YPCA4NN0SMCAFJPDNNCA4A0FDVCAIYW1HFCALJAGY4.jp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 b="28946"/>
          <a:stretch>
            <a:fillRect/>
          </a:stretch>
        </p:blipFill>
        <p:spPr bwMode="auto">
          <a:xfrm>
            <a:off x="3643306" y="3000372"/>
            <a:ext cx="2700354" cy="2671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7470648" cy="2143132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25. Кем был учреждён Андреевский флаг?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642910" y="5500702"/>
            <a:ext cx="1428760" cy="114300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57488" y="5786454"/>
            <a:ext cx="6034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Петром Первым в 1699 году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9458" name="Picture 2" descr="E:\23\X1CP5BCA4L0KR0CAMIUEE2CAPZ53RZCAA89QFDCARSV7B7CAXKF84TCASSJFV6CADWTREHCA6WKILKCAFYERU9CARFWFDLCAVWED3UCAHMH9Q6CA69V7G3CA2XWZC1CA8R8O2GCA0CGK7SCAWPKRPJCA7ELQ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0264" y="2400293"/>
            <a:ext cx="3607619" cy="2886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22598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26. Части, движущиеся впереди головных войск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628" y="4000504"/>
            <a:ext cx="21903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Авангард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14348" y="5357826"/>
            <a:ext cx="1500198" cy="114300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4572032" cy="3286148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27. Кто изобрёл пулемёт на колёсном деревянном станке?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642910" y="5357826"/>
            <a:ext cx="1500198" cy="121444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71802" y="4714884"/>
            <a:ext cx="5715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FF0000"/>
                </a:solidFill>
              </a:rPr>
              <a:t>Американский изобретатель </a:t>
            </a:r>
          </a:p>
          <a:p>
            <a:pPr algn="just"/>
            <a:r>
              <a:rPr lang="ru-RU" sz="3200" b="1" dirty="0" smtClean="0">
                <a:solidFill>
                  <a:srgbClr val="FF0000"/>
                </a:solidFill>
              </a:rPr>
              <a:t>Х. С. Максим в 1885 году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20482" name="Picture 2" descr="E:\23\MERB8TCADBKD37CA3DXWG9CA2T9QXUCA3JXSEMCAV6J3AACA4ZA5OECABRWATMCAQOCKY5CA3TFYSOCACJFI5QCAT8JLN4CAMP20ZLCA1BMA6DCAYDIM8PCA0M4K8CCA3NN59ACAPN1YDNCAZAQH9UCAKYB7M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9750" y="1125101"/>
            <a:ext cx="3865588" cy="2443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4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7470648" cy="114300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28. Укрытие для стрельбы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4678" y="5715016"/>
            <a:ext cx="53121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Окоп, дот, дзот, траншея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642910" y="5572140"/>
            <a:ext cx="1285884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506" name="Picture 2" descr="E:\23\C17UV9CAF3P379CA12C3V9CA9KAMOMCAW9V29WCALJJIB3CA54O1H5CAB1KLILCAGDOZX0CASH9FKUCAOY0D0YCADTV6K4CA84LSQ5CARUUQVDCAVACTIWCA5EJFTYCAPM1B5KCA5PFYTHCACOIP1XCAWAUM1F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r="1000" b="9000"/>
          <a:stretch>
            <a:fillRect/>
          </a:stretch>
        </p:blipFill>
        <p:spPr bwMode="auto">
          <a:xfrm>
            <a:off x="4071934" y="2357430"/>
            <a:ext cx="392909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320"/>
            <a:ext cx="7570690" cy="208311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29. Назовите виды холодного оружия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3108" y="5143512"/>
            <a:ext cx="6715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Булава, меч, шпага, штык, кинжал, сабля, шашка, топор-секира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571472" y="5572140"/>
            <a:ext cx="1500198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0" name="Picture 2" descr="E:\23\F25MVKCAG766ZCCALUG7CXCAPE1FLBCAF411AZCA36F7UVCATYBBA0CA7F19N7CA7WGZ55CA73D5XPCAP7YJFYCA6EDYSSCAGWUSWTCA8Z8ACMCATIFG28CA7PWCYQCAY2HU7KCABVC0PFCAJWHBUECAZZKSXL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3500430" y="2500306"/>
            <a:ext cx="3254396" cy="2683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1" name="Picture 3" descr="E:\23\LEPVZ2CAMIFVXXCALC8BF6CA5I48DDCA0ZLOSRCASNO7TECABTUMZUCA3DYL2OCA2HZ02YCAKAYD2PCAJ84TMICAWXKV7ACA0XACAXCAQQC60MCAM6V7HFCAG4G9QECAADS74DCAC3A8NJCA9QVX2KCAZB68J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4295" y="142852"/>
            <a:ext cx="2939705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2" name="Picture 4" descr="E:\23\V5R3IPCA864VOTCAI1QG3MCAAWU91GCA82W7R0CA1FHRMSCATVTTLPCA8S9B2UCACG9QG4CALLFCHQCAZHWVDRCAVTHNRQCAA7LQ3LCA985DQQCAZP5Y8BCAWO4FOYCA2XWZCJCA3TL8X8CARQ8ZYCCAX88WT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2428868"/>
            <a:ext cx="2454869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7470648" cy="192882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</a:rPr>
              <a:t>30. Какой полководец командовал русской армией во время войны с французами в 1812 году?</a:t>
            </a: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71472" y="5857892"/>
            <a:ext cx="1143008" cy="7858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4286256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Михаил Кутузов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E:\23\G2I1PTCA1N0K2YCANO30JRCAHNKNEBCA2Z82R2CA0RCH0JCANLGFT7CAQ6FL95CAIJZBV1CA67LDT2CAS1IEMKCAKDP7R1CAKYHKRGCAIC6PWECAOBBTUGCA0Y93JVCA6C0D2FCA3QX4JJCAEV1BX1CADXUCGI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5286379" y="2928934"/>
            <a:ext cx="2993079" cy="3712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286892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31. Как назывался первый высший орден, учреждённый Петром Первым?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8860" y="5572140"/>
            <a:ext cx="64333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Орден Андрея Первозванного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428596" y="5715016"/>
            <a:ext cx="1428760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 descr="E:\23\1ELM7BCARCC7QKCA69EIS1CAL0O4GTCAXMYPS6CARP9I5ICAOS3D3BCAO3IAB2CAYN3VXTCAXEXCQDCAIV54YQCAN4QANXCAYYA47SCAL22SNHCAFYIUE1CADLW215CAO8HAT5CA98LXCTCAKDIHLKCADN3KV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928934"/>
            <a:ext cx="3619520" cy="2096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85000"/>
                <a:lumOff val="1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500174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32. Что такое «свинья» и «клещи»?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642910" y="5643578"/>
            <a:ext cx="1428760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4714884"/>
            <a:ext cx="49568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Боевые порядки войск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7470648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</a:rPr>
              <a:t>33. УВЫ! Вы теряете 5 баллов!!!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428596" y="5786454"/>
            <a:ext cx="1357322" cy="7858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571612"/>
            <a:ext cx="7470648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6000" b="1" dirty="0" smtClean="0">
                <a:solidFill>
                  <a:srgbClr val="00B050"/>
                </a:solidFill>
              </a:rPr>
              <a:t>34. В какой стране появился первый танк? </a:t>
            </a:r>
            <a:endParaRPr lang="ru-RU" dirty="0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500034" y="5572140"/>
            <a:ext cx="1500198" cy="10001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43306" y="4786322"/>
            <a:ext cx="5143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В России  в 1915 году, и назывался он «вездеход»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85860"/>
            <a:ext cx="8358246" cy="1725920"/>
          </a:xfrm>
        </p:spPr>
        <p:txBody>
          <a:bodyPr>
            <a:noAutofit/>
          </a:bodyPr>
          <a:lstStyle/>
          <a:p>
            <a:pPr algn="just"/>
            <a:r>
              <a:rPr lang="ru-RU" sz="5400" b="1" dirty="0" smtClean="0">
                <a:solidFill>
                  <a:srgbClr val="00B050"/>
                </a:solidFill>
              </a:rPr>
              <a:t>35. Как называется подросток, обучающийся морскому делу?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5008" y="5643578"/>
            <a:ext cx="26884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Гардемарин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357158" y="5715016"/>
            <a:ext cx="1357322" cy="8572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001056" cy="114300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</a:rPr>
              <a:t>ПОЗДРАВЛЯЕМ ПОБЕДИТЕЛЯ!!!</a:t>
            </a:r>
            <a:endParaRPr lang="ru-RU" sz="7200" b="1" dirty="0">
              <a:solidFill>
                <a:srgbClr val="C00000"/>
              </a:solidFill>
            </a:endParaRPr>
          </a:p>
        </p:txBody>
      </p:sp>
      <p:pic>
        <p:nvPicPr>
          <p:cNvPr id="25602" name="Picture 2" descr="C:\Documents and Settings\Ученик\Рабочий стол\Мои документы\Мои рисунки\Картинки. Общее\анимация\мульт\цветы\flover_001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514600"/>
            <a:ext cx="3038475" cy="4343400"/>
          </a:xfrm>
          <a:prstGeom prst="rect">
            <a:avLst/>
          </a:prstGeom>
          <a:noFill/>
        </p:spPr>
      </p:pic>
      <p:pic>
        <p:nvPicPr>
          <p:cNvPr id="1026" name="Picture 2" descr="C:\Documents and Settings\Воронина СВ\Мои документы\другое\папки\Мои рисунки\анимационные картинки\1275ca2bf2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000372"/>
            <a:ext cx="1995494" cy="3509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000240"/>
            <a:ext cx="7470648" cy="1143000"/>
          </a:xfrm>
        </p:spPr>
        <p:txBody>
          <a:bodyPr>
            <a:normAutofit fontScale="90000"/>
          </a:bodyPr>
          <a:lstStyle/>
          <a:p>
            <a:r>
              <a:rPr lang="ru-RU" sz="7300" b="1" dirty="0" smtClean="0">
                <a:solidFill>
                  <a:srgbClr val="0070C0"/>
                </a:solidFill>
              </a:rPr>
              <a:t>… </a:t>
            </a:r>
            <a:r>
              <a:rPr lang="ru-RU" sz="6000" b="1" dirty="0" smtClean="0">
                <a:solidFill>
                  <a:srgbClr val="0070C0"/>
                </a:solidFill>
              </a:rPr>
              <a:t>А также всех </a:t>
            </a:r>
            <a:r>
              <a:rPr lang="ru-RU" sz="7300" b="1" dirty="0" smtClean="0">
                <a:solidFill>
                  <a:srgbClr val="FF0000"/>
                </a:solidFill>
              </a:rPr>
              <a:t>мальчиков </a:t>
            </a:r>
            <a:r>
              <a:rPr lang="ru-RU" sz="6000" b="1" dirty="0" smtClean="0">
                <a:solidFill>
                  <a:srgbClr val="0070C0"/>
                </a:solidFill>
              </a:rPr>
              <a:t/>
            </a:r>
            <a:br>
              <a:rPr lang="ru-RU" sz="6000" b="1" dirty="0" smtClean="0">
                <a:solidFill>
                  <a:srgbClr val="0070C0"/>
                </a:solidFill>
              </a:rPr>
            </a:br>
            <a:r>
              <a:rPr lang="ru-RU" sz="6000" b="1" dirty="0" smtClean="0">
                <a:solidFill>
                  <a:srgbClr val="0070C0"/>
                </a:solidFill>
              </a:rPr>
              <a:t>нашего </a:t>
            </a:r>
            <a:r>
              <a:rPr lang="ru-RU" sz="6000" b="1" dirty="0" smtClean="0">
                <a:solidFill>
                  <a:srgbClr val="0070C0"/>
                </a:solidFill>
              </a:rPr>
              <a:t>коллектива </a:t>
            </a:r>
            <a:r>
              <a:rPr lang="ru-RU" sz="7300" b="1" dirty="0" smtClean="0">
                <a:solidFill>
                  <a:srgbClr val="0070C0"/>
                </a:solidFill>
              </a:rPr>
              <a:t/>
            </a:r>
            <a:br>
              <a:rPr lang="ru-RU" sz="7300" b="1" dirty="0" smtClean="0">
                <a:solidFill>
                  <a:srgbClr val="0070C0"/>
                </a:solidFill>
              </a:rPr>
            </a:br>
            <a:r>
              <a:rPr lang="ru-RU" sz="8900" b="1" dirty="0" smtClean="0">
                <a:solidFill>
                  <a:srgbClr val="FF0000"/>
                </a:solidFill>
              </a:rPr>
              <a:t>с праздником!!!</a:t>
            </a:r>
            <a:endParaRPr lang="ru-RU" sz="5300" b="1" dirty="0">
              <a:solidFill>
                <a:srgbClr val="FF0000"/>
              </a:solidFill>
            </a:endParaRPr>
          </a:p>
        </p:txBody>
      </p:sp>
      <p:pic>
        <p:nvPicPr>
          <p:cNvPr id="26626" name="Picture 2" descr="C:\Documents and Settings\Ученик\Рабочий стол\Мои документы\Мои рисунки\Картинки. Общее\анимация\мульт\цветы\flover_002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805702">
            <a:off x="4905123" y="3377436"/>
            <a:ext cx="3353174" cy="41463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Клевый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Достопримечательности Австралии</Template>
  <TotalTime>676</TotalTime>
  <Words>831</Words>
  <PresentationFormat>Экран (4:3)</PresentationFormat>
  <Paragraphs>204</Paragraphs>
  <Slides>68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69" baseType="lpstr">
      <vt:lpstr>Техническая</vt:lpstr>
      <vt:lpstr>Я бы в армию пошёл…</vt:lpstr>
      <vt:lpstr>Слайд 2</vt:lpstr>
      <vt:lpstr>Тур I   «По морям, по волнам»</vt:lpstr>
      <vt:lpstr>Слайд 4</vt:lpstr>
      <vt:lpstr>1. Стремительное  наступление  войск.</vt:lpstr>
      <vt:lpstr>2. Человек, который командует на судне</vt:lpstr>
      <vt:lpstr>3. Молодой матрос на судне</vt:lpstr>
      <vt:lpstr>4. Корабельный подвал</vt:lpstr>
      <vt:lpstr>5. Морская верёвка</vt:lpstr>
      <vt:lpstr>6. Рулевое колесо, при помощи которого управляют кораблём</vt:lpstr>
      <vt:lpstr>7. Приспособление, удерживающее судно на месте</vt:lpstr>
      <vt:lpstr>8. Здание, в котором живут солдаты</vt:lpstr>
      <vt:lpstr>9. Армейское наказание</vt:lpstr>
      <vt:lpstr>10. Трубка для патронов в автомате</vt:lpstr>
      <vt:lpstr>11. Гусеничная военная машина</vt:lpstr>
      <vt:lpstr>12. Защита от ядовитых газов</vt:lpstr>
      <vt:lpstr>13. Склад военного оружия</vt:lpstr>
      <vt:lpstr>14. Карманная артиллерия</vt:lpstr>
      <vt:lpstr>15. Колющее оружие, прикреплённое к стволу винтовки</vt:lpstr>
      <vt:lpstr>16. Лестница на судне</vt:lpstr>
      <vt:lpstr>Тур II  «Морской бой»</vt:lpstr>
      <vt:lpstr>1. Кто из известных русских полководцев сказал: «Тяжело в учении, легко в бою»? </vt:lpstr>
      <vt:lpstr>2. Из чего в сказке солдат сварил кашу?</vt:lpstr>
      <vt:lpstr>3. Какой город бомбили фашисты 22 июня 1941 года?</vt:lpstr>
      <vt:lpstr>4. Как звали последнего царя России? </vt:lpstr>
      <vt:lpstr>5. Что обозначает белый цвет на российском флаге? </vt:lpstr>
      <vt:lpstr>6. Кто управлял Россией, когда началась Великая Отечественная война?</vt:lpstr>
      <vt:lpstr>7. Как в народе назывались реактивные ракетные установки, которых очень боялись фашисты? </vt:lpstr>
      <vt:lpstr>8. Что было изображено на гербе СССР?</vt:lpstr>
      <vt:lpstr>Тур III «Аты-баты»</vt:lpstr>
      <vt:lpstr>Слайд 31</vt:lpstr>
      <vt:lpstr>1. Назовите фамилию первой девушки-кавалериста</vt:lpstr>
      <vt:lpstr>2. Сколько лет Илья Муромец не мог ходить? </vt:lpstr>
      <vt:lpstr>3. Какие бывают танки? </vt:lpstr>
      <vt:lpstr>4. Сколько лошадей в эскадроне? </vt:lpstr>
      <vt:lpstr>5. Выдающийся русский полководец XVIII века. </vt:lpstr>
      <vt:lpstr>6. Кто исцелил Илью Муромца? </vt:lpstr>
      <vt:lpstr>7. Назовите военные корабли. </vt:lpstr>
      <vt:lpstr>8. Назовите самый известный предмет одежды моряков</vt:lpstr>
      <vt:lpstr>9. Кого называют отцом русской армии? </vt:lpstr>
      <vt:lpstr>10. «Проверено – мин нет». Кто делает такие надписи? </vt:lpstr>
      <vt:lpstr>11. Что означает слово полундра? </vt:lpstr>
      <vt:lpstr>12. УВЫ! Количество ваших баллов уменьшается в 2 раза!</vt:lpstr>
      <vt:lpstr>13. Кто водрузил знамя победы на крышу Рейстага? </vt:lpstr>
      <vt:lpstr>14. ВАМ ПОВЕЗЛО!!! Заработанные вами баллы удваиваются!</vt:lpstr>
      <vt:lpstr>15. Удача! Вы зарабатываете дополнительно 10 баллов!</vt:lpstr>
      <vt:lpstr>16.  Кто на Руси умел стрелять из лука?  </vt:lpstr>
      <vt:lpstr>17. Кто первый был награждён орденом Суворова I степени? </vt:lpstr>
      <vt:lpstr>18. Оружие массового поражения Соловья-разбойника</vt:lpstr>
      <vt:lpstr>19. Назовите самое высокое звание, существующее в русской армии.</vt:lpstr>
      <vt:lpstr>20. Чем увенчивали римских воинов? </vt:lpstr>
      <vt:lpstr>21. Назовите имена богатырей, изображённых на картине Васнецова «Богатыри» </vt:lpstr>
      <vt:lpstr>22. Кому принадлежат слова: «Пуля – дура, штык – молодец»? </vt:lpstr>
      <vt:lpstr>23. Как называлось первое постоянное войско в России, созданное Иваном Грозным? </vt:lpstr>
      <vt:lpstr>24. Кого называют бойцами невидимого фронта? </vt:lpstr>
      <vt:lpstr>25. Кем был учреждён Андреевский флаг? </vt:lpstr>
      <vt:lpstr>26. Части, движущиеся впереди головных войск </vt:lpstr>
      <vt:lpstr>27. Кто изобрёл пулемёт на колёсном деревянном станке? </vt:lpstr>
      <vt:lpstr>28. Укрытие для стрельбы </vt:lpstr>
      <vt:lpstr>29. Назовите виды холодного оружия </vt:lpstr>
      <vt:lpstr>30. Какой полководец командовал русской армией во время войны с французами в 1812 году? </vt:lpstr>
      <vt:lpstr>31. Как назывался первый высший орден, учреждённый Петром Первым? </vt:lpstr>
      <vt:lpstr>32. Что такое «свинья» и «клещи»? </vt:lpstr>
      <vt:lpstr>33. УВЫ! Вы теряете 5 баллов!!!</vt:lpstr>
      <vt:lpstr>34. В какой стране появился первый танк? </vt:lpstr>
      <vt:lpstr>35. Как называется подросток, обучающийся морскому делу? </vt:lpstr>
      <vt:lpstr>ПОЗДРАВЛЯЕМ ПОБЕДИТЕЛЯ!!!</vt:lpstr>
      <vt:lpstr>… А также всех мальчиков  нашего коллектива  с праздником!!!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бы в армию пошёл…</dc:title>
  <cp:lastModifiedBy>Ученик</cp:lastModifiedBy>
  <cp:revision>69</cp:revision>
  <dcterms:modified xsi:type="dcterms:W3CDTF">2010-02-22T06:57:54Z</dcterms:modified>
</cp:coreProperties>
</file>