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1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5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160" b="1" i="0" u="none" strike="noStrike" baseline="0" dirty="0" smtClean="0"/>
              <a:t>Жизненная трудность принесет новые возможности</a:t>
            </a:r>
            <a:endParaRPr lang="ru-RU" dirty="0"/>
          </a:p>
        </c:rich>
      </c:tx>
      <c:layout>
        <c:manualLayout>
          <c:xMode val="edge"/>
          <c:yMode val="edge"/>
          <c:x val="0.41753086419753088"/>
          <c:y val="1.157323820799798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Преодоление этой жизненной трудности помогает мне узнать, на что я способен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Преодолевая эту жизненную трудность, я ощущаю прилив сил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83</c:v>
                </c:pt>
                <c:pt idx="1">
                  <c:v>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Я предвосхищаю успех и чувство удовлетворенности от завершения этой ситуации 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84</c:v>
                </c:pt>
                <c:pt idx="1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Не будь подобных жизненных трудностей, мне было бы скучно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Я стремлюсь к качественному выполнению этой задачи, требующей очень высоких затрат усилий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94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4/7/2024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/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«Формирование самостоятельности и стрессоустойчивости: способы снятия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психоэмоционального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напряжения у младших школьников»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Основной целью игр и упражнений </a:t>
            </a:r>
            <a:r>
              <a:rPr lang="ru-RU" dirty="0" smtClean="0"/>
              <a:t>является оказание помощи детям младшего школьного возраста в развитии адаптационных возможностей. </a:t>
            </a:r>
          </a:p>
          <a:p>
            <a:r>
              <a:rPr lang="ru-RU" dirty="0" smtClean="0"/>
              <a:t>Цель конкретизируется в следующих </a:t>
            </a:r>
            <a:r>
              <a:rPr lang="ru-RU" b="1" dirty="0" smtClean="0"/>
              <a:t>задачах:</a:t>
            </a:r>
            <a:endParaRPr lang="ru-RU" dirty="0" smtClean="0"/>
          </a:p>
          <a:p>
            <a:r>
              <a:rPr lang="ru-RU" dirty="0" smtClean="0"/>
              <a:t>1. Снижение эмоционально-психического напряжения, тревожности;</a:t>
            </a:r>
            <a:br>
              <a:rPr lang="ru-RU" dirty="0" smtClean="0"/>
            </a:br>
            <a:r>
              <a:rPr lang="ru-RU" dirty="0" smtClean="0"/>
              <a:t>2. Осознание своих телесных ощущений и переживаемых чувств;</a:t>
            </a:r>
            <a:br>
              <a:rPr lang="ru-RU" dirty="0" smtClean="0"/>
            </a:br>
            <a:r>
              <a:rPr lang="ru-RU" dirty="0" smtClean="0"/>
              <a:t>3. Снятие эмоционального и мышечного напряжения;</a:t>
            </a:r>
            <a:br>
              <a:rPr lang="ru-RU" dirty="0" smtClean="0"/>
            </a:br>
            <a:r>
              <a:rPr lang="ru-RU" dirty="0" smtClean="0"/>
              <a:t>4. Оптимизация мышечного тонуса</a:t>
            </a:r>
            <a:br>
              <a:rPr lang="ru-RU" dirty="0" smtClean="0"/>
            </a:br>
            <a:r>
              <a:rPr lang="ru-RU" dirty="0" smtClean="0"/>
              <a:t>5. Обучение приемам регулирования своего эмоционального состояния, внутреннего самоконтроля;</a:t>
            </a:r>
            <a:br>
              <a:rPr lang="ru-RU" dirty="0" smtClean="0"/>
            </a:br>
            <a:r>
              <a:rPr lang="ru-RU" dirty="0" smtClean="0"/>
              <a:t>6. Формирование у детей способности к психической самозащите в экстремальных ситуациях, в период перенапряжения и перегрузки;</a:t>
            </a:r>
            <a:br>
              <a:rPr lang="ru-RU" dirty="0" smtClean="0"/>
            </a:br>
            <a:r>
              <a:rPr lang="ru-RU" dirty="0" smtClean="0"/>
              <a:t>7. Изменение агрессивных стереотипов поведения и формирование более адаптивных поведенческих паттернов;</a:t>
            </a:r>
            <a:br>
              <a:rPr lang="ru-RU" dirty="0" smtClean="0"/>
            </a:br>
            <a:r>
              <a:rPr lang="ru-RU" dirty="0" smtClean="0"/>
              <a:t>8. Формирование позитивных установок.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u="sng" dirty="0" smtClean="0"/>
              <a:t>Примерный список стрессоров, который встречается в жизни младшего школьника в учебно-воспитательном процессе: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 Обидные высказывания со стороны одноклассников.</a:t>
            </a:r>
            <a:br>
              <a:rPr lang="ru-RU" dirty="0" smtClean="0"/>
            </a:br>
            <a:r>
              <a:rPr lang="ru-RU" dirty="0" smtClean="0"/>
              <a:t>2 Обидные высказывания со стороны старшеклассников.</a:t>
            </a:r>
            <a:br>
              <a:rPr lang="ru-RU" dirty="0" smtClean="0"/>
            </a:br>
            <a:r>
              <a:rPr lang="ru-RU" dirty="0" smtClean="0"/>
              <a:t>3 Негативная оценка со стороны учителя.</a:t>
            </a:r>
            <a:br>
              <a:rPr lang="ru-RU" dirty="0" smtClean="0"/>
            </a:br>
            <a:r>
              <a:rPr lang="ru-RU" dirty="0" smtClean="0"/>
              <a:t>4 Участие в соревнованиях.</a:t>
            </a:r>
            <a:br>
              <a:rPr lang="ru-RU" dirty="0" smtClean="0"/>
            </a:br>
            <a:r>
              <a:rPr lang="ru-RU" dirty="0" smtClean="0"/>
              <a:t>5 Ссоры с одноклассниками.</a:t>
            </a:r>
            <a:br>
              <a:rPr lang="ru-RU" dirty="0" smtClean="0"/>
            </a:br>
            <a:r>
              <a:rPr lang="ru-RU" dirty="0" smtClean="0"/>
              <a:t>6 Переход в другой класс или другую школу.</a:t>
            </a:r>
            <a:br>
              <a:rPr lang="ru-RU" dirty="0" smtClean="0"/>
            </a:br>
            <a:r>
              <a:rPr lang="ru-RU" dirty="0" smtClean="0"/>
              <a:t>7 Контрольная или тестовая работа.</a:t>
            </a:r>
            <a:br>
              <a:rPr lang="ru-RU" dirty="0" smtClean="0"/>
            </a:br>
            <a:r>
              <a:rPr lang="ru-RU" dirty="0" smtClean="0"/>
              <a:t>8 Сообщение дома о плохой отметке.</a:t>
            </a:r>
            <a:br>
              <a:rPr lang="ru-RU" dirty="0" smtClean="0"/>
            </a:br>
            <a:r>
              <a:rPr lang="ru-RU" dirty="0" smtClean="0"/>
              <a:t>9 Выход к доске или любое публичное выступление.</a:t>
            </a:r>
            <a:br>
              <a:rPr lang="ru-RU" dirty="0" smtClean="0"/>
            </a:br>
            <a:r>
              <a:rPr lang="ru-RU" dirty="0" smtClean="0"/>
              <a:t>10 Опоздание в школу.</a:t>
            </a:r>
            <a:br>
              <a:rPr lang="ru-RU" dirty="0" smtClean="0"/>
            </a:br>
            <a:r>
              <a:rPr lang="ru-RU" dirty="0" smtClean="0"/>
              <a:t>11 Конфликтное общение с учителем.</a:t>
            </a:r>
            <a:br>
              <a:rPr lang="ru-RU" dirty="0" smtClean="0"/>
            </a:br>
            <a:r>
              <a:rPr lang="ru-RU" dirty="0" smtClean="0"/>
              <a:t>12 Пропуск уроков по болезни.</a:t>
            </a:r>
            <a:br>
              <a:rPr lang="ru-RU" dirty="0" smtClean="0"/>
            </a:br>
            <a:r>
              <a:rPr lang="ru-RU" dirty="0" smtClean="0"/>
              <a:t>13 Боязнь быть отстающим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 класс</a:t>
            </a:r>
          </a:p>
          <a:p>
            <a:r>
              <a:rPr lang="ru-RU" dirty="0" smtClean="0"/>
              <a:t>Тема:«Учимся дружно работа в парах» </a:t>
            </a:r>
          </a:p>
          <a:p>
            <a:r>
              <a:rPr lang="ru-RU" b="1" dirty="0" smtClean="0"/>
              <a:t>Упражнение «Торт»</a:t>
            </a:r>
          </a:p>
          <a:p>
            <a:endParaRPr lang="ru-RU" b="1" dirty="0" smtClean="0"/>
          </a:p>
          <a:p>
            <a:r>
              <a:rPr lang="ru-RU" b="1" dirty="0" smtClean="0"/>
              <a:t>2 класс</a:t>
            </a:r>
          </a:p>
          <a:p>
            <a:r>
              <a:rPr lang="ru-RU" dirty="0" smtClean="0"/>
              <a:t>Тема:«Настроение мой помощник в учебе»</a:t>
            </a:r>
          </a:p>
          <a:p>
            <a:r>
              <a:rPr lang="ru-RU" b="1" dirty="0" smtClean="0"/>
              <a:t>Упражнение «Наши ладошки»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3 класс:</a:t>
            </a:r>
            <a:r>
              <a:rPr lang="ru-RU" dirty="0" smtClean="0"/>
              <a:t> </a:t>
            </a:r>
          </a:p>
          <a:p>
            <a:r>
              <a:rPr lang="ru-RU" dirty="0" smtClean="0"/>
              <a:t>Тема:«Личностные качества. Вера в себя.»</a:t>
            </a:r>
          </a:p>
          <a:p>
            <a:r>
              <a:rPr lang="ru-RU" b="1" dirty="0" smtClean="0"/>
              <a:t>«Порхание бабочки»</a:t>
            </a:r>
          </a:p>
          <a:p>
            <a:endParaRPr lang="ru-RU" b="1" dirty="0" smtClean="0"/>
          </a:p>
          <a:p>
            <a:r>
              <a:rPr lang="ru-RU" b="1" dirty="0" smtClean="0"/>
              <a:t>4 класс:</a:t>
            </a:r>
            <a:r>
              <a:rPr lang="ru-RU" dirty="0" smtClean="0"/>
              <a:t> </a:t>
            </a:r>
          </a:p>
          <a:p>
            <a:r>
              <a:rPr lang="ru-RU" dirty="0" smtClean="0"/>
              <a:t>Тема:«Как научиться договариваться»</a:t>
            </a:r>
          </a:p>
          <a:p>
            <a:r>
              <a:rPr lang="ru-RU" dirty="0" smtClean="0"/>
              <a:t>«Упражнения на снятие напряжения»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Диагностика направленная на изучение:</a:t>
            </a:r>
          </a:p>
          <a:p>
            <a:r>
              <a:rPr lang="ru-RU" dirty="0" smtClean="0"/>
              <a:t>-самостоятельности;</a:t>
            </a:r>
          </a:p>
          <a:p>
            <a:r>
              <a:rPr lang="ru-RU" dirty="0" smtClean="0"/>
              <a:t>-самоанализа;</a:t>
            </a:r>
            <a:endParaRPr lang="ru-RU" dirty="0" smtClean="0"/>
          </a:p>
          <a:p>
            <a:r>
              <a:rPr lang="ru-RU" dirty="0" smtClean="0"/>
              <a:t>-самоконтроль результата;</a:t>
            </a:r>
          </a:p>
          <a:p>
            <a:r>
              <a:rPr lang="ru-RU" dirty="0" smtClean="0"/>
              <a:t>-способность к самооценке;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/>
              <a:t>Изучение самостоятельности:</a:t>
            </a:r>
            <a:endParaRPr lang="ru-RU" dirty="0" smtClean="0"/>
          </a:p>
          <a:p>
            <a:r>
              <a:rPr lang="ru-RU" dirty="0" smtClean="0"/>
              <a:t>2кл- 29 %</a:t>
            </a:r>
          </a:p>
          <a:p>
            <a:r>
              <a:rPr lang="ru-RU" dirty="0" smtClean="0"/>
              <a:t>3 </a:t>
            </a:r>
            <a:r>
              <a:rPr lang="ru-RU" dirty="0" err="1" smtClean="0"/>
              <a:t>кл</a:t>
            </a:r>
            <a:r>
              <a:rPr lang="ru-RU" dirty="0" smtClean="0"/>
              <a:t> 51 %</a:t>
            </a:r>
          </a:p>
          <a:p>
            <a:r>
              <a:rPr lang="ru-RU" dirty="0" smtClean="0"/>
              <a:t>4 </a:t>
            </a:r>
            <a:r>
              <a:rPr lang="ru-RU" dirty="0" err="1" smtClean="0"/>
              <a:t>кл</a:t>
            </a:r>
            <a:r>
              <a:rPr lang="ru-RU" dirty="0" smtClean="0"/>
              <a:t> – 80 %</a:t>
            </a:r>
          </a:p>
          <a:p>
            <a:pPr lvl="0"/>
            <a:r>
              <a:rPr lang="ru-RU" b="1" dirty="0" smtClean="0"/>
              <a:t>Самоконтроль результата:</a:t>
            </a:r>
            <a:endParaRPr lang="ru-RU" dirty="0" smtClean="0"/>
          </a:p>
          <a:p>
            <a:r>
              <a:rPr lang="ru-RU" dirty="0" smtClean="0"/>
              <a:t>2кл- 26 %</a:t>
            </a:r>
          </a:p>
          <a:p>
            <a:r>
              <a:rPr lang="ru-RU" dirty="0" smtClean="0"/>
              <a:t>3 </a:t>
            </a:r>
            <a:r>
              <a:rPr lang="ru-RU" dirty="0" err="1" smtClean="0"/>
              <a:t>кл</a:t>
            </a:r>
            <a:r>
              <a:rPr lang="ru-RU" dirty="0" smtClean="0"/>
              <a:t> 52 %</a:t>
            </a:r>
          </a:p>
          <a:p>
            <a:r>
              <a:rPr lang="ru-RU" dirty="0" smtClean="0"/>
              <a:t>4 </a:t>
            </a:r>
            <a:r>
              <a:rPr lang="ru-RU" dirty="0" err="1" smtClean="0"/>
              <a:t>кл</a:t>
            </a:r>
            <a:r>
              <a:rPr lang="ru-RU" dirty="0" smtClean="0"/>
              <a:t> – 78 %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err="1" smtClean="0"/>
              <a:t>Самоонализ</a:t>
            </a:r>
            <a:r>
              <a:rPr lang="ru-RU" b="1" dirty="0" smtClean="0"/>
              <a:t>:</a:t>
            </a:r>
            <a:endParaRPr lang="ru-RU" dirty="0" smtClean="0"/>
          </a:p>
          <a:p>
            <a:r>
              <a:rPr lang="ru-RU" dirty="0" smtClean="0"/>
              <a:t>2кл- 25 %</a:t>
            </a:r>
          </a:p>
          <a:p>
            <a:r>
              <a:rPr lang="ru-RU" dirty="0" smtClean="0"/>
              <a:t>3 </a:t>
            </a:r>
            <a:r>
              <a:rPr lang="ru-RU" dirty="0" err="1" smtClean="0"/>
              <a:t>кл</a:t>
            </a:r>
            <a:r>
              <a:rPr lang="ru-RU" dirty="0" smtClean="0"/>
              <a:t> 47 %</a:t>
            </a:r>
          </a:p>
          <a:p>
            <a:r>
              <a:rPr lang="ru-RU" dirty="0" smtClean="0"/>
              <a:t>4 </a:t>
            </a:r>
            <a:r>
              <a:rPr lang="ru-RU" dirty="0" err="1" smtClean="0"/>
              <a:t>кл</a:t>
            </a:r>
            <a:r>
              <a:rPr lang="ru-RU" dirty="0" smtClean="0"/>
              <a:t> – 75 %</a:t>
            </a:r>
          </a:p>
          <a:p>
            <a:pPr lvl="0"/>
            <a:r>
              <a:rPr lang="ru-RU" b="1" dirty="0" smtClean="0"/>
              <a:t>Способность к самооценке:</a:t>
            </a:r>
            <a:endParaRPr lang="ru-RU" dirty="0" smtClean="0"/>
          </a:p>
          <a:p>
            <a:r>
              <a:rPr lang="ru-RU" dirty="0" smtClean="0"/>
              <a:t>2кл- 27 %</a:t>
            </a:r>
          </a:p>
          <a:p>
            <a:r>
              <a:rPr lang="ru-RU" dirty="0" smtClean="0"/>
              <a:t>3 </a:t>
            </a:r>
            <a:r>
              <a:rPr lang="ru-RU" dirty="0" err="1" smtClean="0"/>
              <a:t>кл</a:t>
            </a:r>
            <a:r>
              <a:rPr lang="ru-RU" dirty="0" smtClean="0"/>
              <a:t> 54 %</a:t>
            </a:r>
          </a:p>
          <a:p>
            <a:r>
              <a:rPr lang="ru-RU" dirty="0" smtClean="0"/>
              <a:t>4 </a:t>
            </a:r>
            <a:r>
              <a:rPr lang="ru-RU" dirty="0" err="1" smtClean="0"/>
              <a:t>кл</a:t>
            </a:r>
            <a:r>
              <a:rPr lang="ru-RU" dirty="0" smtClean="0"/>
              <a:t> – 83 %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Идеальный портрет выпускника начальной школы:</a:t>
            </a:r>
            <a:endParaRPr lang="ru-RU" dirty="0" smtClean="0"/>
          </a:p>
          <a:p>
            <a:r>
              <a:rPr lang="ru-RU" dirty="0" smtClean="0"/>
              <a:t>-владеющий основами умения учиться;</a:t>
            </a:r>
          </a:p>
          <a:p>
            <a:r>
              <a:rPr lang="ru-RU" dirty="0" smtClean="0"/>
              <a:t>-любознательный активно познающий мир;</a:t>
            </a:r>
          </a:p>
          <a:p>
            <a:r>
              <a:rPr lang="ru-RU" dirty="0" smtClean="0"/>
              <a:t>-готовый самостоятельно действовать и отвечать за свои поступки;</a:t>
            </a:r>
          </a:p>
          <a:p>
            <a:r>
              <a:rPr lang="ru-RU" dirty="0" smtClean="0"/>
              <a:t>-доброжелательный, умеющий слушать и слышать собеседника, аргументировать свою позицию, высказывать свою позицию;</a:t>
            </a:r>
          </a:p>
          <a:p>
            <a:r>
              <a:rPr lang="ru-RU" dirty="0" smtClean="0"/>
              <a:t>-выполняющий правила здорового и безопасного образа жизни;</a:t>
            </a:r>
          </a:p>
          <a:p>
            <a:r>
              <a:rPr lang="ru-RU" dirty="0" smtClean="0"/>
              <a:t>-самостоятельно оценивающий жизненную ситуацию (трудность);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</TotalTime>
  <Words>294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Max</dc:creator>
  <cp:lastModifiedBy>user</cp:lastModifiedBy>
  <cp:revision>13</cp:revision>
  <dcterms:created xsi:type="dcterms:W3CDTF">2006-08-16T00:00:00Z</dcterms:created>
  <dcterms:modified xsi:type="dcterms:W3CDTF">2024-04-07T12:03:22Z</dcterms:modified>
</cp:coreProperties>
</file>