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Layouts/slideLayout158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65.xml" ContentType="application/vnd.openxmlformats-officedocument.presentationml.slideLayout+xml"/>
  <Default Extension="png" ContentType="image/png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61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5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1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62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6.xml" ContentType="application/vnd.openxmlformats-officedocument.theme+xml"/>
  <Override PartName="/ppt/slideMasters/slideMaster13.xml" ContentType="application/vnd.openxmlformats-officedocument.presentationml.slideMaster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5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52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  <p:sldMasterId id="2147483708" r:id="rId4"/>
    <p:sldMasterId id="2147483720" r:id="rId5"/>
    <p:sldMasterId id="2147483732" r:id="rId6"/>
    <p:sldMasterId id="2147483744" r:id="rId7"/>
    <p:sldMasterId id="2147483756" r:id="rId8"/>
    <p:sldMasterId id="2147483768" r:id="rId9"/>
    <p:sldMasterId id="2147483780" r:id="rId10"/>
    <p:sldMasterId id="2147483792" r:id="rId11"/>
    <p:sldMasterId id="2147483804" r:id="rId12"/>
    <p:sldMasterId id="2147483828" r:id="rId13"/>
    <p:sldMasterId id="2147483840" r:id="rId14"/>
    <p:sldMasterId id="2147483852" r:id="rId15"/>
  </p:sldMasterIdLst>
  <p:notesMasterIdLst>
    <p:notesMasterId r:id="rId34"/>
  </p:notesMasterIdLst>
  <p:sldIdLst>
    <p:sldId id="257" r:id="rId16"/>
    <p:sldId id="275" r:id="rId17"/>
    <p:sldId id="259" r:id="rId18"/>
    <p:sldId id="260" r:id="rId19"/>
    <p:sldId id="276" r:id="rId20"/>
    <p:sldId id="271" r:id="rId21"/>
    <p:sldId id="272" r:id="rId22"/>
    <p:sldId id="261" r:id="rId23"/>
    <p:sldId id="262" r:id="rId24"/>
    <p:sldId id="263" r:id="rId25"/>
    <p:sldId id="264" r:id="rId26"/>
    <p:sldId id="265" r:id="rId27"/>
    <p:sldId id="266" r:id="rId28"/>
    <p:sldId id="267" r:id="rId29"/>
    <p:sldId id="268" r:id="rId30"/>
    <p:sldId id="269" r:id="rId31"/>
    <p:sldId id="274" r:id="rId32"/>
    <p:sldId id="27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6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DB616A-1EED-4448-A821-F3D2A4925A16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117C35-1004-4705-9148-3E2C65B108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7957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6524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7063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317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1074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7588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3460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2517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8120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9933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233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2130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02732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01552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50448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0589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73877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5069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58596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0610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37743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74014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20267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41093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69851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79913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92874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14492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59942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99337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67563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84544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63712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95435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75268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09955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9982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58494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846086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222801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03610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70675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88979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016639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751547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875132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47820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70040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902221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0009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86040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47633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963549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189146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058844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74943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379489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28864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328206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911045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48005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88140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369176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315191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728947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054156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512487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286432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224794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1614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79790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5632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484803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250365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607005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321163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259585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773724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273074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52777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26344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515448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457560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094156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851884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874234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008095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95386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653593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37423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972339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146303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930553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244005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779598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083438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228622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197961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575516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766430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333622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806750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154839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486398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937989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123652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85679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652420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475134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296211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718133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313011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469030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501824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765085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691917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8935417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368663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216442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48741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171596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743444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07629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769450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627316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013566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893211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524556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7714772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63018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18541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159990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862972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95492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96258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927701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582109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0727772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2445582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452198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290132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1266568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168662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7851183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7712321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3202653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955443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6258725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5082634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63066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146439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0910521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144370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5130994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708138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92703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4710196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1380063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6345359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8502337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9757032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710140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0349007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759478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129770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848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819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8799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2707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096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0166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2884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8461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6764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6236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1949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3056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554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857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128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4C951-89F4-4F39-92D7-20DEB66F295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13.03.2019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729-335C-4A72-A287-1504D8695FB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6987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857224" y="1571612"/>
            <a:ext cx="750099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</a:tabLs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В «Капитанской дочке» всё не только самая правда,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 algn="l"/>
              </a:tabLs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но ещё как бы лучше её.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24100" algn="l"/>
              </a:tabLs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                                                                                                                                                 Н.В.Гоголь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163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285720" y="188640"/>
            <a:ext cx="8534752" cy="6408712"/>
          </a:xfrm>
          <a:prstGeom prst="horizontalScroll">
            <a:avLst/>
          </a:prstGeom>
          <a:ln w="7620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историческая правда </a:t>
            </a:r>
          </a:p>
          <a:p>
            <a:pPr algn="ctr"/>
            <a:r>
              <a:rPr lang="ru-RU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 </a:t>
            </a:r>
          </a:p>
          <a:p>
            <a:pPr algn="ctr"/>
            <a:r>
              <a:rPr lang="ru-RU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Художественный вымысел </a:t>
            </a:r>
          </a:p>
          <a:p>
            <a:pPr algn="ctr"/>
            <a:r>
              <a:rPr lang="ru-RU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 повести  </a:t>
            </a:r>
            <a:r>
              <a:rPr lang="ru-RU" sz="3600" b="1" cap="all" dirty="0" err="1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А.С.Пушкина</a:t>
            </a:r>
            <a:r>
              <a:rPr lang="ru-RU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pPr algn="ctr"/>
            <a:r>
              <a:rPr lang="ru-RU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«Капитанская дочка»</a:t>
            </a:r>
          </a:p>
        </p:txBody>
      </p:sp>
    </p:spTree>
    <p:extLst>
      <p:ext uri="{BB962C8B-B14F-4D97-AF65-F5344CB8AC3E}">
        <p14:creationId xmlns:p14="http://schemas.microsoft.com/office/powerpoint/2010/main" xmlns="" val="398163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05286046"/>
              </p:ext>
            </p:extLst>
          </p:nvPr>
        </p:nvGraphicFramePr>
        <p:xfrm>
          <a:off x="467544" y="188640"/>
          <a:ext cx="8291264" cy="6413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952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637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043911"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Историческая правда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Художествен-</a:t>
                      </a:r>
                      <a:r>
                        <a:rPr lang="ru-RU" sz="2800" dirty="0" err="1" smtClean="0"/>
                        <a:t>ный</a:t>
                      </a:r>
                      <a:r>
                        <a:rPr lang="ru-RU" sz="2800" dirty="0" smtClean="0"/>
                        <a:t> вымысел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480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2800" dirty="0" smtClean="0"/>
                        <a:t>1.Герои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35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2.</a:t>
                      </a:r>
                      <a:r>
                        <a:rPr kumimoji="0" lang="ru-RU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Портрет Пугачёва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91303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3.Причины пугачёвского восстания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569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4.</a:t>
                      </a:r>
                      <a:r>
                        <a:rPr kumimoji="0" lang="ru-RU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События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43911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5.Черты характера Пугачёва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9528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racker-files.ru/uploads/posts/2012-09/1348147855_yemelyan_pugachev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0590" y="188642"/>
            <a:ext cx="2983258" cy="332661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100" name="Picture 4" descr="http://content.foto.mail.ru/mail/soubbotinafamily/_answers/i-72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203436" y="214360"/>
            <a:ext cx="2588137" cy="33008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5373" y="3819792"/>
            <a:ext cx="3812133" cy="286068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5373" y="3335323"/>
            <a:ext cx="2839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Емельян Пугачёв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620532" y="3319235"/>
            <a:ext cx="1753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Екатерина </a:t>
            </a:r>
            <a:r>
              <a:rPr lang="en-US" sz="2400" dirty="0">
                <a:solidFill>
                  <a:prstClr val="black"/>
                </a:solidFill>
              </a:rPr>
              <a:t>II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87343" y="4798836"/>
            <a:ext cx="1724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prstClr val="black"/>
                </a:solidFill>
              </a:rPr>
              <a:t>Войско </a:t>
            </a:r>
            <a:endParaRPr lang="en-US" sz="2400" dirty="0">
              <a:solidFill>
                <a:prstClr val="black"/>
              </a:solidFill>
            </a:endParaRPr>
          </a:p>
          <a:p>
            <a:pPr algn="ctr"/>
            <a:r>
              <a:rPr lang="ru-RU" sz="2400" dirty="0">
                <a:solidFill>
                  <a:prstClr val="black"/>
                </a:solidFill>
              </a:rPr>
              <a:t>Пугачёва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82361" y="214360"/>
            <a:ext cx="3007220" cy="30116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211960" y="309315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Пётр </a:t>
            </a:r>
            <a:r>
              <a:rPr lang="en-US" sz="2400" dirty="0">
                <a:solidFill>
                  <a:prstClr val="black"/>
                </a:solidFill>
              </a:rPr>
              <a:t>III</a:t>
            </a:r>
            <a:endParaRPr lang="ru-RU" sz="2400" dirty="0">
              <a:solidFill>
                <a:prstClr val="black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995020" y="3836724"/>
            <a:ext cx="2379455" cy="284755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4423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1285860"/>
            <a:ext cx="1857388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Савельич</a:t>
            </a:r>
            <a:endParaRPr lang="ru-RU" sz="28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00298" y="2285992"/>
            <a:ext cx="178595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buNone/>
            </a:pPr>
            <a:r>
              <a:rPr lang="ru-RU" sz="2800" dirty="0" smtClean="0"/>
              <a:t>Пугачев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1000108"/>
            <a:ext cx="185738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Екатерина</a:t>
            </a:r>
            <a:r>
              <a:rPr lang="en-US" sz="2400" dirty="0" smtClean="0"/>
              <a:t> II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86446" y="4500570"/>
            <a:ext cx="207170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Швабрин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43042" y="4786322"/>
            <a:ext cx="221457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Мсье </a:t>
            </a:r>
            <a:r>
              <a:rPr lang="ru-RU" sz="2400" dirty="0" err="1" smtClean="0"/>
              <a:t>Бопре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215074" y="2143116"/>
            <a:ext cx="1928826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Маша Миронова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429124" y="3071810"/>
            <a:ext cx="221457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Петруша Гринев</a:t>
            </a:r>
            <a:endParaRPr lang="ru-RU" sz="2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3143248"/>
            <a:ext cx="1857388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 smtClean="0"/>
              <a:t>Башкирец</a:t>
            </a:r>
            <a:endParaRPr lang="ru-RU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755478" y="260648"/>
            <a:ext cx="3372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25000">
                        <a:srgbClr val="4F81BD">
                          <a:shade val="25000"/>
                          <a:satMod val="190000"/>
                        </a:srgbClr>
                      </a:gs>
                      <a:gs pos="80000">
                        <a:srgbClr val="4F81B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Кроссворд</a:t>
            </a:r>
            <a:endParaRPr lang="ru-RU" sz="5400" b="1" dirty="0">
              <a:ln w="31550" cmpd="sng">
                <a:gradFill>
                  <a:gsLst>
                    <a:gs pos="25000">
                      <a:srgbClr val="4F81BD">
                        <a:shade val="25000"/>
                        <a:satMod val="190000"/>
                      </a:srgbClr>
                    </a:gs>
                    <a:gs pos="80000">
                      <a:srgbClr val="4F81B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97286539"/>
              </p:ext>
            </p:extLst>
          </p:nvPr>
        </p:nvGraphicFramePr>
        <p:xfrm>
          <a:off x="1115614" y="1183983"/>
          <a:ext cx="6984777" cy="5053328"/>
        </p:xfrm>
        <a:graphic>
          <a:graphicData uri="http://schemas.openxmlformats.org/drawingml/2006/table">
            <a:tbl>
              <a:tblPr firstRow="1" firstCol="1" bandRow="1"/>
              <a:tblGrid>
                <a:gridCol w="481818">
                  <a:extLst>
                    <a:ext uri="{9D8B030D-6E8A-4147-A177-3AD203B41FA5}">
                      <a16:colId xmlns:a16="http://schemas.microsoft.com/office/drawing/2014/main" xmlns="" val="482081123"/>
                    </a:ext>
                  </a:extLst>
                </a:gridCol>
                <a:gridCol w="425134">
                  <a:extLst>
                    <a:ext uri="{9D8B030D-6E8A-4147-A177-3AD203B41FA5}">
                      <a16:colId xmlns:a16="http://schemas.microsoft.com/office/drawing/2014/main" xmlns="" val="388283363"/>
                    </a:ext>
                  </a:extLst>
                </a:gridCol>
                <a:gridCol w="488115">
                  <a:extLst>
                    <a:ext uri="{9D8B030D-6E8A-4147-A177-3AD203B41FA5}">
                      <a16:colId xmlns:a16="http://schemas.microsoft.com/office/drawing/2014/main" xmlns="" val="1753479903"/>
                    </a:ext>
                  </a:extLst>
                </a:gridCol>
                <a:gridCol w="481818">
                  <a:extLst>
                    <a:ext uri="{9D8B030D-6E8A-4147-A177-3AD203B41FA5}">
                      <a16:colId xmlns:a16="http://schemas.microsoft.com/office/drawing/2014/main" xmlns="" val="388054129"/>
                    </a:ext>
                  </a:extLst>
                </a:gridCol>
                <a:gridCol w="481818">
                  <a:extLst>
                    <a:ext uri="{9D8B030D-6E8A-4147-A177-3AD203B41FA5}">
                      <a16:colId xmlns:a16="http://schemas.microsoft.com/office/drawing/2014/main" xmlns="" val="2825704232"/>
                    </a:ext>
                  </a:extLst>
                </a:gridCol>
                <a:gridCol w="425134">
                  <a:extLst>
                    <a:ext uri="{9D8B030D-6E8A-4147-A177-3AD203B41FA5}">
                      <a16:colId xmlns:a16="http://schemas.microsoft.com/office/drawing/2014/main" xmlns="" val="3880924417"/>
                    </a:ext>
                  </a:extLst>
                </a:gridCol>
                <a:gridCol w="481818">
                  <a:extLst>
                    <a:ext uri="{9D8B030D-6E8A-4147-A177-3AD203B41FA5}">
                      <a16:colId xmlns:a16="http://schemas.microsoft.com/office/drawing/2014/main" xmlns="" val="1782254345"/>
                    </a:ext>
                  </a:extLst>
                </a:gridCol>
                <a:gridCol w="488115">
                  <a:extLst>
                    <a:ext uri="{9D8B030D-6E8A-4147-A177-3AD203B41FA5}">
                      <a16:colId xmlns:a16="http://schemas.microsoft.com/office/drawing/2014/main" xmlns="" val="594684418"/>
                    </a:ext>
                  </a:extLst>
                </a:gridCol>
                <a:gridCol w="481818">
                  <a:extLst>
                    <a:ext uri="{9D8B030D-6E8A-4147-A177-3AD203B41FA5}">
                      <a16:colId xmlns:a16="http://schemas.microsoft.com/office/drawing/2014/main" xmlns="" val="1482738823"/>
                    </a:ext>
                  </a:extLst>
                </a:gridCol>
                <a:gridCol w="481818">
                  <a:extLst>
                    <a:ext uri="{9D8B030D-6E8A-4147-A177-3AD203B41FA5}">
                      <a16:colId xmlns:a16="http://schemas.microsoft.com/office/drawing/2014/main" xmlns="" val="3907350373"/>
                    </a:ext>
                  </a:extLst>
                </a:gridCol>
                <a:gridCol w="445076">
                  <a:extLst>
                    <a:ext uri="{9D8B030D-6E8A-4147-A177-3AD203B41FA5}">
                      <a16:colId xmlns:a16="http://schemas.microsoft.com/office/drawing/2014/main" xmlns="" val="4165462789"/>
                    </a:ext>
                  </a:extLst>
                </a:gridCol>
                <a:gridCol w="481818">
                  <a:extLst>
                    <a:ext uri="{9D8B030D-6E8A-4147-A177-3AD203B41FA5}">
                      <a16:colId xmlns:a16="http://schemas.microsoft.com/office/drawing/2014/main" xmlns="" val="1870013307"/>
                    </a:ext>
                  </a:extLst>
                </a:gridCol>
                <a:gridCol w="488115">
                  <a:extLst>
                    <a:ext uri="{9D8B030D-6E8A-4147-A177-3AD203B41FA5}">
                      <a16:colId xmlns:a16="http://schemas.microsoft.com/office/drawing/2014/main" xmlns="" val="1151508462"/>
                    </a:ext>
                  </a:extLst>
                </a:gridCol>
                <a:gridCol w="426181">
                  <a:extLst>
                    <a:ext uri="{9D8B030D-6E8A-4147-A177-3AD203B41FA5}">
                      <a16:colId xmlns:a16="http://schemas.microsoft.com/office/drawing/2014/main" xmlns="" val="1332143462"/>
                    </a:ext>
                  </a:extLst>
                </a:gridCol>
                <a:gridCol w="426181">
                  <a:extLst>
                    <a:ext uri="{9D8B030D-6E8A-4147-A177-3AD203B41FA5}">
                      <a16:colId xmlns:a16="http://schemas.microsoft.com/office/drawing/2014/main" xmlns="" val="1898820533"/>
                    </a:ext>
                  </a:extLst>
                </a:gridCol>
              </a:tblGrid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09731311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61945384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25754752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62207859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33152560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44138150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38409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22843865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91299822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90682414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7168723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21158509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11123210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94417663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32765686"/>
                  </a:ext>
                </a:extLst>
              </a:tr>
              <a:tr h="3158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546072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0891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55475" y="260648"/>
            <a:ext cx="337227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>
                <a:ln w="31550" cmpd="sng">
                  <a:gradFill>
                    <a:gsLst>
                      <a:gs pos="25000">
                        <a:srgbClr val="4F81BD">
                          <a:shade val="25000"/>
                          <a:satMod val="190000"/>
                        </a:srgbClr>
                      </a:gs>
                      <a:gs pos="80000">
                        <a:srgbClr val="4F81B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Кроссворд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90380685"/>
              </p:ext>
            </p:extLst>
          </p:nvPr>
        </p:nvGraphicFramePr>
        <p:xfrm>
          <a:off x="1187624" y="1183982"/>
          <a:ext cx="6624733" cy="5341366"/>
        </p:xfrm>
        <a:graphic>
          <a:graphicData uri="http://schemas.openxmlformats.org/drawingml/2006/table">
            <a:tbl>
              <a:tblPr firstRow="1" firstCol="1" bandRow="1"/>
              <a:tblGrid>
                <a:gridCol w="456981">
                  <a:extLst>
                    <a:ext uri="{9D8B030D-6E8A-4147-A177-3AD203B41FA5}">
                      <a16:colId xmlns:a16="http://schemas.microsoft.com/office/drawing/2014/main" xmlns="" val="2322540797"/>
                    </a:ext>
                  </a:extLst>
                </a:gridCol>
                <a:gridCol w="403218">
                  <a:extLst>
                    <a:ext uri="{9D8B030D-6E8A-4147-A177-3AD203B41FA5}">
                      <a16:colId xmlns:a16="http://schemas.microsoft.com/office/drawing/2014/main" xmlns="" val="2979890665"/>
                    </a:ext>
                  </a:extLst>
                </a:gridCol>
                <a:gridCol w="462955">
                  <a:extLst>
                    <a:ext uri="{9D8B030D-6E8A-4147-A177-3AD203B41FA5}">
                      <a16:colId xmlns:a16="http://schemas.microsoft.com/office/drawing/2014/main" xmlns="" val="3921587458"/>
                    </a:ext>
                  </a:extLst>
                </a:gridCol>
                <a:gridCol w="456981">
                  <a:extLst>
                    <a:ext uri="{9D8B030D-6E8A-4147-A177-3AD203B41FA5}">
                      <a16:colId xmlns:a16="http://schemas.microsoft.com/office/drawing/2014/main" xmlns="" val="1324500237"/>
                    </a:ext>
                  </a:extLst>
                </a:gridCol>
                <a:gridCol w="456981">
                  <a:extLst>
                    <a:ext uri="{9D8B030D-6E8A-4147-A177-3AD203B41FA5}">
                      <a16:colId xmlns:a16="http://schemas.microsoft.com/office/drawing/2014/main" xmlns="" val="3266234302"/>
                    </a:ext>
                  </a:extLst>
                </a:gridCol>
                <a:gridCol w="403218">
                  <a:extLst>
                    <a:ext uri="{9D8B030D-6E8A-4147-A177-3AD203B41FA5}">
                      <a16:colId xmlns:a16="http://schemas.microsoft.com/office/drawing/2014/main" xmlns="" val="3128055348"/>
                    </a:ext>
                  </a:extLst>
                </a:gridCol>
                <a:gridCol w="456981">
                  <a:extLst>
                    <a:ext uri="{9D8B030D-6E8A-4147-A177-3AD203B41FA5}">
                      <a16:colId xmlns:a16="http://schemas.microsoft.com/office/drawing/2014/main" xmlns="" val="1848988141"/>
                    </a:ext>
                  </a:extLst>
                </a:gridCol>
                <a:gridCol w="462955">
                  <a:extLst>
                    <a:ext uri="{9D8B030D-6E8A-4147-A177-3AD203B41FA5}">
                      <a16:colId xmlns:a16="http://schemas.microsoft.com/office/drawing/2014/main" xmlns="" val="1232755770"/>
                    </a:ext>
                  </a:extLst>
                </a:gridCol>
                <a:gridCol w="456981">
                  <a:extLst>
                    <a:ext uri="{9D8B030D-6E8A-4147-A177-3AD203B41FA5}">
                      <a16:colId xmlns:a16="http://schemas.microsoft.com/office/drawing/2014/main" xmlns="" val="2351314696"/>
                    </a:ext>
                  </a:extLst>
                </a:gridCol>
                <a:gridCol w="456981">
                  <a:extLst>
                    <a:ext uri="{9D8B030D-6E8A-4147-A177-3AD203B41FA5}">
                      <a16:colId xmlns:a16="http://schemas.microsoft.com/office/drawing/2014/main" xmlns="" val="4202299510"/>
                    </a:ext>
                  </a:extLst>
                </a:gridCol>
                <a:gridCol w="422135">
                  <a:extLst>
                    <a:ext uri="{9D8B030D-6E8A-4147-A177-3AD203B41FA5}">
                      <a16:colId xmlns:a16="http://schemas.microsoft.com/office/drawing/2014/main" xmlns="" val="217712267"/>
                    </a:ext>
                  </a:extLst>
                </a:gridCol>
                <a:gridCol w="456981">
                  <a:extLst>
                    <a:ext uri="{9D8B030D-6E8A-4147-A177-3AD203B41FA5}">
                      <a16:colId xmlns:a16="http://schemas.microsoft.com/office/drawing/2014/main" xmlns="" val="2950567250"/>
                    </a:ext>
                  </a:extLst>
                </a:gridCol>
                <a:gridCol w="462955">
                  <a:extLst>
                    <a:ext uri="{9D8B030D-6E8A-4147-A177-3AD203B41FA5}">
                      <a16:colId xmlns:a16="http://schemas.microsoft.com/office/drawing/2014/main" xmlns="" val="4053256988"/>
                    </a:ext>
                  </a:extLst>
                </a:gridCol>
                <a:gridCol w="404215">
                  <a:extLst>
                    <a:ext uri="{9D8B030D-6E8A-4147-A177-3AD203B41FA5}">
                      <a16:colId xmlns:a16="http://schemas.microsoft.com/office/drawing/2014/main" xmlns="" val="2717073297"/>
                    </a:ext>
                  </a:extLst>
                </a:gridCol>
                <a:gridCol w="404215">
                  <a:extLst>
                    <a:ext uri="{9D8B030D-6E8A-4147-A177-3AD203B41FA5}">
                      <a16:colId xmlns:a16="http://schemas.microsoft.com/office/drawing/2014/main" xmlns="" val="4102232193"/>
                    </a:ext>
                  </a:extLst>
                </a:gridCol>
              </a:tblGrid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38399130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95247645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184850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39080562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01612780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43696563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58492885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96820980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1944234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60398309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35120981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41932969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79204578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45518106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61405089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51838525"/>
                  </a:ext>
                </a:extLst>
              </a:tr>
              <a:tr h="314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031881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8775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744884" y="16317"/>
            <a:ext cx="5654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Портрет Пугачёва</a:t>
            </a:r>
          </a:p>
        </p:txBody>
      </p:sp>
      <p:pic>
        <p:nvPicPr>
          <p:cNvPr id="6" name="Picture 2" descr="http://tracker-files.ru/uploads/posts/2012-09/1348147855_yemelyan_pugachev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357422" y="1142984"/>
            <a:ext cx="3911952" cy="4362197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359418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Причины Пугачевского бунта:</a:t>
            </a:r>
          </a:p>
        </p:txBody>
      </p:sp>
      <p:sp>
        <p:nvSpPr>
          <p:cNvPr id="389167" name="Oval 47"/>
          <p:cNvSpPr>
            <a:spLocks noGrp="1" noChangeArrowheads="1"/>
          </p:cNvSpPr>
          <p:nvPr>
            <p:ph type="body" idx="1"/>
          </p:nvPr>
        </p:nvSpPr>
        <p:spPr>
          <a:xfrm>
            <a:off x="197349" y="721736"/>
            <a:ext cx="3600326" cy="1584325"/>
          </a:xfrm>
          <a:prstGeom prst="ellipse">
            <a:avLst/>
          </a:prstGeom>
          <a:gradFill rotWithShape="1">
            <a:gsLst>
              <a:gs pos="0">
                <a:srgbClr val="E6B9B8"/>
              </a:gs>
              <a:gs pos="50000">
                <a:schemeClr val="bg2"/>
              </a:gs>
              <a:gs pos="100000">
                <a:srgbClr val="E6B9B8"/>
              </a:gs>
            </a:gsLst>
            <a:lin ang="18900000" scaled="1"/>
          </a:gradFill>
          <a:ln>
            <a:solidFill>
              <a:schemeClr val="tx1"/>
            </a:solidFill>
            <a:round/>
            <a:headEnd/>
            <a:tailEnd/>
          </a:ln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sz="2400" dirty="0" smtClean="0"/>
              <a:t>Усиление крепостного гнёта</a:t>
            </a:r>
          </a:p>
        </p:txBody>
      </p:sp>
      <p:sp>
        <p:nvSpPr>
          <p:cNvPr id="2" name="Oval 47"/>
          <p:cNvSpPr>
            <a:spLocks noChangeArrowheads="1"/>
          </p:cNvSpPr>
          <p:nvPr/>
        </p:nvSpPr>
        <p:spPr bwMode="auto">
          <a:xfrm>
            <a:off x="1736725" y="3944698"/>
            <a:ext cx="5329238" cy="1222375"/>
          </a:xfrm>
          <a:prstGeom prst="ellipse">
            <a:avLst/>
          </a:prstGeom>
          <a:gradFill rotWithShape="1">
            <a:gsLst>
              <a:gs pos="0">
                <a:srgbClr val="E6B9B8"/>
              </a:gs>
              <a:gs pos="50000">
                <a:schemeClr val="bg2"/>
              </a:gs>
              <a:gs pos="100000">
                <a:srgbClr val="E6B9B8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>
                <a:solidFill>
                  <a:prstClr val="black"/>
                </a:solidFill>
              </a:rPr>
              <a:t>Слух о появлении Петра </a:t>
            </a:r>
            <a:r>
              <a:rPr lang="en-US">
                <a:solidFill>
                  <a:prstClr val="black"/>
                </a:solidFill>
              </a:rPr>
              <a:t>III</a:t>
            </a:r>
            <a:r>
              <a:rPr lang="ru-RU" sz="240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3" name="Oval 47"/>
          <p:cNvSpPr>
            <a:spLocks noChangeArrowheads="1"/>
          </p:cNvSpPr>
          <p:nvPr/>
        </p:nvSpPr>
        <p:spPr bwMode="auto">
          <a:xfrm>
            <a:off x="5508104" y="1586130"/>
            <a:ext cx="3384550" cy="1439862"/>
          </a:xfrm>
          <a:prstGeom prst="ellipse">
            <a:avLst/>
          </a:prstGeom>
          <a:gradFill rotWithShape="1">
            <a:gsLst>
              <a:gs pos="0">
                <a:srgbClr val="E6B9B8"/>
              </a:gs>
              <a:gs pos="50000">
                <a:schemeClr val="bg2"/>
              </a:gs>
              <a:gs pos="100000">
                <a:srgbClr val="E6B9B8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ru-RU" sz="2800" dirty="0">
                <a:solidFill>
                  <a:prstClr val="black"/>
                </a:solidFill>
              </a:rPr>
              <a:t>Вера в «доброго царя»</a:t>
            </a: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1367631" y="5697754"/>
            <a:ext cx="6480175" cy="10080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prstClr val="black"/>
                </a:solidFill>
              </a:rPr>
              <a:t>Емельян Пугачев - Петр </a:t>
            </a:r>
            <a:r>
              <a:rPr lang="en-US" sz="2400" b="1" dirty="0">
                <a:solidFill>
                  <a:prstClr val="black"/>
                </a:solidFill>
              </a:rPr>
              <a:t>III</a:t>
            </a:r>
            <a:r>
              <a:rPr lang="ru-RU" sz="2400" b="1" dirty="0">
                <a:solidFill>
                  <a:prstClr val="black"/>
                </a:solidFill>
              </a:rPr>
              <a:t>. </a:t>
            </a:r>
          </a:p>
          <a:p>
            <a:pPr algn="ctr"/>
            <a:r>
              <a:rPr lang="ru-RU" sz="2400" b="1" dirty="0">
                <a:solidFill>
                  <a:prstClr val="black"/>
                </a:solidFill>
              </a:rPr>
              <a:t>Пугачевское восстание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 flipH="1">
            <a:off x="5529630" y="3090575"/>
            <a:ext cx="1510344" cy="854123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 flipH="1">
            <a:off x="4040907" y="5167073"/>
            <a:ext cx="1223963" cy="468554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Oval 47"/>
          <p:cNvSpPr txBox="1">
            <a:spLocks noChangeArrowheads="1"/>
          </p:cNvSpPr>
          <p:nvPr/>
        </p:nvSpPr>
        <p:spPr>
          <a:xfrm>
            <a:off x="179512" y="2361744"/>
            <a:ext cx="3600326" cy="1584325"/>
          </a:xfrm>
          <a:prstGeom prst="ellipse">
            <a:avLst/>
          </a:prstGeom>
          <a:gradFill rotWithShape="1">
            <a:gsLst>
              <a:gs pos="0">
                <a:srgbClr val="E6B9B8"/>
              </a:gs>
              <a:gs pos="50000">
                <a:schemeClr val="bg2"/>
              </a:gs>
              <a:gs pos="100000">
                <a:srgbClr val="E6B9B8"/>
              </a:gs>
            </a:gsLst>
            <a:lin ang="18900000" scaled="1"/>
          </a:gradFill>
          <a:ln>
            <a:solidFill>
              <a:schemeClr val="tx1"/>
            </a:solidFill>
            <a:round/>
            <a:headEnd/>
            <a:tailEnd/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sz="2800" dirty="0" smtClean="0">
                <a:solidFill>
                  <a:prstClr val="black"/>
                </a:solidFill>
              </a:rPr>
              <a:t>Жестокость властей по отношению к национальным меньшинствам</a:t>
            </a:r>
          </a:p>
        </p:txBody>
      </p:sp>
      <p:cxnSp>
        <p:nvCxnSpPr>
          <p:cNvPr id="5" name="Прямая со стрелкой 4"/>
          <p:cNvCxnSpPr>
            <a:stCxn id="389167" idx="6"/>
          </p:cNvCxnSpPr>
          <p:nvPr/>
        </p:nvCxnSpPr>
        <p:spPr>
          <a:xfrm>
            <a:off x="3797675" y="1513899"/>
            <a:ext cx="1710429" cy="7921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>
            <a:stCxn id="10" idx="6"/>
          </p:cNvCxnSpPr>
          <p:nvPr/>
        </p:nvCxnSpPr>
        <p:spPr>
          <a:xfrm flipV="1">
            <a:off x="3779838" y="2361744"/>
            <a:ext cx="1728266" cy="7921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0435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russia-talk.com/history/pugache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1" y="0"/>
            <a:ext cx="9137419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4450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91198" y="179160"/>
            <a:ext cx="4572000" cy="660488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algn="ctr">
              <a:lnSpc>
                <a:spcPct val="115000"/>
              </a:lnSpc>
              <a:tabLst>
                <a:tab pos="2324100" algn="l"/>
              </a:tabLst>
            </a:pPr>
            <a:r>
              <a:rPr lang="ru-RU" sz="2800" b="1" u="sng" dirty="0">
                <a:solidFill>
                  <a:srgbClr val="444444"/>
                </a:solidFill>
                <a:latin typeface="Times New Roman"/>
                <a:ea typeface="Times New Roman"/>
                <a:cs typeface="Times New Roman"/>
              </a:rPr>
              <a:t>Основные вехи пугачёвского восстания </a:t>
            </a:r>
            <a:endParaRPr lang="ru-RU" sz="2800" b="1" u="sng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buFont typeface="+mj-lt"/>
              <a:buAutoNum type="arabicPeriod"/>
              <a:tabLst>
                <a:tab pos="2324100" algn="l"/>
              </a:tabLst>
            </a:pPr>
            <a:r>
              <a:rPr lang="ru-RU" sz="2400" dirty="0">
                <a:solidFill>
                  <a:srgbClr val="444444"/>
                </a:solidFill>
                <a:latin typeface="Times New Roman"/>
                <a:ea typeface="Times New Roman"/>
                <a:cs typeface="Times New Roman"/>
              </a:rPr>
              <a:t>Начало восстания – сентябрь 1773г.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buFont typeface="+mj-lt"/>
              <a:buAutoNum type="arabicPeriod"/>
              <a:tabLst>
                <a:tab pos="2324100" algn="l"/>
              </a:tabLst>
            </a:pPr>
            <a:r>
              <a:rPr lang="ru-RU" sz="2400" dirty="0">
                <a:solidFill>
                  <a:srgbClr val="444444"/>
                </a:solidFill>
                <a:latin typeface="Times New Roman"/>
                <a:ea typeface="Times New Roman"/>
                <a:cs typeface="Times New Roman"/>
              </a:rPr>
              <a:t>Осада Оренбурга. 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buFont typeface="+mj-lt"/>
              <a:buAutoNum type="arabicPeriod"/>
              <a:tabLst>
                <a:tab pos="2324100" algn="l"/>
              </a:tabLst>
            </a:pPr>
            <a:r>
              <a:rPr lang="ru-RU" sz="2400" dirty="0">
                <a:solidFill>
                  <a:srgbClr val="444444"/>
                </a:solidFill>
                <a:latin typeface="Times New Roman"/>
                <a:ea typeface="Times New Roman"/>
                <a:cs typeface="Times New Roman"/>
              </a:rPr>
              <a:t>Взятие поволжских городов: Уфы, Яицкого городка, Самары, Казани, Саранска, Пензы, Камышина, Саратова Царицына и других. 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buFont typeface="+mj-lt"/>
              <a:buAutoNum type="arabicPeriod"/>
              <a:tabLst>
                <a:tab pos="2324100" algn="l"/>
              </a:tabLst>
            </a:pPr>
            <a:r>
              <a:rPr lang="ru-RU" sz="2400" dirty="0">
                <a:solidFill>
                  <a:srgbClr val="444444"/>
                </a:solidFill>
                <a:latin typeface="Times New Roman"/>
                <a:ea typeface="Times New Roman"/>
                <a:cs typeface="Times New Roman"/>
              </a:rPr>
              <a:t>Выдача Пугачёва царским властям.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buFont typeface="+mj-lt"/>
              <a:buAutoNum type="arabicPeriod"/>
              <a:tabLst>
                <a:tab pos="2324100" algn="l"/>
              </a:tabLst>
            </a:pPr>
            <a:r>
              <a:rPr lang="ru-RU" sz="2400" dirty="0">
                <a:solidFill>
                  <a:srgbClr val="444444"/>
                </a:solidFill>
                <a:latin typeface="Times New Roman"/>
                <a:ea typeface="Times New Roman"/>
                <a:cs typeface="Times New Roman"/>
              </a:rPr>
              <a:t>Казнь Пугачёва и его сподвижников.</a:t>
            </a:r>
          </a:p>
          <a:p>
            <a:pPr marL="342900" indent="-342900" algn="just">
              <a:lnSpc>
                <a:spcPct val="115000"/>
              </a:lnSpc>
              <a:buFont typeface="+mj-lt"/>
              <a:buAutoNum type="arabicPeriod"/>
              <a:tabLst>
                <a:tab pos="2324100" algn="l"/>
              </a:tabLst>
            </a:pPr>
            <a:r>
              <a:rPr lang="ru-RU" sz="2400" dirty="0">
                <a:solidFill>
                  <a:srgbClr val="444444"/>
                </a:solidFill>
                <a:latin typeface="Times New Roman"/>
                <a:ea typeface="Calibri"/>
                <a:cs typeface="Times New Roman"/>
              </a:rPr>
              <a:t>Конец восстания – май 1775г.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87829" y="188640"/>
            <a:ext cx="2745421" cy="3035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3573016"/>
            <a:ext cx="4521080" cy="328498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1291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91880" y="394947"/>
            <a:ext cx="5263334" cy="3679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8655" y="4807233"/>
            <a:ext cx="58374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Встреча Маши Мироновой с Екатериной II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0939" y="1556792"/>
            <a:ext cx="26841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Войско восставших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75794" y="4316108"/>
            <a:ext cx="4284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Взятие Белгородской крепости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2323" y="3501008"/>
            <a:ext cx="21813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Казнь Пугачёва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75794" y="5502505"/>
            <a:ext cx="40590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Встречи Гринева с Пугачёвым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18746" y="6165304"/>
            <a:ext cx="49731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Взаимоотношения Гринева с Машей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73769" y="2564904"/>
            <a:ext cx="20499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Арест Гринёва</a:t>
            </a:r>
          </a:p>
        </p:txBody>
      </p:sp>
    </p:spTree>
    <p:extLst>
      <p:ext uri="{BB962C8B-B14F-4D97-AF65-F5344CB8AC3E}">
        <p14:creationId xmlns:p14="http://schemas.microsoft.com/office/powerpoint/2010/main" xmlns="" val="288367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900igr.net/datai/literatura/Urok-Kapitanskaja-dochka/0023-023-Urok-Kapitanskaja-dochka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87624" y="1484784"/>
            <a:ext cx="6713406" cy="492764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0313" y="2780928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/>
            <a:r>
              <a:rPr lang="ru-RU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     </a:t>
            </a:r>
            <a:endParaRPr lang="ru-RU" sz="2800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63688" y="548681"/>
            <a:ext cx="561662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dirty="0" err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Бердская</a:t>
            </a:r>
            <a:r>
              <a:rPr lang="ru-RU" sz="48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слобода</a:t>
            </a:r>
          </a:p>
        </p:txBody>
      </p:sp>
    </p:spTree>
    <p:extLst>
      <p:ext uri="{BB962C8B-B14F-4D97-AF65-F5344CB8AC3E}">
        <p14:creationId xmlns:p14="http://schemas.microsoft.com/office/powerpoint/2010/main" xmlns="" val="294183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gomanyuk.com/wp-content/uploads/%D0%A1%D1%83%D0%B4-%D0%9F%D1%83%D0%B3%D0%B0%D1%87%D0%B5%D0%B2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142984"/>
            <a:ext cx="6929655" cy="45005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4872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0572547"/>
              </p:ext>
            </p:extLst>
          </p:nvPr>
        </p:nvGraphicFramePr>
        <p:xfrm>
          <a:off x="251520" y="260648"/>
          <a:ext cx="8640960" cy="6774109"/>
        </p:xfrm>
        <a:graphic>
          <a:graphicData uri="http://schemas.openxmlformats.org/drawingml/2006/table">
            <a:tbl>
              <a:tblPr firstRow="1" firstCol="1" bandRow="1"/>
              <a:tblGrid>
                <a:gridCol w="43204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211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Мнение историка, </a:t>
                      </a:r>
                      <a:endParaRPr lang="ru-RU" sz="20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современника Пушкина</a:t>
                      </a:r>
                      <a:endParaRPr lang="ru-RU" sz="20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Высказывания о пушкинском Пугачёве выдающихся русских писателей и деятелей культуры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972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«</a:t>
                      </a:r>
                      <a:r>
                        <a:rPr lang="ru-RU" sz="20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Емелька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Пугачёв бесспорно принадлежал к редким явлениям, к извергам, вне законов природы рождённым; ибо в естестве его не было и малейшей искры добра, того благого начала, той духовной части, которые разумное творение от бессмысленного животного отличают. История сего злодея может изумить порочного и вселить отвращение даже в самих разбойниках и убийцах. Она вместе с тем доказывает, как низко может падать человек и какое адскою злобой может быть преисполнено его сердце».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1.Пугачёв отличается зверством, а вместе беззаветным русским добродушием. (</a:t>
                      </a:r>
                      <a:r>
                        <a:rPr lang="ru-RU" sz="20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Ф.М.Достоевский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spcBef>
                          <a:spcPts val="45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2.У Пушкина Пугачёв показан в сущности удивительно симпатичным злодеем. (</a:t>
                      </a:r>
                      <a:r>
                        <a:rPr lang="ru-RU" sz="20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П.И.Чайковский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20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645024"/>
            <a:ext cx="2066851" cy="2996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6396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7569" y="1196752"/>
            <a:ext cx="2847966" cy="4128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51520" y="268912"/>
            <a:ext cx="2664296" cy="9361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prstClr val="black"/>
                </a:solidFill>
              </a:rPr>
              <a:t>злодей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07654" y="260648"/>
            <a:ext cx="2664296" cy="9361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prstClr val="black"/>
                </a:solidFill>
              </a:rPr>
              <a:t>милосердный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1520" y="2889362"/>
            <a:ext cx="2664296" cy="9361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prstClr val="black"/>
                </a:solidFill>
              </a:rPr>
              <a:t>благородный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07654" y="2792853"/>
            <a:ext cx="2664296" cy="9361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prstClr val="black"/>
                </a:solidFill>
              </a:rPr>
              <a:t>разбойник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940152" y="5587877"/>
            <a:ext cx="2664296" cy="9361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prstClr val="black"/>
                </a:solidFill>
              </a:rPr>
              <a:t>жестокий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51520" y="5585262"/>
            <a:ext cx="2664296" cy="9361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prstClr val="black"/>
                </a:solidFill>
              </a:rPr>
              <a:t>добродушный</a:t>
            </a:r>
          </a:p>
        </p:txBody>
      </p:sp>
    </p:spTree>
    <p:extLst>
      <p:ext uri="{BB962C8B-B14F-4D97-AF65-F5344CB8AC3E}">
        <p14:creationId xmlns:p14="http://schemas.microsoft.com/office/powerpoint/2010/main" xmlns="" val="26147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05286046"/>
              </p:ext>
            </p:extLst>
          </p:nvPr>
        </p:nvGraphicFramePr>
        <p:xfrm>
          <a:off x="467544" y="188640"/>
          <a:ext cx="8291264" cy="6413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952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637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043911"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Историческая правда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Художествен-</a:t>
                      </a:r>
                      <a:r>
                        <a:rPr lang="ru-RU" sz="2800" dirty="0" err="1" smtClean="0"/>
                        <a:t>ный</a:t>
                      </a:r>
                      <a:r>
                        <a:rPr lang="ru-RU" sz="2800" dirty="0" smtClean="0"/>
                        <a:t> вымысел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480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2800" dirty="0" smtClean="0"/>
                        <a:t>1.Герои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35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2.</a:t>
                      </a:r>
                      <a:r>
                        <a:rPr kumimoji="0" lang="ru-RU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Портрет Пугачёва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91303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3.Причины пугачёвского восстания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569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4.</a:t>
                      </a:r>
                      <a:r>
                        <a:rPr kumimoji="0" lang="ru-RU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События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43911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5.Черты характера Пугачёва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9528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428601"/>
          <a:ext cx="8001056" cy="6295644"/>
        </p:xfrm>
        <a:graphic>
          <a:graphicData uri="http://schemas.openxmlformats.org/drawingml/2006/table">
            <a:tbl>
              <a:tblPr/>
              <a:tblGrid>
                <a:gridCol w="39974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03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668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Историческая правда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Художественный вымысел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6907">
                <a:tc gridSpan="2"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Герои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337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Е.И. Пугачев, Белобородов, Хлопуша, Екатерина II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Гринёв, его родители, Савельич, Маша, капитан Миронов, Швабрин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6907">
                <a:tc gridSpan="2"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Портрет Пугачёва 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6750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Лет сорока, средний рост, худощав и широкоплеч. Чёрная с сединой борода 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Авторская оценка, симпатия: «внешность замечательна», «живые глаза», лицо имело выражение “довольно приятное, но «плутовское».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06907">
                <a:tc gridSpan="2"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Причины пугачёвского восстания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92072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324100" algn="l"/>
                        </a:tabLst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Жестокость властей по отношению к национальным меньшинствам, умалчивает о крепостном гнёте.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        ___________________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06907">
                <a:tc gridSpan="2"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События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22762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Войско восставших, взятие Белгородской крепости, казнь Пугачёва. 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Встречи Гринева с Пугачёвым, взаимоотношения Гринева с Машей, арест Гринёва,  встреча Маши Мироновой с Екатериной – II  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06907">
                <a:tc gridSpan="2"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Черты характера Пугачёва.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069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324100" algn="l"/>
                        </a:tabLst>
                      </a:pPr>
                      <a:r>
                        <a:rPr lang="ru-RU" sz="1800" b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Жестокий злодей, разбойник.</a:t>
                      </a:r>
                      <a:endParaRPr lang="ru-RU" sz="1600" b="1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Добродушный, благородный человек.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1">
      <a:dk1>
        <a:srgbClr val="FFC000"/>
      </a:dk1>
      <a:lt1>
        <a:srgbClr val="FAC08F"/>
      </a:lt1>
      <a:dk2>
        <a:srgbClr val="FAC08F"/>
      </a:dk2>
      <a:lt2>
        <a:srgbClr val="FAC08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</TotalTime>
  <Words>546</Words>
  <Application>Microsoft Office PowerPoint</Application>
  <PresentationFormat>Экран (4:3)</PresentationFormat>
  <Paragraphs>587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15</vt:i4>
      </vt:variant>
      <vt:variant>
        <vt:lpstr>Заголовки слайдов</vt:lpstr>
      </vt:variant>
      <vt:variant>
        <vt:i4>18</vt:i4>
      </vt:variant>
    </vt:vector>
  </HeadingPairs>
  <TitlesOfParts>
    <vt:vector size="33" baseType="lpstr">
      <vt:lpstr>1_Тема Office</vt:lpstr>
      <vt:lpstr>3_Тема Office</vt:lpstr>
      <vt:lpstr>4_Тема Office</vt:lpstr>
      <vt:lpstr>5_Тема Office</vt:lpstr>
      <vt:lpstr>6_Тема Office</vt:lpstr>
      <vt:lpstr>7_Тема Office</vt:lpstr>
      <vt:lpstr>8_Тема Office</vt:lpstr>
      <vt:lpstr>9_Тема Office</vt:lpstr>
      <vt:lpstr>10_Тема Office</vt:lpstr>
      <vt:lpstr>11_Тема Office</vt:lpstr>
      <vt:lpstr>12_Тема Office</vt:lpstr>
      <vt:lpstr>13_Тема Office</vt:lpstr>
      <vt:lpstr>15_Тема Office</vt:lpstr>
      <vt:lpstr>16_Тема Office</vt:lpstr>
      <vt:lpstr>17_Тема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Причины Пугачевского бунта: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Школа</cp:lastModifiedBy>
  <cp:revision>51</cp:revision>
  <dcterms:created xsi:type="dcterms:W3CDTF">2013-11-26T05:06:16Z</dcterms:created>
  <dcterms:modified xsi:type="dcterms:W3CDTF">2019-03-13T12:16:09Z</dcterms:modified>
</cp:coreProperties>
</file>