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9" r:id="rId3"/>
    <p:sldId id="294" r:id="rId4"/>
    <p:sldId id="261" r:id="rId5"/>
    <p:sldId id="285" r:id="rId6"/>
    <p:sldId id="306" r:id="rId7"/>
    <p:sldId id="263" r:id="rId8"/>
    <p:sldId id="265" r:id="rId9"/>
    <p:sldId id="267" r:id="rId10"/>
    <p:sldId id="308" r:id="rId11"/>
    <p:sldId id="286" r:id="rId12"/>
    <p:sldId id="310" r:id="rId13"/>
    <p:sldId id="312" r:id="rId14"/>
    <p:sldId id="314" r:id="rId15"/>
    <p:sldId id="273" r:id="rId16"/>
    <p:sldId id="275" r:id="rId17"/>
    <p:sldId id="303" r:id="rId18"/>
    <p:sldId id="316" r:id="rId19"/>
    <p:sldId id="317" r:id="rId20"/>
    <p:sldId id="281" r:id="rId2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70" y="20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018087-42F0-4276-A830-908208E42BE7}" type="datetimeFigureOut">
              <a:rPr lang="ru-RU" smtClean="0"/>
              <a:t>16.01.2021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EC2D2-DF74-4AC7-8692-EAE0D702F2F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900860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018087-42F0-4276-A830-908208E42BE7}" type="datetimeFigureOut">
              <a:rPr lang="ru-RU" smtClean="0"/>
              <a:t>16.01.2021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EC2D2-DF74-4AC7-8692-EAE0D702F2F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095450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018087-42F0-4276-A830-908208E42BE7}" type="datetimeFigureOut">
              <a:rPr lang="ru-RU" smtClean="0"/>
              <a:t>16.01.2021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EC2D2-DF74-4AC7-8692-EAE0D702F2F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315999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018087-42F0-4276-A830-908208E42BE7}" type="datetimeFigureOut">
              <a:rPr lang="ru-RU" smtClean="0"/>
              <a:t>16.01.2021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EC2D2-DF74-4AC7-8692-EAE0D702F2F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635289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018087-42F0-4276-A830-908208E42BE7}" type="datetimeFigureOut">
              <a:rPr lang="ru-RU" smtClean="0"/>
              <a:t>16.01.2021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EC2D2-DF74-4AC7-8692-EAE0D702F2F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386782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018087-42F0-4276-A830-908208E42BE7}" type="datetimeFigureOut">
              <a:rPr lang="ru-RU" smtClean="0"/>
              <a:t>16.01.2021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EC2D2-DF74-4AC7-8692-EAE0D702F2F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960977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018087-42F0-4276-A830-908208E42BE7}" type="datetimeFigureOut">
              <a:rPr lang="ru-RU" smtClean="0"/>
              <a:t>16.01.2021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EC2D2-DF74-4AC7-8692-EAE0D702F2F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88366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018087-42F0-4276-A830-908208E42BE7}" type="datetimeFigureOut">
              <a:rPr lang="ru-RU" smtClean="0"/>
              <a:t>16.01.2021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EC2D2-DF74-4AC7-8692-EAE0D702F2F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547262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018087-42F0-4276-A830-908208E42BE7}" type="datetimeFigureOut">
              <a:rPr lang="ru-RU" smtClean="0"/>
              <a:t>16.01.2021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EC2D2-DF74-4AC7-8692-EAE0D702F2F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329069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018087-42F0-4276-A830-908208E42BE7}" type="datetimeFigureOut">
              <a:rPr lang="ru-RU" smtClean="0"/>
              <a:t>16.01.2021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EC2D2-DF74-4AC7-8692-EAE0D702F2F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63017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018087-42F0-4276-A830-908208E42BE7}" type="datetimeFigureOut">
              <a:rPr lang="ru-RU" smtClean="0"/>
              <a:t>16.01.2021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EC2D2-DF74-4AC7-8692-EAE0D702F2F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228967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018087-42F0-4276-A830-908208E42BE7}" type="datetimeFigureOut">
              <a:rPr lang="ru-RU" smtClean="0"/>
              <a:t>16.01.2021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9EC2D2-DF74-4AC7-8692-EAE0D702F2F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09276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microsoft.com/office/2007/relationships/hdphoto" Target="../media/hdphoto1.wdp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png"/><Relationship Id="rId5" Type="http://schemas.microsoft.com/office/2007/relationships/hdphoto" Target="../media/hdphoto2.wdp"/><Relationship Id="rId4" Type="http://schemas.openxmlformats.org/officeDocument/2006/relationships/image" Target="../media/image22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4" name="Picture 6" descr="12-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5" name="Rectangle 7"/>
          <p:cNvSpPr>
            <a:spLocks noChangeArrowheads="1"/>
          </p:cNvSpPr>
          <p:nvPr/>
        </p:nvSpPr>
        <p:spPr bwMode="auto">
          <a:xfrm>
            <a:off x="8604250" y="6000750"/>
            <a:ext cx="2825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ru-RU" altLang="ru-RU" sz="1400" dirty="0"/>
              <a:t>1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971599" y="620688"/>
            <a:ext cx="7915226" cy="4462760"/>
          </a:xfrm>
          <a:prstGeom prst="rect">
            <a:avLst/>
          </a:prstGeom>
          <a:effectLst/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solidFill>
                  <a:schemeClr val="tx2">
                    <a:lumMod val="90000"/>
                    <a:lumOff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ГБОУ «Школа </a:t>
            </a:r>
            <a:r>
              <a:rPr lang="ru-RU" sz="3200" b="1" dirty="0" smtClean="0">
                <a:solidFill>
                  <a:schemeClr val="tx2">
                    <a:lumMod val="90000"/>
                    <a:lumOff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№ 1985</a:t>
            </a:r>
          </a:p>
          <a:p>
            <a:pPr algn="ctr"/>
            <a:endParaRPr lang="ru-RU" sz="3200" b="1" dirty="0" smtClean="0">
              <a:solidFill>
                <a:schemeClr val="tx2">
                  <a:lumMod val="90000"/>
                  <a:lumOff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3600" b="1" dirty="0" smtClean="0">
                <a:solidFill>
                  <a:srgbClr val="0070C0"/>
                </a:solidFill>
                <a:effectLst>
                  <a:reflection blurRad="6350" stA="55000" endA="300" endPos="455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ПРИЁМЫ   ТВОРЧЕСКОГО РАССКАЗЫВАНИЯ  ПО  СИСТЕМЕ ТРИЗ</a:t>
            </a:r>
          </a:p>
          <a:p>
            <a:pPr algn="ctr"/>
            <a:endParaRPr lang="ru-RU" sz="3200" b="1" dirty="0">
              <a:solidFill>
                <a:schemeClr val="tx2">
                  <a:lumMod val="90000"/>
                  <a:lumOff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3200" b="1" dirty="0" smtClean="0">
              <a:solidFill>
                <a:schemeClr val="tx2">
                  <a:lumMod val="90000"/>
                  <a:lumOff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400" b="1" dirty="0" smtClean="0">
                <a:solidFill>
                  <a:schemeClr val="tx2">
                    <a:lumMod val="90000"/>
                    <a:lumOff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УЧИТЕЛЬ - ЛОГОПЕД</a:t>
            </a:r>
            <a:endParaRPr lang="ru-RU" sz="2400" b="1" dirty="0" smtClean="0">
              <a:solidFill>
                <a:schemeClr val="tx2">
                  <a:lumMod val="90000"/>
                  <a:lumOff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400" b="1" dirty="0" smtClean="0">
                <a:solidFill>
                  <a:schemeClr val="tx2">
                    <a:lumMod val="90000"/>
                    <a:lumOff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КРЫСАНОВА Е.А.</a:t>
            </a:r>
            <a:endParaRPr lang="ru-RU" sz="2400" b="1" dirty="0">
              <a:solidFill>
                <a:schemeClr val="tx2">
                  <a:lumMod val="90000"/>
                  <a:lumOff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3" y="3573016"/>
            <a:ext cx="3024336" cy="1922587"/>
          </a:xfrm>
          <a:prstGeom prst="roundRect">
            <a:avLst>
              <a:gd name="adj" fmla="val 16667"/>
            </a:avLst>
          </a:prstGeom>
          <a:ln w="57150">
            <a:solidFill>
              <a:srgbClr val="FFFF00"/>
            </a:solidFill>
            <a:miter lim="800000"/>
            <a:headEnd/>
            <a:tailEnd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4099" name="Picture 3" descr="C:\Users\Admin\Desktop\3895727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299" y="1191052"/>
            <a:ext cx="1986437" cy="1589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C:\Users\Admin\Desktop\53_Mкопирование1.jpg"/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4213" y="3861048"/>
            <a:ext cx="1902562" cy="1845450"/>
          </a:xfrm>
          <a:prstGeom prst="rect">
            <a:avLst/>
          </a:prstGeom>
          <a:ln w="76200">
            <a:solidFill>
              <a:srgbClr val="FFC000"/>
            </a:solidFill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573772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4" name="Picture 6" descr="12-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5" name="Rectangle 7"/>
          <p:cNvSpPr>
            <a:spLocks noChangeArrowheads="1"/>
          </p:cNvSpPr>
          <p:nvPr/>
        </p:nvSpPr>
        <p:spPr bwMode="auto">
          <a:xfrm>
            <a:off x="8604250" y="6000750"/>
            <a:ext cx="2825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ru-RU" altLang="ru-RU" sz="1400" dirty="0"/>
              <a:t>1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395535" y="476672"/>
            <a:ext cx="8491290" cy="46474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u="sng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ИГРОВОЙ   ПРИЁМ №1</a:t>
            </a:r>
          </a:p>
          <a:p>
            <a:pPr algn="ctr"/>
            <a:r>
              <a:rPr lang="ru-RU" sz="24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ИГРА С «ПОДЗОРНОЙ ТРУБОЙ</a:t>
            </a:r>
            <a:r>
              <a:rPr lang="ru-RU" sz="24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», Б</a:t>
            </a:r>
            <a:r>
              <a:rPr lang="ru-RU" sz="24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ИНОКЛЬ», </a:t>
            </a:r>
            <a:r>
              <a:rPr lang="ru-RU" sz="24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или приглашение «</a:t>
            </a:r>
            <a:r>
              <a:rPr lang="ru-RU" sz="24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ВОЛШЕБНИКА ДЕЛЕНИЯ»</a:t>
            </a:r>
          </a:p>
          <a:p>
            <a:r>
              <a:rPr lang="ru-RU" sz="2000" b="1" u="sng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Цель: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упражнять детей в умении выделять конкретные объекты, изображенные на картине, и давать им соответствующие названия.</a:t>
            </a:r>
            <a:b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Материалы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рассматриваемая картина, альбомный лист бумаги, свернутый для имитации подзорной трубы.</a:t>
            </a:r>
            <a:b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Игровое действие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каждый ребенок по очереди рассматривает картину в «подзорную трубу» и называет только один объект. Например: мама-собака, щенок с рыжими пятнами, щенок с черными пятнами, щенок с коричневыми пятнами, косточка, миска с молоком, будка, дом, елка, веревка, трава...</a:t>
            </a: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Внимание! Не забудьте назвать с детьми небо и землю.</a:t>
            </a:r>
          </a:p>
          <a:p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4459192"/>
            <a:ext cx="1987550" cy="1590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4149081"/>
            <a:ext cx="2442618" cy="2403702"/>
          </a:xfrm>
          <a:prstGeom prst="roundRect">
            <a:avLst>
              <a:gd name="adj" fmla="val 16667"/>
            </a:avLst>
          </a:prstGeom>
          <a:ln w="57150">
            <a:solidFill>
              <a:srgbClr val="FFC000"/>
            </a:solidFill>
            <a:miter lim="800000"/>
            <a:headEnd/>
            <a:tailEnd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028" name="Picture 4" descr="C:\Users\Admin\Desktop\мой ТРИЗ\карточки для ТРИЗ\Снимок.PNG"/>
          <p:cNvPicPr>
            <a:picLocks noChangeAspect="1" noChangeArrowheads="1"/>
          </p:cNvPicPr>
          <p:nvPr/>
        </p:nvPicPr>
        <p:blipFill rotWithShape="1">
          <a:blip r:embed="rId5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82"/>
          <a:stretch/>
        </p:blipFill>
        <p:spPr bwMode="auto">
          <a:xfrm>
            <a:off x="3836791" y="4970768"/>
            <a:ext cx="1470418" cy="1334781"/>
          </a:xfrm>
          <a:prstGeom prst="rect">
            <a:avLst/>
          </a:prstGeom>
          <a:noFill/>
          <a:ln w="57150">
            <a:solidFill>
              <a:schemeClr val="accent6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673367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4" name="Picture 6" descr="12-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5" name="Rectangle 7"/>
          <p:cNvSpPr>
            <a:spLocks noChangeArrowheads="1"/>
          </p:cNvSpPr>
          <p:nvPr/>
        </p:nvSpPr>
        <p:spPr bwMode="auto">
          <a:xfrm>
            <a:off x="8604250" y="6000750"/>
            <a:ext cx="2825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ru-RU" altLang="ru-RU" sz="1400"/>
              <a:t>1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323527" y="476672"/>
            <a:ext cx="8640961" cy="60939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u="sng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ИГРОВЫЕ    ПРИЁМЫ  №2</a:t>
            </a:r>
          </a:p>
          <a:p>
            <a:pPr algn="ctr"/>
            <a:r>
              <a:rPr lang="ru-RU" sz="24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«АУКЦИОН», </a:t>
            </a:r>
            <a:r>
              <a:rPr lang="ru-RU" sz="24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24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ОХОТА  ЗА ПОДРОБНОСТЯМИ», </a:t>
            </a:r>
            <a:r>
              <a:rPr lang="ru-RU" sz="24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24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КТО САМЫЙ ВНИМАТЕЛЬНЫЙ» </a:t>
            </a:r>
          </a:p>
          <a:p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ЦЕЛИ: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—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учить как можно более полному перечислению составляющих объекта;</a:t>
            </a:r>
            <a:b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— формировать понятие об отношениях «целое — часть —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подчасть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».</a:t>
            </a:r>
            <a:b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Игровое действие: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ведущий выбирает какой-либо объект и предлагает детям перечислить его элементы по принципу: главные части, в них —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подчасти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в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подчастях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— составляющие и т.д.</a:t>
            </a:r>
            <a:b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Сначала ребенок должен назвать некое основное составляющее объекта, а затем найти в нем его часть по принципу «матрешки». Ведущий награждает того, кто последний назовет цепочку составляющих, не повторяя предыдущих.</a:t>
            </a:r>
          </a:p>
          <a:p>
            <a:r>
              <a:rPr lang="ru-RU" sz="2000" b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Например</a:t>
            </a:r>
            <a:r>
              <a:rPr lang="ru-RU" sz="2000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Конура собаки состоит из крыши, пола, двух боковых стенок, одной задней и одной передней. У пола две части: та, что находится на земле, и та, что является подстилкой для собаки. Пол для собаки — это фанерка, прибитая гвоздями. Фанера состоит из слоев дерева.</a:t>
            </a:r>
          </a:p>
        </p:txBody>
      </p:sp>
    </p:spTree>
    <p:extLst>
      <p:ext uri="{BB962C8B-B14F-4D97-AF65-F5344CB8AC3E}">
        <p14:creationId xmlns:p14="http://schemas.microsoft.com/office/powerpoint/2010/main" val="2773521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4" name="Picture 6" descr="12-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5" name="Rectangle 7"/>
          <p:cNvSpPr>
            <a:spLocks noChangeArrowheads="1"/>
          </p:cNvSpPr>
          <p:nvPr/>
        </p:nvSpPr>
        <p:spPr bwMode="auto">
          <a:xfrm>
            <a:off x="8604250" y="6000750"/>
            <a:ext cx="2825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ru-RU" altLang="ru-RU" sz="1400"/>
              <a:t>1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07504" y="116632"/>
            <a:ext cx="8928992" cy="66171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 smtClean="0"/>
          </a:p>
          <a:p>
            <a:pPr algn="ctr"/>
            <a:r>
              <a:rPr lang="ru-RU" sz="24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УСТАНОВЛЕНИЕ ВЗАИМОСВЯЗЕЙ МЕЖДУ ОБЪЕКТАМИ</a:t>
            </a:r>
          </a:p>
          <a:p>
            <a:pPr algn="ctr"/>
            <a:r>
              <a:rPr lang="ru-RU" sz="2400" b="1" u="sng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ИГРОВОЙ  ПРИЁМ №3</a:t>
            </a:r>
          </a:p>
          <a:p>
            <a:pPr algn="ctr"/>
            <a:r>
              <a:rPr lang="ru-RU" sz="20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ПРИШЁЛ ВОЛШЕБНИК «ОБЪЕДИНЯЙ»</a:t>
            </a:r>
          </a:p>
          <a:p>
            <a:r>
              <a:rPr lang="ru-RU" sz="20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Цели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установление эмоционально-духовных связей и взаимодействий между изображенными объектами на уровне «хорошо — плохо»; развитие связной речи; упражнение в использовании предложений со сложноподчинительной связью.</a:t>
            </a:r>
            <a:b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Игровое действие: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поиск «друзей (недругов)»</a:t>
            </a:r>
          </a:p>
          <a:p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применительно к конкретному объекту.</a:t>
            </a:r>
            <a:b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Необходимо следить за тем, чтобы дети не повторяли</a:t>
            </a:r>
          </a:p>
          <a:p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ответы других, отвечали развернуто и доказательно.</a:t>
            </a:r>
          </a:p>
          <a:p>
            <a:r>
              <a:rPr lang="ru-RU" sz="20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Примеры: </a:t>
            </a:r>
          </a:p>
          <a:p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Собака — дом. </a:t>
            </a:r>
            <a:b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«Собака с удовольствием сторожит дом, потому что хозяева дома кормят ее, заботятся о ней: приносят вовремя пищу и даже построили будку».</a:t>
            </a:r>
          </a:p>
          <a:p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Веревка — собака. </a:t>
            </a:r>
            <a:b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«Собаке неприятно, что веревка не пускает ее гулять туда, куда она хочет. Но это и хорошо, потому что веревка удерживает ее у дома, который должна сторожить собака».</a:t>
            </a:r>
          </a:p>
          <a:p>
            <a:endParaRPr lang="ru-RU" dirty="0"/>
          </a:p>
        </p:txBody>
      </p:sp>
      <p:pic>
        <p:nvPicPr>
          <p:cNvPr id="2051" name="Picture 3" descr="C:\Users\Admin\Desktop\снимок 2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2429946"/>
            <a:ext cx="2736304" cy="205460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angle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64994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4" name="Picture 6" descr="12-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64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5" name="Rectangle 7"/>
          <p:cNvSpPr>
            <a:spLocks noChangeArrowheads="1"/>
          </p:cNvSpPr>
          <p:nvPr/>
        </p:nvSpPr>
        <p:spPr bwMode="auto">
          <a:xfrm>
            <a:off x="8604250" y="6000750"/>
            <a:ext cx="2825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ru-RU" altLang="ru-RU" sz="1400"/>
              <a:t>1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07505" y="548680"/>
            <a:ext cx="9036496" cy="62170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u="sng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ИГРОВОЙ  ПРИЁМ №4   - ЭМПАТИЯ</a:t>
            </a:r>
          </a:p>
          <a:p>
            <a:pPr algn="ctr"/>
            <a:r>
              <a:rPr lang="ru-RU" sz="24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ОЖИВШИЕ ПРЕДМЕТЫ</a:t>
            </a:r>
          </a:p>
          <a:p>
            <a:r>
              <a:rPr lang="ru-RU" sz="2800" b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Цель: 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Развивать у детей </a:t>
            </a:r>
            <a:r>
              <a:rPr lang="ru-RU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эмпатию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наделяя объекты на картине человеческими чувствами, мыслями, характерами. </a:t>
            </a:r>
          </a:p>
          <a:p>
            <a:r>
              <a:rPr lang="ru-RU" sz="2800" b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Игровое действие :  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Детям предлагается «войти» в картину и  выбрать  один объект на картине для обсуждения. Дети определяют его характер, рассказывают о его возможных поступках и мыслях. Например, рассматривается пейзаж; дети выбирают и характеризуют объект - ель: спокойная, спящая, тихо дышит. Составление речевых зарисовок от имени очеловеченного объекта. </a:t>
            </a:r>
          </a:p>
          <a:p>
            <a:endParaRPr lang="ru-RU" sz="2400" b="1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01937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4" name="Picture 6" descr="12-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2351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5" name="Rectangle 7"/>
          <p:cNvSpPr>
            <a:spLocks noChangeArrowheads="1"/>
          </p:cNvSpPr>
          <p:nvPr/>
        </p:nvSpPr>
        <p:spPr bwMode="auto">
          <a:xfrm>
            <a:off x="8604250" y="6000750"/>
            <a:ext cx="2825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ru-RU" altLang="ru-RU" sz="1400"/>
              <a:t>1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107504" y="548681"/>
            <a:ext cx="9216008" cy="60631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u="sng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ПРИЁМ № </a:t>
            </a:r>
            <a:r>
              <a:rPr lang="ru-RU" sz="2400" b="1" u="sng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ru-RU" sz="2400" b="1" u="sng" dirty="0" smtClean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4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СОСТАВЛЕНИЕ РАССКАЗОВ ОТ ЛИЦА РАЗНЫХ ГЕРОЕВ </a:t>
            </a:r>
          </a:p>
          <a:p>
            <a:r>
              <a:rPr lang="ru-RU" dirty="0" smtClean="0"/>
              <a:t> </a:t>
            </a:r>
            <a:r>
              <a:rPr lang="ru-RU" sz="2000" b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</a:t>
            </a:r>
            <a:r>
              <a:rPr lang="ru-RU" sz="2000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учить детей вживаться в образ и составлять связный рассказ от первого лица.</a:t>
            </a:r>
            <a:b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Ход занятия: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Предложить детям «превратиться» в кого-нибудь или во что-нибудь (целый объект или его часть, например: береза или ее ветка).</a:t>
            </a:r>
            <a:b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Выбрать специфическую характеристику объекта, например: старая береза или больная ветка.</a:t>
            </a:r>
            <a:b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Предложить детям описать картину с точки зрения выбранного объекта.</a:t>
            </a:r>
          </a:p>
          <a:p>
            <a:r>
              <a:rPr lang="ru-RU" sz="2000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Пример рассказа. </a:t>
            </a:r>
          </a:p>
          <a:p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«Мудрая береза»</a:t>
            </a:r>
          </a:p>
          <a:p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«Я — яблоня. Живу много лет. Мне нравится лето, потому что я зеленею, и все мои листочки могут наблюдать, как хозяева дома ухаживают за собаками, коровой, огородом, домом. Я видела, как маленький сынишка помогал папе строить будку, и сделали они это хорошо. Хозяйка не забывает кормить собаку со щенятами, и в этом ей помогает дочка. Я думаю, что эта семья живет счастливо и благополучно».</a:t>
            </a:r>
          </a:p>
          <a:p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49590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4" name="Picture 6" descr="12-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5416"/>
            <a:ext cx="9612560" cy="69002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5" name="Rectangle 7"/>
          <p:cNvSpPr>
            <a:spLocks noChangeArrowheads="1"/>
          </p:cNvSpPr>
          <p:nvPr/>
        </p:nvSpPr>
        <p:spPr bwMode="auto">
          <a:xfrm>
            <a:off x="8604250" y="6000750"/>
            <a:ext cx="2825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ru-RU" altLang="ru-RU" sz="1400"/>
              <a:t>1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07504" y="188640"/>
            <a:ext cx="9361040" cy="70480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400" b="1" u="sng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ПРИЁМ №6  </a:t>
            </a:r>
            <a:r>
              <a:rPr lang="ru-RU" sz="24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«ЖИВЫЕ КАРТИНКИ»   (описание местонахождения объекта на картине)</a:t>
            </a:r>
          </a:p>
          <a:p>
            <a:r>
              <a:rPr lang="ru-RU" sz="2400" b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Цели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учить детей ориентироваться в двухмерном и трехмерном пространстве, отвечать развернутыми предложениями на вопросы о местонахождении объекта.</a:t>
            </a:r>
            <a:b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Игровое действие: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каждый ребенок «превращается» в один из объектов на картине, объясняет словами свое местонахождение в двухмерном пространстве относительно других объектов, изображенных на картине, а затем моделирует его в трехмерном пространстве (на ковре). Для этого необходимо активизировать соответствующий словарный запас, определяющий двухмерное пространство: центральная часть, левая - правая, нижняя - верхняя части картины; правый - левый, верхний - нижний углы картины. Из понятий трехмерного пространства вводятся слова: ближе - дальше, впереди - сзади, около, между, за, перед, после…</a:t>
            </a:r>
          </a:p>
          <a:p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000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94939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4" name="Picture 6" descr="12-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5" name="Rectangle 7"/>
          <p:cNvSpPr>
            <a:spLocks noChangeArrowheads="1"/>
          </p:cNvSpPr>
          <p:nvPr/>
        </p:nvSpPr>
        <p:spPr bwMode="auto">
          <a:xfrm>
            <a:off x="8604250" y="6000750"/>
            <a:ext cx="2825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ru-RU" altLang="ru-RU" sz="1400"/>
              <a:t>1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251520" y="620688"/>
            <a:ext cx="8494016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u="sng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ПРИЁМ №7   </a:t>
            </a:r>
            <a:r>
              <a:rPr lang="ru-RU" sz="24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ПЛОСКОСТНАЯ  ИГРА «Да-Нет».</a:t>
            </a:r>
          </a:p>
          <a:p>
            <a:pPr algn="ctr"/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Цель: 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Учить детей пространственной ориентировке на картине. Активизировать в речи слова, обозначающие пространственные ориентировки. </a:t>
            </a:r>
          </a:p>
          <a:p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Игровое действие: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Игра "Да-Нет" организуется следующим образом: ведущий загадывает объект на картине, а дети с помощью вопросов устанавливают его местонахождение. Найденный объект "оживает" и находит себе место на сцене (трехмерное пространство). Задача ребенка описать объект по месту на картине, а затем на сцене.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2771800" y="4725144"/>
            <a:ext cx="3299745" cy="1913508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4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4725144"/>
            <a:ext cx="1997620" cy="1761108"/>
          </a:xfrm>
          <a:prstGeom prst="rect">
            <a:avLst/>
          </a:prstGeom>
          <a:solidFill>
            <a:srgbClr val="FFFFFF">
              <a:shade val="85000"/>
            </a:srgbClr>
          </a:solidFill>
          <a:ln w="9525">
            <a:solidFill>
              <a:schemeClr val="accent6">
                <a:lumMod val="60000"/>
                <a:lumOff val="40000"/>
              </a:schemeClr>
            </a:solidFill>
            <a:miter lim="800000"/>
            <a:headEnd/>
            <a:tailEnd/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24825412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4" name="Picture 6" descr="12-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281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5" name="Rectangle 7"/>
          <p:cNvSpPr>
            <a:spLocks noChangeArrowheads="1"/>
          </p:cNvSpPr>
          <p:nvPr/>
        </p:nvSpPr>
        <p:spPr bwMode="auto">
          <a:xfrm>
            <a:off x="8604250" y="6000750"/>
            <a:ext cx="2825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ru-RU" altLang="ru-RU" sz="1400"/>
              <a:t>1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0" y="332656"/>
            <a:ext cx="9036496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u="sng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ПРИЁМ №8   </a:t>
            </a:r>
            <a:r>
              <a:rPr lang="ru-RU" sz="24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  НАМ  ПРИШЛИ  ВОЛШЕБНИКИ</a:t>
            </a:r>
          </a:p>
          <a:p>
            <a:pPr algn="ctr"/>
            <a:r>
              <a:rPr lang="ru-RU" sz="20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u="sng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ВОЛШЕБНИК «Я ОЩУЩАЮ ЗАПАХ»</a:t>
            </a:r>
          </a:p>
          <a:p>
            <a:endParaRPr lang="ru-RU" dirty="0" smtClean="0"/>
          </a:p>
          <a:p>
            <a:endParaRPr lang="ru-RU" sz="2000" b="1" dirty="0" smtClean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b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Цель: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Учить представлять возможные запахи и передавать свои представления в рассказе. </a:t>
            </a:r>
          </a:p>
          <a:p>
            <a:r>
              <a:rPr lang="ru-RU" sz="2000" b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Игровое действие: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  предлагает «войти» в картину и представить, какие запахи там можно ощутить, обозначить их словами. </a:t>
            </a:r>
            <a:b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Предложить детям составить рассказ на тему: «Я чувствую запахи».</a:t>
            </a:r>
          </a:p>
          <a:p>
            <a:r>
              <a:rPr lang="ru-RU" sz="2000" b="1" u="sng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ВОЛШЕБНИК «Я СЛЫШУ» </a:t>
            </a:r>
          </a:p>
          <a:p>
            <a:r>
              <a:rPr lang="ru-RU" sz="2000" b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Цель: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Учить представлять возможные звуки  и передавать свои представления в рассказе</a:t>
            </a:r>
          </a:p>
          <a:p>
            <a:endParaRPr lang="ru-RU" b="1" dirty="0"/>
          </a:p>
        </p:txBody>
      </p:sp>
      <p:pic>
        <p:nvPicPr>
          <p:cNvPr id="5" name="Picture 2" descr="C:\Users\Admin\Desktop\53_Mкопирование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328" y="836712"/>
            <a:ext cx="1583402" cy="1296144"/>
          </a:xfrm>
          <a:prstGeom prst="rect">
            <a:avLst/>
          </a:prstGeom>
          <a:ln w="76200">
            <a:solidFill>
              <a:srgbClr val="FFC000"/>
            </a:solidFill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C:\Users\Admin\Desktop\Снимок.PNGснимок 3.PN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921" b="6234"/>
          <a:stretch/>
        </p:blipFill>
        <p:spPr bwMode="auto">
          <a:xfrm>
            <a:off x="4794829" y="3786366"/>
            <a:ext cx="3521200" cy="2553454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 prst="softRound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Admin\Desktop\мой ТРИЗ\карточки для ТРИЗ\снимок 4.PNG"/>
          <p:cNvPicPr>
            <a:picLocks noChangeAspect="1" noChangeArrowheads="1"/>
          </p:cNvPicPr>
          <p:nvPr/>
        </p:nvPicPr>
        <p:blipFill>
          <a:blip r:embed="rId5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4221088"/>
            <a:ext cx="1872208" cy="1746709"/>
          </a:xfrm>
          <a:prstGeom prst="rect">
            <a:avLst/>
          </a:prstGeom>
          <a:noFill/>
          <a:ln w="57150">
            <a:solidFill>
              <a:schemeClr val="accent6">
                <a:lumMod val="50000"/>
              </a:schemeClr>
            </a:solidFill>
          </a:ln>
          <a:scene3d>
            <a:camera prst="isometricOffAxis1Right"/>
            <a:lightRig rig="threePt" dir="t"/>
          </a:scene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659552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4" name="Picture 6" descr="12-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5" name="Rectangle 7"/>
          <p:cNvSpPr>
            <a:spLocks noChangeArrowheads="1"/>
          </p:cNvSpPr>
          <p:nvPr/>
        </p:nvSpPr>
        <p:spPr bwMode="auto">
          <a:xfrm>
            <a:off x="8604250" y="6000750"/>
            <a:ext cx="2825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ru-RU" altLang="ru-RU" sz="1400"/>
              <a:t>1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107504" y="1124745"/>
            <a:ext cx="756084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000" b="1" u="sng" dirty="0" smtClean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b="1" u="sng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ВОЛШЕБНИК </a:t>
            </a:r>
            <a:r>
              <a:rPr lang="ru-RU" sz="2000" b="1" u="sng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«Я ОЩУЩАЮ ЛИЦОМ И РУКАМИ»</a:t>
            </a:r>
          </a:p>
          <a:p>
            <a:r>
              <a:rPr lang="ru-RU" sz="2000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Цель: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Учить детей представлять возможные ощущения от предполагаемого соприкосновения с различными объектами и передавать их в речи.</a:t>
            </a:r>
          </a:p>
          <a:p>
            <a:r>
              <a:rPr lang="ru-RU" sz="2000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Игровое действие: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Дети сосредоточены на объектах картины, им предлагается найти и описать предполагаемые ощущения от соприкосновения с объектами. Предложить детям составить рассказ на тему: «Я ощущаю лицом и руками». 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979712" y="692696"/>
            <a:ext cx="64807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  </a:t>
            </a:r>
            <a:r>
              <a:rPr lang="ru-RU" sz="24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НАМ  ПРИШЛИ  ВОЛШЕБНИКИ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75525" y="930394"/>
            <a:ext cx="1511300" cy="28590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 descr="C:\Users\Admin\Desktop\Снимок.PNGснимок 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3987066"/>
            <a:ext cx="3666765" cy="261028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softRound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Users\Admin\Desktop\мой ТРИЗ\карточки для ТРИЗ\снимок 6.PNG"/>
          <p:cNvPicPr>
            <a:picLocks noChangeAspect="1" noChangeArrowheads="1"/>
          </p:cNvPicPr>
          <p:nvPr/>
        </p:nvPicPr>
        <p:blipFill rotWithShape="1">
          <a:blip r:embed="rId5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86"/>
          <a:stretch/>
        </p:blipFill>
        <p:spPr bwMode="auto">
          <a:xfrm>
            <a:off x="6504619" y="3987067"/>
            <a:ext cx="2099632" cy="201368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30660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C:\Users\Admin\Desktop\мой ТРИЗ\фоны\fon-dlya-prezentacii-bloknot-0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900" y="0"/>
            <a:ext cx="9144000" cy="68247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539552" y="16625"/>
            <a:ext cx="828092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u="sng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ПРИЁМ № 9 </a:t>
            </a:r>
            <a:r>
              <a:rPr lang="ru-RU" sz="24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СОСТАВЛЕНИЕ СРАВНЕНИЙ  ПО КАРТИНЕ</a:t>
            </a:r>
            <a:endParaRPr lang="ru-RU" sz="24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971600" y="847622"/>
            <a:ext cx="655272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Алгоритм составления сравнений</a:t>
            </a:r>
            <a:endParaRPr lang="ru-RU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43615626"/>
              </p:ext>
            </p:extLst>
          </p:nvPr>
        </p:nvGraphicFramePr>
        <p:xfrm>
          <a:off x="971600" y="1216954"/>
          <a:ext cx="6912768" cy="5524415"/>
        </p:xfrm>
        <a:graphic>
          <a:graphicData uri="http://schemas.openxmlformats.org/drawingml/2006/table">
            <a:tbl>
              <a:tblPr>
                <a:tableStyleId>{22838BEF-8BB2-4498-84A7-C5851F593DF1}</a:tableStyleId>
              </a:tblPr>
              <a:tblGrid>
                <a:gridCol w="3600400"/>
                <a:gridCol w="3312368"/>
              </a:tblGrid>
              <a:tr h="368295">
                <a:tc>
                  <a:txBody>
                    <a:bodyPr/>
                    <a:lstStyle/>
                    <a:p>
                      <a:pPr marL="688975">
                        <a:spcAft>
                          <a:spcPts val="0"/>
                        </a:spcAft>
                      </a:pPr>
                      <a:r>
                        <a:rPr lang="ru-RU" sz="2000" b="1" spc="-5" dirty="0"/>
                        <a:t>Алгоритм</a:t>
                      </a:r>
                      <a:endParaRPr lang="ru-RU" sz="2000" b="1" dirty="0">
                        <a:latin typeface="Times New Roman"/>
                        <a:ea typeface="Times New Roman"/>
                      </a:endParaRPr>
                    </a:p>
                  </a:txBody>
                  <a:tcPr marL="25400" marR="25400" marT="0" marB="0">
                    <a:cell3D prstMaterial="dkEdge">
                      <a:bevel w="77470" h="12700" prst="softRound"/>
                      <a:lightRig rig="flood" dir="t"/>
                    </a:cell3D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713105">
                        <a:spcAft>
                          <a:spcPts val="0"/>
                        </a:spcAft>
                      </a:pPr>
                      <a:r>
                        <a:rPr lang="ru-RU" sz="2000" b="1" dirty="0"/>
                        <a:t>Пример</a:t>
                      </a:r>
                      <a:endParaRPr lang="ru-RU" sz="2000" b="1" dirty="0">
                        <a:latin typeface="Times New Roman"/>
                        <a:ea typeface="Times New Roman"/>
                      </a:endParaRPr>
                    </a:p>
                  </a:txBody>
                  <a:tcPr marL="25400" marR="25400" marT="0" marB="0">
                    <a:cell3D prstMaterial="dkEdge">
                      <a:bevel w="77470" h="12700" prst="softRound"/>
                      <a:lightRig rig="flood" dir="t"/>
                    </a:cell3D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</a:tr>
              <a:tr h="1104883">
                <a:tc>
                  <a:txBody>
                    <a:bodyPr/>
                    <a:lstStyle/>
                    <a:p>
                      <a:pPr marL="8890" marR="133985" algn="ctr">
                        <a:spcAft>
                          <a:spcPts val="0"/>
                        </a:spcAft>
                      </a:pPr>
                      <a:r>
                        <a:rPr lang="ru-RU" sz="2000" b="1" spc="-10" dirty="0"/>
                        <a:t>1. Выбери предмет, изображен­</a:t>
                      </a:r>
                      <a:r>
                        <a:rPr lang="ru-RU" sz="2000" b="1" dirty="0"/>
                        <a:t>ный на картине</a:t>
                      </a:r>
                      <a:endParaRPr lang="ru-RU" sz="2000" b="1" dirty="0">
                        <a:latin typeface="Times New Roman"/>
                        <a:ea typeface="Times New Roman"/>
                      </a:endParaRPr>
                    </a:p>
                  </a:txBody>
                  <a:tcPr marL="25400" marR="25400" marT="0" marB="0">
                    <a:cell3D prstMaterial="dkEdge">
                      <a:bevel w="77470" h="12700" prst="softRound"/>
                      <a:lightRig rig="flood" dir="t"/>
                    </a:cell3D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 dirty="0"/>
                        <a:t>Мяч</a:t>
                      </a:r>
                      <a:endParaRPr lang="ru-RU" sz="2000" b="1" dirty="0">
                        <a:latin typeface="Times New Roman"/>
                        <a:ea typeface="Times New Roman"/>
                      </a:endParaRPr>
                    </a:p>
                  </a:txBody>
                  <a:tcPr marL="25400" marR="25400" marT="0" marB="0">
                    <a:cell3D prstMaterial="dkEdge">
                      <a:bevel w="77470" h="12700" prst="softRound"/>
                      <a:lightRig rig="flood" dir="t"/>
                    </a:cell3D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110488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 dirty="0"/>
                        <a:t>2. Что ты можешь сказать, напри­</a:t>
                      </a:r>
                      <a:r>
                        <a:rPr lang="ru-RU" sz="2000" b="1" spc="-5" dirty="0"/>
                        <a:t>мер, о его форме?</a:t>
                      </a:r>
                      <a:endParaRPr lang="ru-RU" sz="2000" b="1" dirty="0">
                        <a:latin typeface="Times New Roman"/>
                        <a:ea typeface="Times New Roman"/>
                      </a:endParaRPr>
                    </a:p>
                  </a:txBody>
                  <a:tcPr marL="25400" marR="25400" marT="0" marB="0">
                    <a:cell3D prstMaterial="dkEdge">
                      <a:bevel w="77470" h="12700" prst="softRound"/>
                      <a:lightRig rig="flood" dir="t"/>
                    </a:cell3D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 spc="-15" dirty="0"/>
                        <a:t>По форме мяч — круглый. Это его </a:t>
                      </a:r>
                      <a:r>
                        <a:rPr lang="ru-RU" sz="2000" b="1" spc="5" dirty="0"/>
                        <a:t>признак</a:t>
                      </a:r>
                      <a:endParaRPr lang="ru-RU" sz="2000" b="1" dirty="0">
                        <a:latin typeface="Times New Roman"/>
                        <a:ea typeface="Times New Roman"/>
                      </a:endParaRPr>
                    </a:p>
                  </a:txBody>
                  <a:tcPr marL="25400" marR="25400" marT="0" marB="0">
                    <a:cell3D prstMaterial="dkEdge">
                      <a:bevel w="77470" h="12700" prst="softRound"/>
                      <a:lightRig rig="flood" dir="t"/>
                    </a:cell3D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1473177">
                <a:tc>
                  <a:txBody>
                    <a:bodyPr/>
                    <a:lstStyle/>
                    <a:p>
                      <a:pPr marR="167640" algn="ctr">
                        <a:spcAft>
                          <a:spcPts val="0"/>
                        </a:spcAft>
                      </a:pPr>
                      <a:r>
                        <a:rPr lang="ru-RU" sz="2000" b="1" spc="-5" dirty="0"/>
                        <a:t>3. Какие ее предметы, круглые по форме, ты знаешь?</a:t>
                      </a:r>
                      <a:endParaRPr lang="ru-RU" sz="2000" b="1" dirty="0">
                        <a:latin typeface="Times New Roman"/>
                        <a:ea typeface="Times New Roman"/>
                      </a:endParaRPr>
                    </a:p>
                  </a:txBody>
                  <a:tcPr marL="25400" marR="25400" marT="0" marB="0">
                    <a:cell3D prstMaterial="dkEdge">
                      <a:bevel w="77470" h="12700" prst="softRound"/>
                      <a:lightRig rig="flood" dir="t"/>
                    </a:cell3D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3175" algn="ctr">
                        <a:spcAft>
                          <a:spcPts val="0"/>
                        </a:spcAft>
                      </a:pPr>
                      <a:r>
                        <a:rPr lang="ru-RU" sz="2000" b="1" spc="-15" dirty="0"/>
                        <a:t>Круглые по форме колесо, солнце, Колобок... И т.д.</a:t>
                      </a:r>
                      <a:endParaRPr lang="ru-RU" sz="2000" b="1" dirty="0">
                        <a:latin typeface="Times New Roman"/>
                        <a:ea typeface="Times New Roman"/>
                      </a:endParaRPr>
                    </a:p>
                  </a:txBody>
                  <a:tcPr marL="25400" marR="25400" marT="0" marB="0">
                    <a:cell3D prstMaterial="dkEdge">
                      <a:bevel w="77470" h="12700" prst="softRound"/>
                      <a:lightRig rig="flood" dir="t"/>
                    </a:cell3D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1473177">
                <a:tc>
                  <a:txBody>
                    <a:bodyPr/>
                    <a:lstStyle/>
                    <a:p>
                      <a:pPr marR="191770" algn="ctr">
                        <a:spcAft>
                          <a:spcPts val="0"/>
                        </a:spcAft>
                      </a:pPr>
                      <a:r>
                        <a:rPr lang="ru-RU" sz="2000" b="1" dirty="0"/>
                        <a:t>4. Составь словосочетание: </a:t>
                      </a:r>
                      <a:r>
                        <a:rPr lang="ru-RU" sz="2000" b="1" spc="-10" dirty="0"/>
                        <a:t>«Мяч по форме похож на...»</a:t>
                      </a:r>
                      <a:endParaRPr lang="ru-RU" sz="2000" b="1" dirty="0">
                        <a:latin typeface="Times New Roman"/>
                        <a:ea typeface="Times New Roman"/>
                      </a:endParaRPr>
                    </a:p>
                  </a:txBody>
                  <a:tcPr marL="25400" marR="25400" marT="0" marB="0">
                    <a:cell3D prstMaterial="dkEdge">
                      <a:bevel prst="riblet"/>
                      <a:lightRig rig="flood" dir="t"/>
                    </a:cell3D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 spc="-10" dirty="0"/>
                        <a:t>Мяч по форме похож на Колобок</a:t>
                      </a:r>
                      <a:endParaRPr lang="ru-RU" sz="2000" b="1" dirty="0">
                        <a:latin typeface="Times New Roman"/>
                        <a:ea typeface="Times New Roman"/>
                      </a:endParaRPr>
                    </a:p>
                  </a:txBody>
                  <a:tcPr marL="25400" marR="25400" marT="0" marB="0">
                    <a:cell3D prstMaterial="dkEdge">
                      <a:bevel w="77470" h="12700" prst="softRound"/>
                      <a:lightRig rig="flood" dir="t"/>
                    </a:cell3D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8516819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4" name="Picture 6" descr="12-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5486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5" name="Rectangle 7"/>
          <p:cNvSpPr>
            <a:spLocks noChangeArrowheads="1"/>
          </p:cNvSpPr>
          <p:nvPr/>
        </p:nvSpPr>
        <p:spPr bwMode="auto">
          <a:xfrm>
            <a:off x="8604250" y="6000750"/>
            <a:ext cx="2825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ru-RU" altLang="ru-RU" sz="1400"/>
              <a:t>1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683568" y="751344"/>
            <a:ext cx="617443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07504" y="332656"/>
            <a:ext cx="8136904" cy="43396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АЛГОРИТМ СОСТАВЛЕНИЯ ЗАГАДОК</a:t>
            </a:r>
          </a:p>
          <a:p>
            <a:endParaRPr lang="ru-RU" dirty="0"/>
          </a:p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1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ВЫБЕРИ ПРЕДМЕТ НА КАРТИНЕ И ПЕРЕЧИСЛИ ЕГО </a:t>
            </a:r>
          </a:p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ОСОБЕННОСТИ – ПРИЗНАКИ( ЦВЕТ? ФОРМУ? ЕГО ЧАСТИ…)</a:t>
            </a:r>
          </a:p>
          <a:p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2.ВЫБЕРИ ОДИН ИЗ ВОПРОСОВ? ПО КОТОРОМУ ТЫ БУДЕШЬ СОСТАВЛЯТЬ ЗАГАДКУ</a:t>
            </a:r>
          </a:p>
          <a:p>
            <a:r>
              <a:rPr lang="ru-RU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КАКОЙ ПРЕДМЕТ? ЧТО </a:t>
            </a:r>
            <a:r>
              <a:rPr lang="ru-RU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ТАКОЕ-ЖЕ ?</a:t>
            </a:r>
            <a:endParaRPr lang="ru-RU" b="1" u="sn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ЧТО ДЕЛАЕТ? КТО ИЛИ ЧТО ДЕЛАЕТ ТАК-ЖЕ?</a:t>
            </a:r>
          </a:p>
          <a:p>
            <a:r>
              <a:rPr lang="ru-RU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ЧТО ЭТО ПОХОЖЕ? ЧЕМ ОТЛИЧАЕТСЯ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ПЕРЕЧИСЛИ ПРЕДМЕТЫ, ПОХОЖИЕ НА ВЫБРАННЫЙ ТОБОЙ</a:t>
            </a:r>
          </a:p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НАЙДИ В НИХ ОБЩЕЕ</a:t>
            </a:r>
          </a:p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СОСТАВЬ ТЕКСТ ЗАГАДКИ С ПОМОЩЬЮ СЛОВ: «КАК», «НО НЕ»</a:t>
            </a:r>
          </a:p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 ПРОИЗНЕСИ ПРАВИЛО ЭТОГО ЭТАПА: «Я СМОТРЮ НА ОБЪЕКТ И МОГУ СОСТАВИТЬ ЗАГАДКУ»</a:t>
            </a:r>
          </a:p>
        </p:txBody>
      </p:sp>
      <p:pic>
        <p:nvPicPr>
          <p:cNvPr id="5122" name="Picture 2" descr="C:\Users\Admin\Desktop\Снимок.PNGснимок 5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086" b="6842"/>
          <a:stretch/>
        </p:blipFill>
        <p:spPr bwMode="auto">
          <a:xfrm>
            <a:off x="5436096" y="4293096"/>
            <a:ext cx="3079255" cy="216024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Users\Admin\Desktop\Снимок.PNGснимок 6.PNG"/>
          <p:cNvPicPr>
            <a:picLocks noChangeAspect="1" noChangeArrowheads="1"/>
          </p:cNvPicPr>
          <p:nvPr/>
        </p:nvPicPr>
        <p:blipFill>
          <a:blip r:embed="rId4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64316" y="4605829"/>
            <a:ext cx="1953344" cy="1699721"/>
          </a:xfrm>
          <a:prstGeom prst="rect">
            <a:avLst/>
          </a:prstGeom>
          <a:solidFill>
            <a:srgbClr val="FFFFFF">
              <a:shade val="85000"/>
            </a:srgbClr>
          </a:solidFill>
          <a:ln w="38100" cap="sq">
            <a:solidFill>
              <a:schemeClr val="accent6">
                <a:lumMod val="50000"/>
              </a:schemeClr>
            </a:solidFill>
            <a:miter lim="800000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24576178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4" name="Picture 6" descr="12-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5" name="Rectangle 7"/>
          <p:cNvSpPr>
            <a:spLocks noChangeArrowheads="1"/>
          </p:cNvSpPr>
          <p:nvPr/>
        </p:nvSpPr>
        <p:spPr bwMode="auto">
          <a:xfrm>
            <a:off x="8604250" y="6000750"/>
            <a:ext cx="2825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ru-RU" altLang="ru-RU" sz="1400"/>
              <a:t>1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539551" y="476673"/>
            <a:ext cx="8347273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u="sng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ПРИЁМ  №10  </a:t>
            </a:r>
          </a:p>
          <a:p>
            <a:pPr algn="ctr"/>
            <a:r>
              <a:rPr lang="ru-RU" sz="24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СОСТАВЛЕНИЕ  </a:t>
            </a:r>
            <a:r>
              <a:rPr lang="ru-RU" sz="24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РИФМОВАННЫХ ТЕКСТОВ ПО МОТИВАМ СОДЕРЖАНИЯ КАРТИНЫ</a:t>
            </a:r>
          </a:p>
          <a:p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ЦЕЛИ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УЧИТЬ ДЕТЕЙ ПОДБИРАТЬ РИФМЫ К НАЗВАНИЯМ ОБЪЕКТОВ НА КАРТИНЕ И СОСТАВЛЯТЬ С НИМИ РИФМОВАННЫЕ ТЕКСТЫ</a:t>
            </a:r>
          </a:p>
          <a:p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АКТИВИЗИРОВАТЬ РЕЧЬ С ПОМОЩЬЮ РИФМУЮЩИХСЯ СЛОВ</a:t>
            </a:r>
          </a:p>
          <a:p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УЧИТЬ НАХОДИТЬ ЭМБЛЕМУ ЭТАПА И ОЗВУЧИВАТЬ ПРАВИЛО: «Я НАЗЫВАЮ ПРЕДМЕТ И СОСТАВЛЯЮ С ЕГО НАЗВАНИЕМ РИФМОВКУ»</a:t>
            </a:r>
          </a:p>
          <a:p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4653136"/>
            <a:ext cx="2408237" cy="1755775"/>
          </a:xfrm>
          <a:prstGeom prst="rect">
            <a:avLst/>
          </a:prstGeom>
          <a:noFill/>
          <a:ln>
            <a:noFill/>
          </a:ln>
          <a:effectLst/>
          <a:scene3d>
            <a:camera prst="perspectiveRelaxedModerately"/>
            <a:lightRig rig="threePt" dir="t"/>
          </a:scene3d>
          <a:sp3d>
            <a:bevelT prst="angle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188817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4" name="Picture 6" descr="12-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5" name="Rectangle 7"/>
          <p:cNvSpPr>
            <a:spLocks noChangeArrowheads="1"/>
          </p:cNvSpPr>
          <p:nvPr/>
        </p:nvSpPr>
        <p:spPr bwMode="auto">
          <a:xfrm>
            <a:off x="8604250" y="6000750"/>
            <a:ext cx="2825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ru-RU" altLang="ru-RU" sz="1400"/>
              <a:t>1</a:t>
            </a:r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43832713"/>
              </p:ext>
            </p:extLst>
          </p:nvPr>
        </p:nvGraphicFramePr>
        <p:xfrm>
          <a:off x="0" y="332656"/>
          <a:ext cx="9180512" cy="6580517"/>
        </p:xfrm>
        <a:graphic>
          <a:graphicData uri="http://schemas.openxmlformats.org/drawingml/2006/table">
            <a:tbl>
              <a:tblPr/>
              <a:tblGrid>
                <a:gridCol w="4711741"/>
                <a:gridCol w="4468771"/>
              </a:tblGrid>
              <a:tr h="43312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115000"/>
                        <a:buFont typeface="Wingdings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buFont typeface="Wingdings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115000"/>
                        <a:buFont typeface="Wingdings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11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11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11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11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11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11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altLang="ru-RU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АЛГОРИТМ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115000"/>
                        <a:buFont typeface="Wingdings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buFont typeface="Wingdings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115000"/>
                        <a:buFont typeface="Wingdings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11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11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11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11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11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11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altLang="ru-RU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ПРИМЕР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531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115000"/>
                        <a:buFont typeface="Wingdings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buFont typeface="Wingdings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115000"/>
                        <a:buFont typeface="Wingdings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11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11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11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11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11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11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1.ПОДБЕРИ РИФМУЮЩИЕСЯ СЛОВА К ПРЕДМЕТАМ НА КАРТИНКЕ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115000"/>
                        <a:buFont typeface="Wingdings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buFont typeface="Wingdings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115000"/>
                        <a:buFont typeface="Wingdings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11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11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11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11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11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11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МЯЧИК-ЗАЙЧИК        ДЕВОЧКА- ПРИПЕВОЧКА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11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БАНТИК-ФАНТИК    ПАЛОЧКА-ПОМОГАЛОЧКА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44319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115000"/>
                        <a:buFont typeface="Wingdings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buFont typeface="Wingdings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115000"/>
                        <a:buFont typeface="Wingdings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11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11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11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11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11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11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2.ИЗ ПАРЫ СЛОВ СОСТАВЬ ДВЕ СТРОЧКИ ТАК, ЧТОБЫ КАЖДАЯ СТРОЧКА ЗАКАНЧИВАЛАСЬ РИФМУЮЩИМСЯ СЛОВОМ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115000"/>
                        <a:buFont typeface="Wingdings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buFont typeface="Wingdings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115000"/>
                        <a:buFont typeface="Wingdings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11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11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11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11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11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11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ЖИЛА-БЫЛА ДЕВОЧКА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11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 БЫЛА ОНА ПРИПЕВОЧКА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11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               НА ГОЛОВЕ У НЕЕ КОСЫНКА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11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               КАК РАЗНОЦВЕТНАЯ КАРТИНКА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4239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115000"/>
                        <a:buFont typeface="Wingdings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buFont typeface="Wingdings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115000"/>
                        <a:buFont typeface="Wingdings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11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11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11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11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11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11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3.ТЕПЕРЬ СОСТАВЬ СТИШОК ИЗ ЭТИХ ЧЕТЫРЕХ СТРОЧЕК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115000"/>
                        <a:buFont typeface="Wingdings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buFont typeface="Wingdings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115000"/>
                        <a:buFont typeface="Wingdings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11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11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11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11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11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11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ЖИЛА-БЫЛА ДЕВОЧКА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11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 БЫЛА ОНА ПРИПЕВОЧКА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11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 ГОЛОВЕ У НЕЕ КОСЫНКА-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11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КАК РАЗНОЦВЕТНАЯ КАРТИНКА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418667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115000"/>
                        <a:buFont typeface="Wingdings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buFont typeface="Wingdings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115000"/>
                        <a:buFont typeface="Wingdings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11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11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11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11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11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11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4.ДОБАВЬ О ДЕВОЧКЕ ПЯТУЮ СТРОЧКУ(МОЖНО БЕЗ РИФМЫ) ПО СОДЕРЖАНИЮ КАРТИНЫ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115000"/>
                        <a:buFont typeface="Wingdings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buFont typeface="Wingdings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115000"/>
                        <a:buFont typeface="Wingdings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11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11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11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11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11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11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ЖИЛА-БЫЛА ДЕВОЧКА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11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 БЫЛА ОНА ПРИПЕВОЧКА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11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 ГОЛОВЕ У НЕЕ КОСЫНКА-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11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КАК РАЗНОЦВЕТНАЯ КАРТИНКА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11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ОНА ТРУДИЛАСЬ И КОРМИЛА ПТИЦ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11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БЫЛА ЭТИМ ОЧЕНЬ ДОВОЛЬНА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7443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115000"/>
                        <a:buFont typeface="Wingdings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buFont typeface="Wingdings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115000"/>
                        <a:buFont typeface="Wingdings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11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11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11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11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11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11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5.ВЫРАЗИТЕЛЬНО ПРОЧТИ СТИШОК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115000"/>
                        <a:buFont typeface="Wingdings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buFont typeface="Wingdings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115000"/>
                        <a:buFont typeface="Wingdings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11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11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11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11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11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115000"/>
                        <a:buFont typeface="Wingdings" pitchFamily="2" charset="2"/>
                        <a:buNone/>
                        <a:tabLst/>
                      </a:pPr>
                      <a:endParaRPr kumimoji="0" lang="ru-RU" alt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7443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115000"/>
                        <a:buFont typeface="Wingdings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buFont typeface="Wingdings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115000"/>
                        <a:buFont typeface="Wingdings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11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11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11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11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11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11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 ПРОИЗНЕСИ ПРАВИЛО ЭТОГО ЭТАПА И НАЙДИ ЕГО ЭМБЛЕМУ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115000"/>
                        <a:buFont typeface="Wingdings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buFont typeface="Wingdings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115000"/>
                        <a:buFont typeface="Wingdings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11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11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11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11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11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11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«</a:t>
                      </a:r>
                      <a:r>
                        <a:rPr kumimoji="0" lang="ru-RU" alt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Я НАЗЫВАЮ ПРЕДМЕТ И СОСТАВЛЯЮ ПРО НЕГО РИФМОВКУ (СТИШОК)»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528681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4" name="Picture 6" descr="12-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5396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5" name="Rectangle 7"/>
          <p:cNvSpPr>
            <a:spLocks noChangeArrowheads="1"/>
          </p:cNvSpPr>
          <p:nvPr/>
        </p:nvSpPr>
        <p:spPr bwMode="auto">
          <a:xfrm>
            <a:off x="8604250" y="6000750"/>
            <a:ext cx="2825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ru-RU" altLang="ru-RU" sz="1400"/>
              <a:t>1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251520" y="404664"/>
            <a:ext cx="8635305" cy="42165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u="sng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ПРИЁМ № 11 </a:t>
            </a:r>
            <a:r>
              <a:rPr lang="ru-RU" sz="24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«МАШИНА ВРЕМЕНИ» или</a:t>
            </a:r>
          </a:p>
          <a:p>
            <a:pPr algn="ctr"/>
            <a:r>
              <a:rPr lang="ru-RU" sz="24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ЧТО БЫЛО, ЧТО БУДЕТ?» </a:t>
            </a:r>
          </a:p>
          <a:p>
            <a:r>
              <a:rPr lang="ru-RU" sz="2800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Цель: 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Учить 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детей представлять прошлое и будущее объекта и составлять связный рассказ об этом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sz="2800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Игровое действие:  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Ведущий 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выбирает объект, предлагает играющим прокатиться на Машине времени и рассказать о том, что было с ним в прошлом и что, возможно, будет в будущем. </a:t>
            </a:r>
          </a:p>
          <a:p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5396" y="4606863"/>
            <a:ext cx="3454461" cy="1296144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6" name="Picture 2" descr="C:\Users\Admin\Desktop\мой ТРИЗ\карточки для ТРИЗ\снимок 9.PNG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4365104"/>
            <a:ext cx="1578521" cy="178804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chemeClr val="accent1">
                <a:lumMod val="60000"/>
                <a:lumOff val="40000"/>
              </a:schemeClr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  <a:extLst/>
        </p:spPr>
      </p:pic>
      <p:pic>
        <p:nvPicPr>
          <p:cNvPr id="6147" name="Picture 3" descr="C:\Users\Admin\Desktop\снимок 7.PNG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769"/>
          <a:stretch/>
        </p:blipFill>
        <p:spPr bwMode="auto">
          <a:xfrm>
            <a:off x="3384202" y="4202951"/>
            <a:ext cx="3494123" cy="239728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70525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4" name="Picture 6" descr="12-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5" name="Rectangle 7"/>
          <p:cNvSpPr>
            <a:spLocks noChangeArrowheads="1"/>
          </p:cNvSpPr>
          <p:nvPr/>
        </p:nvSpPr>
        <p:spPr bwMode="auto">
          <a:xfrm>
            <a:off x="8604250" y="6000750"/>
            <a:ext cx="2825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ru-RU" altLang="ru-RU" sz="1400"/>
              <a:t>1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0" y="260648"/>
            <a:ext cx="9144000" cy="63094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/>
              <a:t> </a:t>
            </a:r>
            <a:r>
              <a:rPr lang="ru-RU" sz="2400" b="1" u="sng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ПРИЁМ  №12  </a:t>
            </a:r>
            <a:r>
              <a:rPr lang="ru-RU" sz="24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СОСТАВЛЕНИЕ РАССКАЗОВ-ФАНТАЗИЙ</a:t>
            </a:r>
          </a:p>
          <a:p>
            <a:pPr algn="ctr"/>
            <a:r>
              <a:rPr lang="ru-RU" dirty="0" smtClean="0"/>
              <a:t>        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Для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сочинения фантастических рассказов по картине следует знать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основные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приемы фантазирования: </a:t>
            </a:r>
          </a:p>
          <a:p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</a:t>
            </a:r>
            <a:r>
              <a:rPr lang="ru-RU" sz="22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Увеличения - уменьшения 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преобразование размера, формы, цвета и др. 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свойств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объекта на предмет увеличения-уменьшения степени проявления данного свойства). </a:t>
            </a:r>
          </a:p>
          <a:p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</a:t>
            </a:r>
            <a:r>
              <a:rPr lang="ru-RU" sz="22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Дробления-объединения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(деление объектов на части и объединение их в другой последовательности или взаимообмен между объектами своими частями) </a:t>
            </a:r>
          </a:p>
          <a:p>
            <a:r>
              <a:rPr lang="ru-RU" sz="22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3.Оживление-окаменение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(объект наделяется свойствами динамики или статики). </a:t>
            </a:r>
          </a:p>
          <a:p>
            <a:r>
              <a:rPr lang="ru-RU" sz="22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4.Специализация </a:t>
            </a:r>
            <a:r>
              <a:rPr lang="ru-RU" sz="22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универсализация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(расширение либо ограничение ресурсов объекта). </a:t>
            </a:r>
          </a:p>
          <a:p>
            <a:r>
              <a:rPr lang="ru-RU" sz="22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5.Наоборот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(приобретение объектом инверсионных свойств). </a:t>
            </a:r>
          </a:p>
          <a:p>
            <a:pPr algn="ctr"/>
            <a:r>
              <a:rPr lang="ru-RU" sz="22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6.Время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(преобразование временных процессов, протекающих в объектах: убыстрение-замедление времени, время наоборот, перепутывание или взаимообмен между временными отрезками, остановка протекания 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процессов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перемещение объекта во времени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др.).</a:t>
            </a:r>
          </a:p>
        </p:txBody>
      </p:sp>
    </p:spTree>
    <p:extLst>
      <p:ext uri="{BB962C8B-B14F-4D97-AF65-F5344CB8AC3E}">
        <p14:creationId xmlns:p14="http://schemas.microsoft.com/office/powerpoint/2010/main" val="16633381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4" name="Picture 6" descr="12-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5" name="Rectangle 7"/>
          <p:cNvSpPr>
            <a:spLocks noChangeArrowheads="1"/>
          </p:cNvSpPr>
          <p:nvPr/>
        </p:nvSpPr>
        <p:spPr bwMode="auto">
          <a:xfrm>
            <a:off x="8604250" y="6000750"/>
            <a:ext cx="2825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ru-RU" altLang="ru-RU" sz="1400"/>
              <a:t>1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179512" y="332656"/>
            <a:ext cx="8964488" cy="57554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ПРИГЛАШАЮТСЯ  ВОЛШЕБНИКИ </a:t>
            </a:r>
          </a:p>
          <a:p>
            <a:pPr algn="ctr"/>
            <a:endParaRPr lang="ru-RU" sz="2400" b="1" dirty="0" smtClean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</a:t>
            </a:r>
            <a:r>
              <a:rPr lang="ru-RU" sz="2000" b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1.Волшебник </a:t>
            </a:r>
            <a:r>
              <a:rPr lang="ru-RU" sz="2000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Увеличения-Уменьшения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(ребенок выбирает объект и его свойства и производит фантастическое преобразование). </a:t>
            </a:r>
          </a:p>
          <a:p>
            <a:r>
              <a:rPr lang="ru-RU" sz="2000" b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2.Волшебник </a:t>
            </a:r>
            <a:r>
              <a:rPr lang="ru-RU" sz="2000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Дробления-Объединения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(выбранный объект дробится на части и перепутывается по структуре, либо меняется своими частями с другими объектами). </a:t>
            </a:r>
          </a:p>
          <a:p>
            <a:r>
              <a:rPr lang="ru-RU" sz="2000" b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3.Волшебник </a:t>
            </a:r>
            <a:r>
              <a:rPr lang="ru-RU" sz="2000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Оживления-Окаменения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(выбранный объект либо его часть становятся максимально подвижным или абсолютно неподвижным). </a:t>
            </a:r>
          </a:p>
          <a:p>
            <a:r>
              <a:rPr lang="ru-RU" sz="2000" b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4.Волшебник </a:t>
            </a:r>
            <a:r>
              <a:rPr lang="ru-RU" sz="2000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Могу Все - Могу Только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(объект ограничивается в свойствах либо неограниченно расширяется). </a:t>
            </a:r>
          </a:p>
          <a:p>
            <a:r>
              <a:rPr lang="ru-RU" sz="2000" b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5.Волшебник </a:t>
            </a:r>
            <a:r>
              <a:rPr lang="ru-RU" sz="2000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Наоборот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(у объекта выявляется какое-либо свойство и преобразуется на противоположное). </a:t>
            </a:r>
          </a:p>
          <a:p>
            <a:r>
              <a:rPr lang="ru-RU" sz="2000" b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6.Волшебник </a:t>
            </a:r>
            <a:r>
              <a:rPr lang="ru-RU" sz="2000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Времени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(многофункционален и предполагает преобразование временных процессов, протекающих в объектах: Волшебник Убыстрения-Замедления, волшебник Обратного Времени, волшебник Перепутывания Времени, волшебник Остановки Времени, Машина Времени, Зеркало Времени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</p:txBody>
      </p:sp>
    </p:spTree>
    <p:extLst>
      <p:ext uri="{BB962C8B-B14F-4D97-AF65-F5344CB8AC3E}">
        <p14:creationId xmlns:p14="http://schemas.microsoft.com/office/powerpoint/2010/main" val="3653339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4" name="Picture 6" descr="12-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5" name="Rectangle 7"/>
          <p:cNvSpPr>
            <a:spLocks noChangeArrowheads="1"/>
          </p:cNvSpPr>
          <p:nvPr/>
        </p:nvSpPr>
        <p:spPr bwMode="auto">
          <a:xfrm>
            <a:off x="8604250" y="6000750"/>
            <a:ext cx="2825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ru-RU" altLang="ru-RU" sz="1400"/>
              <a:t>1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0" y="260649"/>
            <a:ext cx="9144000" cy="46166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ПРИЁМ №13 </a:t>
            </a:r>
          </a:p>
          <a:p>
            <a:pPr algn="ctr"/>
            <a:r>
              <a:rPr lang="ru-RU" sz="24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ПОНЯТИЕ </a:t>
            </a:r>
            <a:r>
              <a:rPr lang="ru-RU" sz="24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 СМЫСЛОВЫХ ХАРАКТЕРИСТИКАХ </a:t>
            </a:r>
            <a:r>
              <a:rPr lang="ru-RU" sz="24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КАРТИНЫ</a:t>
            </a:r>
          </a:p>
          <a:p>
            <a:pPr algn="ctr"/>
            <a:r>
              <a:rPr lang="ru-RU" sz="24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АЛГОРИТМ МЫСЛИТЕЛЬНЫХ ДЕЙСТВИЙ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Возьми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несколько лепестков «Ромашки мудрости» и прослушай текст пословиц и поговорок о них (Текс читает педагог).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Рассмотри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сюжет картины. Как связаны с ней каждая пословица.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Объясни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почему та или иная пословица подходит или не подходит для названия картины.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Произнеси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правило этой картины «У каждой картины есть мудрость, правило жизни или главный смысл»</a:t>
            </a:r>
          </a:p>
          <a:p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pic>
        <p:nvPicPr>
          <p:cNvPr id="3074" name="Picture 2" descr="C:\Users\Admin\Desktop\мой ТРИЗ\карточки для ТРИЗ\снимок 11.PNG"/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1" y="4331486"/>
            <a:ext cx="2088232" cy="1821663"/>
          </a:xfrm>
          <a:prstGeom prst="rect">
            <a:avLst/>
          </a:prstGeom>
          <a:ln w="38100">
            <a:solidFill>
              <a:srgbClr val="FFC000"/>
            </a:solidFill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 prst="coolSlant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Admin\Desktop\Снимок.PNGЛИЗА.PN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404"/>
          <a:stretch/>
        </p:blipFill>
        <p:spPr bwMode="auto">
          <a:xfrm>
            <a:off x="4572000" y="3706116"/>
            <a:ext cx="4231180" cy="2606985"/>
          </a:xfrm>
          <a:prstGeom prst="rect">
            <a:avLst/>
          </a:prstGeom>
          <a:solidFill>
            <a:srgbClr val="FFFFFF">
              <a:shade val="85000"/>
            </a:srgbClr>
          </a:solidFill>
          <a:ln w="57150" cap="rnd">
            <a:solidFill>
              <a:schemeClr val="accent1">
                <a:lumMod val="60000"/>
                <a:lumOff val="40000"/>
              </a:schemeClr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5241937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4" name="Picture 6" descr="12-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5" name="Rectangle 7"/>
          <p:cNvSpPr>
            <a:spLocks noChangeArrowheads="1"/>
          </p:cNvSpPr>
          <p:nvPr/>
        </p:nvSpPr>
        <p:spPr bwMode="auto">
          <a:xfrm>
            <a:off x="8604250" y="6000750"/>
            <a:ext cx="2825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ru-RU" altLang="ru-RU" sz="1400"/>
              <a:t>1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251520" y="620689"/>
            <a:ext cx="8352730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ПРИЁМ №</a:t>
            </a:r>
            <a:r>
              <a:rPr lang="ru-RU" sz="24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14 «</a:t>
            </a:r>
            <a:r>
              <a:rPr lang="ru-RU" sz="24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РОМАШКА </a:t>
            </a:r>
            <a:r>
              <a:rPr lang="ru-RU" sz="24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МУДРОСТИ»</a:t>
            </a:r>
          </a:p>
          <a:p>
            <a:pPr algn="ctr"/>
            <a:endParaRPr lang="ru-RU" sz="24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4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ЛЕПЕСТКИ </a:t>
            </a:r>
            <a:r>
              <a:rPr lang="ru-RU" sz="24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«РОМАШКИ МУДРОСТИ»</a:t>
            </a:r>
          </a:p>
          <a:p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Добро век не забудется»</a:t>
            </a:r>
          </a:p>
          <a:p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«Жизнь дана на добрые дела»</a:t>
            </a:r>
          </a:p>
          <a:p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«Мир не без добрых людей»</a:t>
            </a:r>
          </a:p>
          <a:p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«Трудно найти, легко потерять»</a:t>
            </a:r>
          </a:p>
          <a:p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«Умел ошибиться, умей исправляться»</a:t>
            </a:r>
          </a:p>
          <a:p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«Семь раз отмерь, один раз отрежь»</a:t>
            </a:r>
          </a:p>
          <a:p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«Поспешишь, людей насмешишь»</a:t>
            </a:r>
          </a:p>
          <a:p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«Слезами горю не поможешь»</a:t>
            </a:r>
          </a:p>
          <a:p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«Под лежачий камень и вода не течёт</a:t>
            </a:r>
          </a:p>
          <a:p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«Не копай яму другому, сам в неё свалишься»</a:t>
            </a:r>
          </a:p>
          <a:p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«Сам кашу заварил, сам и расхлёбывай»</a:t>
            </a:r>
          </a:p>
          <a:p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«Ум хорошо, а два – лучше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 и т.д.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241937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4" name="Picture 6" descr="12-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5" name="Rectangle 7"/>
          <p:cNvSpPr>
            <a:spLocks noChangeArrowheads="1"/>
          </p:cNvSpPr>
          <p:nvPr/>
        </p:nvSpPr>
        <p:spPr bwMode="auto">
          <a:xfrm>
            <a:off x="8604250" y="6000750"/>
            <a:ext cx="2825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ru-RU" altLang="ru-RU" sz="1400"/>
              <a:t>1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699792" y="1484784"/>
            <a:ext cx="32403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pic>
        <p:nvPicPr>
          <p:cNvPr id="6" name="Picture 2" descr="http://web.mcko.ru/upload/resize_cache/iblock/180/620_0_1/vebinar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51" r="10449"/>
          <a:stretch/>
        </p:blipFill>
        <p:spPr bwMode="auto">
          <a:xfrm>
            <a:off x="1835697" y="2715766"/>
            <a:ext cx="5688632" cy="2873474"/>
          </a:xfrm>
          <a:prstGeom prst="ellipse">
            <a:avLst/>
          </a:prstGeom>
          <a:ln>
            <a:noFill/>
          </a:ln>
          <a:effectLst>
            <a:softEdge rad="112500"/>
          </a:effectLst>
          <a:scene3d>
            <a:camera prst="orthographicFront"/>
            <a:lightRig rig="threePt" dir="t"/>
          </a:scene3d>
          <a:sp3d>
            <a:bevelT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683568" y="1124744"/>
            <a:ext cx="756084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800" b="1" cap="all" dirty="0">
                <a:ln/>
                <a:solidFill>
                  <a:srgbClr val="0070C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Благодарю за внимание!</a:t>
            </a:r>
          </a:p>
        </p:txBody>
      </p:sp>
    </p:spTree>
    <p:extLst>
      <p:ext uri="{BB962C8B-B14F-4D97-AF65-F5344CB8AC3E}">
        <p14:creationId xmlns:p14="http://schemas.microsoft.com/office/powerpoint/2010/main" val="11325399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Аспект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769</TotalTime>
  <Words>1345</Words>
  <Application>Microsoft Office PowerPoint</Application>
  <PresentationFormat>Экран (4:3)</PresentationFormat>
  <Paragraphs>178</Paragraphs>
  <Slides>20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Admin</dc:creator>
  <cp:lastModifiedBy>Admin</cp:lastModifiedBy>
  <cp:revision>47</cp:revision>
  <dcterms:created xsi:type="dcterms:W3CDTF">2016-02-22T16:08:24Z</dcterms:created>
  <dcterms:modified xsi:type="dcterms:W3CDTF">2021-01-16T14:43:50Z</dcterms:modified>
</cp:coreProperties>
</file>