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2" r:id="rId3"/>
    <p:sldMasterId id="2147483654" r:id="rId4"/>
    <p:sldMasterId id="2147483656" r:id="rId5"/>
    <p:sldMasterId id="2147483658" r:id="rId6"/>
    <p:sldMasterId id="2147483660" r:id="rId7"/>
    <p:sldMasterId id="2147483662" r:id="rId8"/>
    <p:sldMasterId id="2147483664" r:id="rId9"/>
    <p:sldMasterId id="2147483666" r:id="rId10"/>
    <p:sldMasterId id="2147483668" r:id="rId11"/>
  </p:sldMasterIdLst>
  <p:sldIdLst>
    <p:sldId id="256" r:id="rId12"/>
    <p:sldId id="257" r:id="rId13"/>
    <p:sldId id="258" r:id="rId14"/>
    <p:sldId id="259" r:id="rId15"/>
    <p:sldId id="260" r:id="rId16"/>
    <p:sldId id="261" r:id="rId17"/>
    <p:sldId id="262" r:id="rId18"/>
    <p:sldId id="263" r:id="rId19"/>
    <p:sldId id="264" r:id="rId20"/>
    <p:sldId id="265" r:id="rId21"/>
    <p:sldId id="266" r:id="rId22"/>
    <p:sldId id="267" r:id="rId23"/>
    <p:sldId id="268" r:id="rId24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2339" autoAdjust="0"/>
  </p:normalViewPr>
  <p:slideViewPr>
    <p:cSldViewPr snapToGrid="0">
      <p:cViewPr>
        <p:scale>
          <a:sx n="50" d="100"/>
          <a:sy n="50" d="100"/>
        </p:scale>
        <p:origin x="-942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0960" cy="2386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D8402BC2-C27C-461C-A4FC-894FF5130E59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519CB0C7-7280-4BDE-8F80-0DAED79305BA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DBB3727B-BB86-4E17-B32C-916290AB266E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0960" cy="2386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DFD8D871-E13F-41B2-BFEE-AC02C0225C56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74F5BD3B-B7A3-4777-803F-E543BBB512F6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0960" cy="2386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CD893B9F-1AA1-41D4-A5B9-79277E7DF940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9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0"/>
          </p:nvPr>
        </p:nvSpPr>
        <p:spPr/>
        <p:txBody>
          <a:bodyPr/>
          <a:lstStyle/>
          <a:p>
            <a:fld id="{443ABCF2-C2C8-480C-B632-DA57BC34DD17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0960" cy="2386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3"/>
          </p:nvPr>
        </p:nvSpPr>
        <p:spPr/>
        <p:txBody>
          <a:bodyPr/>
          <a:lstStyle/>
          <a:p>
            <a:fld id="{4436A834-E747-4F0B-8110-13A9AC6FA83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2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6"/>
          </p:nvPr>
        </p:nvSpPr>
        <p:spPr/>
        <p:txBody>
          <a:bodyPr/>
          <a:lstStyle/>
          <a:p>
            <a:fld id="{9D4E3AD2-CD9F-4AB5-80CE-631212316A6B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2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9"/>
          </p:nvPr>
        </p:nvSpPr>
        <p:spPr/>
        <p:txBody>
          <a:bodyPr/>
          <a:lstStyle/>
          <a:p>
            <a:fld id="{F197783A-D00F-4183-BB5D-746203F7DD0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30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2"/>
          </p:nvPr>
        </p:nvSpPr>
        <p:spPr/>
        <p:txBody>
          <a:bodyPr/>
          <a:lstStyle/>
          <a:p>
            <a:fld id="{A0B86632-CDF0-43C1-A62C-2A784C486FF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3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0960" cy="2386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ftr" idx="1"/>
          </p:nvPr>
        </p:nvSpPr>
        <p:spPr>
          <a:xfrm>
            <a:off x="3029040" y="6356520"/>
            <a:ext cx="308484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sldNum" idx="2"/>
          </p:nvPr>
        </p:nvSpPr>
        <p:spPr>
          <a:xfrm>
            <a:off x="645804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0646C08E-B874-427E-8E70-B0D0DDE01504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dt" idx="3"/>
          </p:nvPr>
        </p:nvSpPr>
        <p:spPr>
          <a:xfrm>
            <a:off x="62856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ftr" idx="4"/>
          </p:nvPr>
        </p:nvSpPr>
        <p:spPr>
          <a:xfrm>
            <a:off x="3029040" y="6356520"/>
            <a:ext cx="308484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8" name="PlaceHolder 2"/>
          <p:cNvSpPr>
            <a:spLocks noGrp="1"/>
          </p:cNvSpPr>
          <p:nvPr>
            <p:ph type="sldNum" idx="5"/>
          </p:nvPr>
        </p:nvSpPr>
        <p:spPr>
          <a:xfrm>
            <a:off x="645804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9F7846C0-599F-4C20-B8D2-93C69A53C9F4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dt" idx="6"/>
          </p:nvPr>
        </p:nvSpPr>
        <p:spPr>
          <a:xfrm>
            <a:off x="62856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ftr" idx="7"/>
          </p:nvPr>
        </p:nvSpPr>
        <p:spPr>
          <a:xfrm>
            <a:off x="3029040" y="6356520"/>
            <a:ext cx="308484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11" name="PlaceHolder 2"/>
          <p:cNvSpPr>
            <a:spLocks noGrp="1"/>
          </p:cNvSpPr>
          <p:nvPr>
            <p:ph type="sldNum" idx="8"/>
          </p:nvPr>
        </p:nvSpPr>
        <p:spPr>
          <a:xfrm>
            <a:off x="645804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C53A97AF-E610-4734-9E52-96A097613690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 type="dt" idx="9"/>
          </p:nvPr>
        </p:nvSpPr>
        <p:spPr>
          <a:xfrm>
            <a:off x="62856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0960" cy="2386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  <p:sp>
        <p:nvSpPr>
          <p:cNvPr id="15" name="PlaceHolder 3"/>
          <p:cNvSpPr>
            <a:spLocks noGrp="1"/>
          </p:cNvSpPr>
          <p:nvPr>
            <p:ph type="ftr" idx="10"/>
          </p:nvPr>
        </p:nvSpPr>
        <p:spPr>
          <a:xfrm>
            <a:off x="3029040" y="6356520"/>
            <a:ext cx="308484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16" name="PlaceHolder 4"/>
          <p:cNvSpPr>
            <a:spLocks noGrp="1"/>
          </p:cNvSpPr>
          <p:nvPr>
            <p:ph type="sldNum" idx="11"/>
          </p:nvPr>
        </p:nvSpPr>
        <p:spPr>
          <a:xfrm>
            <a:off x="645804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59C94067-32B4-40FD-B4C9-28A02B22BF21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7" name="PlaceHolder 5"/>
          <p:cNvSpPr>
            <a:spLocks noGrp="1"/>
          </p:cNvSpPr>
          <p:nvPr>
            <p:ph type="dt" idx="12"/>
          </p:nvPr>
        </p:nvSpPr>
        <p:spPr>
          <a:xfrm>
            <a:off x="62856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ftr" idx="13"/>
          </p:nvPr>
        </p:nvSpPr>
        <p:spPr>
          <a:xfrm>
            <a:off x="3029040" y="6356520"/>
            <a:ext cx="308484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21" name="PlaceHolder 2"/>
          <p:cNvSpPr>
            <a:spLocks noGrp="1"/>
          </p:cNvSpPr>
          <p:nvPr>
            <p:ph type="sldNum" idx="14"/>
          </p:nvPr>
        </p:nvSpPr>
        <p:spPr>
          <a:xfrm>
            <a:off x="645804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A32BA362-0C08-4C28-A1C4-06904229476F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dt" idx="15"/>
          </p:nvPr>
        </p:nvSpPr>
        <p:spPr>
          <a:xfrm>
            <a:off x="62856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0960" cy="2386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3333" lnSpcReduction="10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44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3333" lnSpcReduction="10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  <p:sp>
        <p:nvSpPr>
          <p:cNvPr id="26" name="PlaceHolder 4"/>
          <p:cNvSpPr>
            <a:spLocks noGrp="1"/>
          </p:cNvSpPr>
          <p:nvPr>
            <p:ph type="ftr" idx="16"/>
          </p:nvPr>
        </p:nvSpPr>
        <p:spPr>
          <a:xfrm>
            <a:off x="3029040" y="6356520"/>
            <a:ext cx="308484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27" name="PlaceHolder 5"/>
          <p:cNvSpPr>
            <a:spLocks noGrp="1"/>
          </p:cNvSpPr>
          <p:nvPr>
            <p:ph type="sldNum" idx="17"/>
          </p:nvPr>
        </p:nvSpPr>
        <p:spPr>
          <a:xfrm>
            <a:off x="645804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DAFACFA9-DAC3-4302-827A-149F6E646428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8" name="PlaceHolder 6"/>
          <p:cNvSpPr>
            <a:spLocks noGrp="1"/>
          </p:cNvSpPr>
          <p:nvPr>
            <p:ph type="dt" idx="18"/>
          </p:nvPr>
        </p:nvSpPr>
        <p:spPr>
          <a:xfrm>
            <a:off x="62856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ftr" idx="19"/>
          </p:nvPr>
        </p:nvSpPr>
        <p:spPr>
          <a:xfrm>
            <a:off x="3029040" y="6356520"/>
            <a:ext cx="308484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33" name="PlaceHolder 2"/>
          <p:cNvSpPr>
            <a:spLocks noGrp="1"/>
          </p:cNvSpPr>
          <p:nvPr>
            <p:ph type="sldNum" idx="20"/>
          </p:nvPr>
        </p:nvSpPr>
        <p:spPr>
          <a:xfrm>
            <a:off x="645804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5566FC33-2798-41B3-8368-2FD39B8EFED2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dt" idx="21"/>
          </p:nvPr>
        </p:nvSpPr>
        <p:spPr>
          <a:xfrm>
            <a:off x="62856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0960" cy="2386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6" name="PlaceHolder 2"/>
          <p:cNvSpPr>
            <a:spLocks noGrp="1"/>
          </p:cNvSpPr>
          <p:nvPr>
            <p:ph type="ftr" idx="22"/>
          </p:nvPr>
        </p:nvSpPr>
        <p:spPr>
          <a:xfrm>
            <a:off x="3029040" y="6356520"/>
            <a:ext cx="308484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37" name="PlaceHolder 3"/>
          <p:cNvSpPr>
            <a:spLocks noGrp="1"/>
          </p:cNvSpPr>
          <p:nvPr>
            <p:ph type="sldNum" idx="23"/>
          </p:nvPr>
        </p:nvSpPr>
        <p:spPr>
          <a:xfrm>
            <a:off x="645804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240DBEA3-50CB-4DF0-A7CF-28FF7A4D1949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dt" idx="24"/>
          </p:nvPr>
        </p:nvSpPr>
        <p:spPr>
          <a:xfrm>
            <a:off x="62856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ftr" idx="25"/>
          </p:nvPr>
        </p:nvSpPr>
        <p:spPr>
          <a:xfrm>
            <a:off x="3029040" y="6356520"/>
            <a:ext cx="308484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41" name="PlaceHolder 2"/>
          <p:cNvSpPr>
            <a:spLocks noGrp="1"/>
          </p:cNvSpPr>
          <p:nvPr>
            <p:ph type="sldNum" idx="26"/>
          </p:nvPr>
        </p:nvSpPr>
        <p:spPr>
          <a:xfrm>
            <a:off x="645804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19F9A382-70DF-48F6-AD60-9687147D7D01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dt" idx="27"/>
          </p:nvPr>
        </p:nvSpPr>
        <p:spPr>
          <a:xfrm>
            <a:off x="62856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ftr" idx="28"/>
          </p:nvPr>
        </p:nvSpPr>
        <p:spPr>
          <a:xfrm>
            <a:off x="3029040" y="6356520"/>
            <a:ext cx="308484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44" name="PlaceHolder 2"/>
          <p:cNvSpPr>
            <a:spLocks noGrp="1"/>
          </p:cNvSpPr>
          <p:nvPr>
            <p:ph type="sldNum" idx="29"/>
          </p:nvPr>
        </p:nvSpPr>
        <p:spPr>
          <a:xfrm>
            <a:off x="645804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B4D6853F-83D7-4525-902A-54B95FD81335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dt" idx="30"/>
          </p:nvPr>
        </p:nvSpPr>
        <p:spPr>
          <a:xfrm>
            <a:off x="62856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ftr" idx="31"/>
          </p:nvPr>
        </p:nvSpPr>
        <p:spPr>
          <a:xfrm>
            <a:off x="3029040" y="6356520"/>
            <a:ext cx="308484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47" name="PlaceHolder 2"/>
          <p:cNvSpPr>
            <a:spLocks noGrp="1"/>
          </p:cNvSpPr>
          <p:nvPr>
            <p:ph type="sldNum" idx="32"/>
          </p:nvPr>
        </p:nvSpPr>
        <p:spPr>
          <a:xfrm>
            <a:off x="645804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pos="0" algn="l"/>
              </a:tabLst>
              <a:def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pos="0" algn="l"/>
              </a:tabLst>
            </a:pPr>
            <a:fld id="{359A0A69-896C-486A-9930-1910E72162D7}" type="slidenum">
              <a:rPr lang="ru-RU" sz="1200" b="0" strike="noStrike" spc="-1">
                <a:solidFill>
                  <a:schemeClr val="dk1">
                    <a:tint val="75000"/>
                  </a:schemeClr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dt" idx="33"/>
          </p:nvPr>
        </p:nvSpPr>
        <p:spPr>
          <a:xfrm>
            <a:off x="628560" y="6356520"/>
            <a:ext cx="2055960" cy="363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2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6000">
              <a:srgbClr val="F7FAFD"/>
            </a:gs>
            <a:gs pos="74000">
              <a:srgbClr val="0070C0"/>
            </a:gs>
            <a:gs pos="83000">
              <a:srgbClr val="FF0000"/>
            </a:gs>
            <a:gs pos="100000">
              <a:srgbClr val="CEE1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Рисунок 4"/>
          <p:cNvPicPr/>
          <p:nvPr/>
        </p:nvPicPr>
        <p:blipFill>
          <a:blip r:embed="rId2"/>
          <a:stretch/>
        </p:blipFill>
        <p:spPr>
          <a:xfrm>
            <a:off x="-60840" y="0"/>
            <a:ext cx="9203400" cy="6856560"/>
          </a:xfrm>
          <a:prstGeom prst="rect">
            <a:avLst/>
          </a:prstGeom>
          <a:ln w="0">
            <a:noFill/>
          </a:ln>
        </p:spPr>
      </p:pic>
      <p:sp>
        <p:nvSpPr>
          <p:cNvPr id="50" name="Прямоугольник 1"/>
          <p:cNvSpPr/>
          <p:nvPr/>
        </p:nvSpPr>
        <p:spPr>
          <a:xfrm>
            <a:off x="283877" y="1216000"/>
            <a:ext cx="8523720" cy="569241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sz="4000" dirty="0"/>
              <a:t/>
            </a:r>
            <a:br>
              <a:rPr sz="4000" dirty="0"/>
            </a:br>
            <a:r>
              <a:rPr lang="ru-RU" sz="3600" b="1" u="sng" strike="noStrike" spc="-1" dirty="0">
                <a:solidFill>
                  <a:srgbClr val="002060"/>
                </a:solidFill>
                <a:uFillTx/>
                <a:latin typeface="Century Gothic"/>
              </a:rPr>
              <a:t>Обобщение педагогического опыта</a:t>
            </a:r>
            <a:r>
              <a:rPr lang="ru-RU" sz="2000" b="1" strike="noStrike" spc="-1" dirty="0">
                <a:solidFill>
                  <a:srgbClr val="002060"/>
                </a:solidFill>
                <a:latin typeface="Bookman Old Style"/>
              </a:rPr>
              <a:t>: </a:t>
            </a:r>
            <a:endParaRPr lang="ru-RU" sz="2000" b="0" strike="noStrike" spc="-1" dirty="0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2060"/>
                </a:solidFill>
                <a:latin typeface="Bookman Old Style"/>
              </a:rPr>
              <a:t>Тема: </a:t>
            </a:r>
            <a:r>
              <a:rPr lang="ru-RU" sz="2400" b="1" strike="noStrike" spc="-1" dirty="0">
                <a:solidFill>
                  <a:srgbClr val="C00000"/>
                </a:solidFill>
                <a:latin typeface="Bookman Old Style"/>
              </a:rPr>
              <a:t>«Обучение детей с </a:t>
            </a:r>
            <a:r>
              <a:rPr lang="ru-RU" sz="2400" b="1" spc="-1" dirty="0">
                <a:solidFill>
                  <a:srgbClr val="C00000"/>
                </a:solidFill>
                <a:latin typeface="Bookman Old Style"/>
              </a:rPr>
              <a:t>ОВЗ</a:t>
            </a:r>
            <a:r>
              <a:rPr lang="ru-RU" sz="2400" b="1" strike="noStrike" spc="-1" dirty="0">
                <a:solidFill>
                  <a:srgbClr val="C00000"/>
                </a:solidFill>
                <a:latin typeface="Bookman Old Style"/>
              </a:rPr>
              <a:t> игре на детских музыкальных инструментах с использованием русского песенного фольклора»</a:t>
            </a:r>
            <a:endParaRPr lang="ru-RU" sz="2400" b="0" strike="noStrike" spc="-1" dirty="0">
              <a:solidFill>
                <a:srgbClr val="C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lang="ru-RU" sz="2400" b="0" strike="noStrike" spc="-1" dirty="0">
              <a:solidFill>
                <a:srgbClr val="FF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lang="ru-RU" sz="1800" b="1" strike="noStrike" spc="-1" dirty="0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800" b="1" strike="noStrike" spc="-1" dirty="0" smtClean="0">
                <a:solidFill>
                  <a:srgbClr val="002060"/>
                </a:solidFill>
                <a:latin typeface="Bookman Old Style" pitchFamily="18" charset="0"/>
              </a:rPr>
              <a:t>                                                                  Выполнила:</a:t>
            </a:r>
          </a:p>
          <a:p>
            <a:pPr algn="ctr" defTabSz="914400">
              <a:lnSpc>
                <a:spcPct val="100000"/>
              </a:lnSpc>
            </a:pPr>
            <a:r>
              <a:rPr lang="ru-RU" sz="2400" b="1" spc="-1" dirty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sz="2400" b="1" spc="-1" dirty="0" smtClean="0">
                <a:solidFill>
                  <a:srgbClr val="002060"/>
                </a:solidFill>
                <a:latin typeface="Bookman Old Style" pitchFamily="18" charset="0"/>
              </a:rPr>
              <a:t>                                                     Мжельская </a:t>
            </a:r>
            <a:endParaRPr lang="ru-RU" sz="2400" b="1" strike="noStrike" spc="-1" dirty="0">
              <a:solidFill>
                <a:srgbClr val="002060"/>
              </a:solidFill>
              <a:latin typeface="Bookman Old Style" pitchFamily="18" charset="0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800" b="1" strike="noStrike" spc="-1" dirty="0" smtClean="0">
                <a:solidFill>
                  <a:srgbClr val="002060"/>
                </a:solidFill>
                <a:latin typeface="Bookman Old Style" pitchFamily="18" charset="0"/>
              </a:rPr>
              <a:t>                                                                          Галина Анатольевна          </a:t>
            </a:r>
            <a:r>
              <a:rPr lang="ru-RU" sz="1800" b="1" strike="noStrike" spc="-1" dirty="0" smtClean="0">
                <a:solidFill>
                  <a:srgbClr val="002060"/>
                </a:solidFill>
                <a:latin typeface="Century Gothic"/>
              </a:rPr>
              <a:t>                                                        </a:t>
            </a:r>
            <a:r>
              <a:rPr sz="1800" dirty="0"/>
              <a:t/>
            </a:r>
            <a:br>
              <a:rPr sz="1800" dirty="0"/>
            </a:br>
            <a:endParaRPr lang="ru-RU" sz="1800" b="0" strike="noStrike" spc="-1" dirty="0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lang="ru-RU" sz="1400" b="0" strike="noStrike" spc="-1" dirty="0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lang="ru-RU" sz="1600" b="1" strike="noStrike" spc="-1" dirty="0">
              <a:solidFill>
                <a:srgbClr val="000000"/>
              </a:solidFill>
              <a:latin typeface="Arial"/>
            </a:endParaRPr>
          </a:p>
          <a:p>
            <a:pPr algn="ctr"/>
            <a:r>
              <a:rPr lang="ru-RU" sz="1600" b="1" spc="-1" dirty="0">
                <a:solidFill>
                  <a:srgbClr val="002060"/>
                </a:solidFill>
                <a:latin typeface="Bookman Old Style"/>
              </a:rPr>
              <a:t> г. МАРИУПОЛЬ - 2025</a:t>
            </a:r>
            <a:endParaRPr lang="ru-RU" sz="1600" b="1" strike="noStrike" spc="-1" dirty="0">
              <a:solidFill>
                <a:srgbClr val="00206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lang="ru-RU" sz="14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1" name="Picture 11" descr="C:\Users\mardd\Desktop\область познавательное развитие\_logo.jpeg"/>
          <p:cNvPicPr/>
          <p:nvPr/>
        </p:nvPicPr>
        <p:blipFill>
          <a:blip r:embed="rId3"/>
          <a:stretch/>
        </p:blipFill>
        <p:spPr>
          <a:xfrm>
            <a:off x="7499160" y="355680"/>
            <a:ext cx="1488600" cy="1384200"/>
          </a:xfrm>
          <a:prstGeom prst="rect">
            <a:avLst/>
          </a:prstGeom>
          <a:ln w="0">
            <a:noFill/>
          </a:ln>
        </p:spPr>
      </p:pic>
      <p:sp>
        <p:nvSpPr>
          <p:cNvPr id="52" name="Прямоугольник 2"/>
          <p:cNvSpPr/>
          <p:nvPr/>
        </p:nvSpPr>
        <p:spPr>
          <a:xfrm>
            <a:off x="0" y="187460"/>
            <a:ext cx="7874458" cy="860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2060"/>
                </a:solidFill>
                <a:latin typeface="Bookman Old Style"/>
              </a:rPr>
              <a:t>      </a:t>
            </a:r>
            <a:r>
              <a:rPr lang="ru-RU" sz="1800" b="1" strike="noStrike" spc="-1" dirty="0" smtClean="0">
                <a:solidFill>
                  <a:srgbClr val="002060"/>
                </a:solidFill>
                <a:latin typeface="Bookman Old Style"/>
              </a:rPr>
              <a:t> </a:t>
            </a:r>
            <a:r>
              <a:rPr lang="ru-RU" sz="1600" b="1" strike="noStrike" spc="-1" dirty="0">
                <a:solidFill>
                  <a:srgbClr val="002060"/>
                </a:solidFill>
                <a:latin typeface="Bookman Old Style"/>
              </a:rPr>
              <a:t>Государственное коммунальное дошкольное образовательное учреждения «Детский сад №125 «Аленький цветочек»</a:t>
            </a:r>
            <a:endParaRPr lang="ru-RU" sz="1600" b="0" strike="noStrike" spc="-1" dirty="0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lang="ru-RU" sz="1600" b="1" strike="noStrike" spc="-1" dirty="0">
                <a:solidFill>
                  <a:srgbClr val="002060"/>
                </a:solidFill>
                <a:latin typeface="Bookman Old Style"/>
              </a:rPr>
              <a:t>           комбинированного </a:t>
            </a:r>
            <a:r>
              <a:rPr lang="ru-RU" sz="1600" b="1" spc="-1" dirty="0" smtClean="0">
                <a:solidFill>
                  <a:srgbClr val="002060"/>
                </a:solidFill>
                <a:latin typeface="Bookman Old Style"/>
              </a:rPr>
              <a:t>вида</a:t>
            </a:r>
            <a:r>
              <a:rPr lang="ru-RU" sz="1600" b="1" strike="noStrike" spc="-1" dirty="0" smtClean="0">
                <a:solidFill>
                  <a:srgbClr val="002060"/>
                </a:solidFill>
                <a:latin typeface="Bookman Old Style"/>
              </a:rPr>
              <a:t> </a:t>
            </a:r>
            <a:r>
              <a:rPr lang="ru-RU" sz="1600" b="1" strike="noStrike" spc="-1" dirty="0" err="1">
                <a:solidFill>
                  <a:srgbClr val="002060"/>
                </a:solidFill>
                <a:latin typeface="Bookman Old Style"/>
              </a:rPr>
              <a:t>г.о</a:t>
            </a:r>
            <a:r>
              <a:rPr lang="ru-RU" sz="1600" b="1" strike="noStrike" spc="-1" dirty="0">
                <a:solidFill>
                  <a:srgbClr val="002060"/>
                </a:solidFill>
                <a:latin typeface="Bookman Old Style"/>
              </a:rPr>
              <a:t>. </a:t>
            </a:r>
            <a:r>
              <a:rPr lang="ru-RU" sz="1600" b="1" strike="noStrike" spc="-1" dirty="0" smtClean="0">
                <a:solidFill>
                  <a:srgbClr val="002060"/>
                </a:solidFill>
                <a:latin typeface="Bookman Old Style"/>
              </a:rPr>
              <a:t>Мариуполь» </a:t>
            </a:r>
            <a:r>
              <a:rPr lang="ru-RU" sz="1600" b="1" strike="noStrike" spc="-1" dirty="0">
                <a:solidFill>
                  <a:srgbClr val="002060"/>
                </a:solidFill>
                <a:latin typeface="Bookman Old Style"/>
              </a:rPr>
              <a:t>ДНР</a:t>
            </a:r>
            <a:endParaRPr lang="ru-RU" sz="16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47301E3-7E64-32CB-BD7D-7DE3E693BE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69627" y="4170920"/>
            <a:ext cx="5183473" cy="214065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6000">
              <a:srgbClr val="F7FAFD"/>
            </a:gs>
            <a:gs pos="74000">
              <a:srgbClr val="0070C0"/>
            </a:gs>
            <a:gs pos="83000">
              <a:srgbClr val="FF0000"/>
            </a:gs>
            <a:gs pos="100000">
              <a:srgbClr val="CEE1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Прямоугольник 1"/>
          <p:cNvSpPr/>
          <p:nvPr/>
        </p:nvSpPr>
        <p:spPr>
          <a:xfrm>
            <a:off x="309600" y="1346760"/>
            <a:ext cx="8523720" cy="516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sz="1400"/>
              <a:t/>
            </a:r>
            <a:br>
              <a:rPr sz="1400"/>
            </a:b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Прямоугольник 2"/>
          <p:cNvSpPr/>
          <p:nvPr/>
        </p:nvSpPr>
        <p:spPr>
          <a:xfrm>
            <a:off x="661320" y="186480"/>
            <a:ext cx="68288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Bookman Old Style"/>
              </a:rPr>
              <a:t>          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5" name="Рисунок 5"/>
          <p:cNvPicPr/>
          <p:nvPr/>
        </p:nvPicPr>
        <p:blipFill>
          <a:blip r:embed="rId2"/>
          <a:stretch/>
        </p:blipFill>
        <p:spPr>
          <a:xfrm>
            <a:off x="0" y="0"/>
            <a:ext cx="9142560" cy="6856560"/>
          </a:xfrm>
          <a:prstGeom prst="rect">
            <a:avLst/>
          </a:prstGeom>
          <a:ln w="0">
            <a:noFill/>
          </a:ln>
        </p:spPr>
      </p:pic>
      <p:sp>
        <p:nvSpPr>
          <p:cNvPr id="56" name="TextBox 4"/>
          <p:cNvSpPr/>
          <p:nvPr/>
        </p:nvSpPr>
        <p:spPr>
          <a:xfrm>
            <a:off x="85680" y="790200"/>
            <a:ext cx="9056880" cy="433819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3200" b="1" strike="noStrike" spc="-1" dirty="0">
                <a:solidFill>
                  <a:srgbClr val="FF0000"/>
                </a:solidFill>
                <a:latin typeface="Bookman Old Style"/>
              </a:rPr>
              <a:t>Задачи:</a:t>
            </a:r>
            <a:r>
              <a:rPr lang="ru-RU" sz="2800" b="1" strike="noStrike" spc="-1" dirty="0">
                <a:solidFill>
                  <a:schemeClr val="dk1"/>
                </a:solidFill>
                <a:latin typeface="Bookman Old Style"/>
              </a:rPr>
              <a:t> </a:t>
            </a:r>
            <a:endParaRPr lang="ru-RU" sz="2800" b="0" strike="noStrike" spc="-1" dirty="0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 dirty="0">
                <a:solidFill>
                  <a:schemeClr val="dk1"/>
                </a:solidFill>
                <a:latin typeface="Bookman Old Style"/>
              </a:rPr>
              <a:t>1. Ознакомление с упражнениями для развития ладо-высотного и тембрового восприятия;</a:t>
            </a:r>
            <a:endParaRPr lang="ru-RU" sz="2400" b="0" strike="noStrike" spc="-1" dirty="0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 dirty="0">
                <a:solidFill>
                  <a:schemeClr val="dk1"/>
                </a:solidFill>
                <a:latin typeface="Bookman Old Style"/>
              </a:rPr>
              <a:t>2. Ознакомление с упражнениями для освоения технических приёмов игры и цветовым звукорядом;</a:t>
            </a:r>
            <a:endParaRPr lang="ru-RU" sz="2400" b="0" strike="noStrike" spc="-1" dirty="0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 dirty="0">
                <a:solidFill>
                  <a:schemeClr val="dk1"/>
                </a:solidFill>
                <a:latin typeface="Bookman Old Style"/>
              </a:rPr>
              <a:t>3. Этапы развития чувства ритма и ладо-высотного слуха при создании малых оркестровых групп.</a:t>
            </a:r>
            <a:endParaRPr lang="ru-RU" sz="2400" b="0" strike="noStrike" spc="-1" dirty="0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ru-RU" sz="2400" b="0" strike="noStrike" spc="-1" dirty="0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ru-RU" sz="2800" b="0" strike="noStrike" spc="-1" dirty="0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ru-RU" sz="2400" b="1" strike="noStrike" spc="-1" dirty="0">
                <a:solidFill>
                  <a:schemeClr val="dk1"/>
                </a:solidFill>
                <a:latin typeface="Bookman Old Style"/>
              </a:rPr>
              <a:t> </a:t>
            </a:r>
            <a:endParaRPr lang="ru-RU" sz="24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7" name="Picture 11" descr="C:\Users\mardd\Desktop\область познавательное развитие\_logo.jpeg"/>
          <p:cNvPicPr/>
          <p:nvPr/>
        </p:nvPicPr>
        <p:blipFill>
          <a:blip r:embed="rId3"/>
          <a:stretch/>
        </p:blipFill>
        <p:spPr>
          <a:xfrm>
            <a:off x="7569720" y="90360"/>
            <a:ext cx="1488600" cy="1384200"/>
          </a:xfrm>
          <a:prstGeom prst="rect">
            <a:avLst/>
          </a:prstGeom>
          <a:ln w="0"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F8D8EDE-B44C-3A4B-3B93-41495E51C2A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954922" y="3665601"/>
            <a:ext cx="5614797" cy="313422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6000">
              <a:srgbClr val="F7FAFD"/>
            </a:gs>
            <a:gs pos="74000">
              <a:srgbClr val="0070C0"/>
            </a:gs>
            <a:gs pos="83000">
              <a:srgbClr val="FF0000"/>
            </a:gs>
            <a:gs pos="100000">
              <a:srgbClr val="CEE1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Прямоугольник 1"/>
          <p:cNvSpPr/>
          <p:nvPr/>
        </p:nvSpPr>
        <p:spPr>
          <a:xfrm>
            <a:off x="309600" y="1346760"/>
            <a:ext cx="8523720" cy="516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sz="1400"/>
              <a:t/>
            </a:r>
            <a:br>
              <a:rPr sz="1400"/>
            </a:b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2" name="Рисунок 8"/>
          <p:cNvPicPr/>
          <p:nvPr/>
        </p:nvPicPr>
        <p:blipFill>
          <a:blip r:embed="rId2"/>
          <a:stretch/>
        </p:blipFill>
        <p:spPr>
          <a:xfrm>
            <a:off x="0" y="0"/>
            <a:ext cx="9222480" cy="6856560"/>
          </a:xfrm>
          <a:prstGeom prst="rect">
            <a:avLst/>
          </a:prstGeom>
          <a:ln w="0">
            <a:noFill/>
          </a:ln>
          <a:effectLst>
            <a:softEdge rad="127000"/>
          </a:effectLst>
        </p:spPr>
      </p:pic>
      <p:pic>
        <p:nvPicPr>
          <p:cNvPr id="63" name="Picture 11" descr="C:\Users\mardd\Desktop\область познавательное развитие\_logo.jpeg"/>
          <p:cNvPicPr/>
          <p:nvPr/>
        </p:nvPicPr>
        <p:blipFill>
          <a:blip r:embed="rId3"/>
          <a:stretch/>
        </p:blipFill>
        <p:spPr>
          <a:xfrm>
            <a:off x="7743960" y="195840"/>
            <a:ext cx="1236240" cy="1149480"/>
          </a:xfrm>
          <a:prstGeom prst="rect">
            <a:avLst/>
          </a:prstGeom>
          <a:ln w="0">
            <a:noFill/>
          </a:ln>
        </p:spPr>
      </p:pic>
      <p:sp>
        <p:nvSpPr>
          <p:cNvPr id="64" name="Прямоугольник 2"/>
          <p:cNvSpPr/>
          <p:nvPr/>
        </p:nvSpPr>
        <p:spPr>
          <a:xfrm>
            <a:off x="661320" y="186480"/>
            <a:ext cx="68288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Bookman Old Style"/>
              </a:rPr>
              <a:t>          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TextBox 4"/>
          <p:cNvSpPr/>
          <p:nvPr/>
        </p:nvSpPr>
        <p:spPr>
          <a:xfrm>
            <a:off x="162720" y="790200"/>
            <a:ext cx="8107560" cy="36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ru-RU" sz="1800" b="0" strike="noStrike" spc="-1">
                <a:solidFill>
                  <a:schemeClr val="dk1"/>
                </a:solidFill>
                <a:latin typeface="Times New Roman"/>
              </a:rPr>
              <a:t>  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9AAD5A8-50DA-5877-C20B-40CB2F8E1B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6" y="195840"/>
            <a:ext cx="3991574" cy="57031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C8E43F8-F675-961D-2EC8-B7252ED93BB5}"/>
              </a:ext>
            </a:extLst>
          </p:cNvPr>
          <p:cNvSpPr txBox="1"/>
          <p:nvPr/>
        </p:nvSpPr>
        <p:spPr>
          <a:xfrm flipH="1">
            <a:off x="3930555" y="557654"/>
            <a:ext cx="504964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Bookman Old Style" panose="02050604050505020204" pitchFamily="18" charset="0"/>
              </a:rPr>
              <a:t>Михаил Афанасьевич</a:t>
            </a:r>
          </a:p>
          <a:p>
            <a:pPr algn="ctr"/>
            <a:r>
              <a:rPr lang="ru-RU" sz="2800" b="1" dirty="0" err="1">
                <a:latin typeface="Bookman Old Style" panose="02050604050505020204" pitchFamily="18" charset="0"/>
              </a:rPr>
              <a:t>Метлов</a:t>
            </a:r>
            <a:endParaRPr lang="ru-RU" sz="2800" b="1" dirty="0">
              <a:latin typeface="Bookman Old Style" panose="02050604050505020204" pitchFamily="18" charset="0"/>
            </a:endParaRPr>
          </a:p>
          <a:p>
            <a:r>
              <a:rPr lang="ru-RU" sz="2800" dirty="0">
                <a:solidFill>
                  <a:srgbClr val="002060"/>
                </a:solidFill>
                <a:latin typeface="Bookman Old Style" panose="02050604050505020204" pitchFamily="18" charset="0"/>
              </a:rPr>
              <a:t>Создатель системы обучения детей игре на музыкальных </a:t>
            </a:r>
            <a:r>
              <a:rPr lang="ru-RU" sz="2800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инструмен</a:t>
            </a:r>
            <a:r>
              <a:rPr lang="ru-RU" sz="2800" dirty="0">
                <a:solidFill>
                  <a:srgbClr val="002060"/>
                </a:solidFill>
                <a:latin typeface="Bookman Old Style" panose="02050604050505020204" pitchFamily="18" charset="0"/>
              </a:rPr>
              <a:t>-</a:t>
            </a:r>
          </a:p>
          <a:p>
            <a:r>
              <a:rPr lang="ru-RU" sz="2800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тах</a:t>
            </a:r>
            <a:r>
              <a:rPr lang="ru-RU" sz="2800" dirty="0">
                <a:solidFill>
                  <a:srgbClr val="002060"/>
                </a:solidFill>
                <a:latin typeface="Bookman Old Style" panose="02050604050505020204" pitchFamily="18" charset="0"/>
              </a:rPr>
              <a:t> и основатель первого</a:t>
            </a:r>
          </a:p>
          <a:p>
            <a:r>
              <a:rPr lang="ru-RU" sz="2800" dirty="0">
                <a:solidFill>
                  <a:srgbClr val="002060"/>
                </a:solidFill>
                <a:latin typeface="Bookman Old Style" panose="02050604050505020204" pitchFamily="18" charset="0"/>
              </a:rPr>
              <a:t>Оркестра в детском саду.</a:t>
            </a:r>
          </a:p>
          <a:p>
            <a:r>
              <a:rPr lang="ru-RU" sz="2800" dirty="0">
                <a:solidFill>
                  <a:srgbClr val="002060"/>
                </a:solidFill>
                <a:latin typeface="Bookman Old Style" panose="02050604050505020204" pitchFamily="18" charset="0"/>
              </a:rPr>
              <a:t>На основе этой</a:t>
            </a:r>
          </a:p>
          <a:p>
            <a:r>
              <a:rPr lang="ru-RU" sz="2800" dirty="0">
                <a:solidFill>
                  <a:srgbClr val="002060"/>
                </a:solidFill>
                <a:latin typeface="Bookman Old Style" panose="02050604050505020204" pitchFamily="18" charset="0"/>
              </a:rPr>
              <a:t>системы был</a:t>
            </a:r>
          </a:p>
          <a:p>
            <a:r>
              <a:rPr lang="ru-RU" sz="2800" dirty="0">
                <a:solidFill>
                  <a:srgbClr val="002060"/>
                </a:solidFill>
                <a:latin typeface="Bookman Old Style" panose="02050604050505020204" pitchFamily="18" charset="0"/>
              </a:rPr>
              <a:t>разработан </a:t>
            </a:r>
          </a:p>
          <a:p>
            <a:r>
              <a:rPr lang="ru-RU" sz="2800" b="1" dirty="0">
                <a:latin typeface="Bookman Old Style" panose="02050604050505020204" pitchFamily="18" charset="0"/>
              </a:rPr>
              <a:t>Цветовой</a:t>
            </a:r>
          </a:p>
          <a:p>
            <a:r>
              <a:rPr lang="ru-RU" sz="2800" b="1" dirty="0">
                <a:latin typeface="Bookman Old Style" panose="02050604050505020204" pitchFamily="18" charset="0"/>
              </a:rPr>
              <a:t>звукоряд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97B0585-0764-4D3A-6548-70E63D9A3A7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594" y="3749052"/>
            <a:ext cx="1901606" cy="292246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6000">
              <a:srgbClr val="F7FAFD"/>
            </a:gs>
            <a:gs pos="74000">
              <a:srgbClr val="0070C0"/>
            </a:gs>
            <a:gs pos="83000">
              <a:srgbClr val="FF0000"/>
            </a:gs>
            <a:gs pos="100000">
              <a:srgbClr val="CEE1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Прямоугольник 1"/>
          <p:cNvSpPr/>
          <p:nvPr/>
        </p:nvSpPr>
        <p:spPr>
          <a:xfrm>
            <a:off x="309600" y="1346760"/>
            <a:ext cx="8523720" cy="516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sz="1400"/>
              <a:t/>
            </a:r>
            <a:br>
              <a:rPr sz="1400"/>
            </a:b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4" name="Рисунок 6"/>
          <p:cNvPicPr/>
          <p:nvPr/>
        </p:nvPicPr>
        <p:blipFill>
          <a:blip r:embed="rId2"/>
          <a:stretch/>
        </p:blipFill>
        <p:spPr>
          <a:xfrm>
            <a:off x="0" y="0"/>
            <a:ext cx="9142560" cy="6856560"/>
          </a:xfrm>
          <a:prstGeom prst="rect">
            <a:avLst/>
          </a:prstGeom>
          <a:ln w="0">
            <a:noFill/>
          </a:ln>
        </p:spPr>
      </p:pic>
      <p:pic>
        <p:nvPicPr>
          <p:cNvPr id="75" name="Picture 11" descr="C:\Users\mardd\Desktop\область познавательное развитие\_logo.jpeg"/>
          <p:cNvPicPr/>
          <p:nvPr/>
        </p:nvPicPr>
        <p:blipFill>
          <a:blip r:embed="rId3"/>
          <a:stretch/>
        </p:blipFill>
        <p:spPr>
          <a:xfrm>
            <a:off x="7491240" y="195840"/>
            <a:ext cx="1488600" cy="1384200"/>
          </a:xfrm>
          <a:prstGeom prst="rect">
            <a:avLst/>
          </a:prstGeom>
          <a:ln w="0">
            <a:noFill/>
          </a:ln>
        </p:spPr>
      </p:pic>
      <p:sp>
        <p:nvSpPr>
          <p:cNvPr id="76" name="Прямоугольник 2"/>
          <p:cNvSpPr/>
          <p:nvPr/>
        </p:nvSpPr>
        <p:spPr>
          <a:xfrm>
            <a:off x="661320" y="186480"/>
            <a:ext cx="68288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Bookman Old Style"/>
              </a:rPr>
              <a:t>          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TextBox 4"/>
          <p:cNvSpPr/>
          <p:nvPr/>
        </p:nvSpPr>
        <p:spPr>
          <a:xfrm>
            <a:off x="-259380" y="368460"/>
            <a:ext cx="8670240" cy="166053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3400" b="1" u="sng" strike="noStrike" spc="-1" dirty="0" smtClean="0">
                <a:solidFill>
                  <a:srgbClr val="002060"/>
                </a:solidFill>
                <a:latin typeface="Bookman Old Style"/>
              </a:rPr>
              <a:t>1. </a:t>
            </a:r>
            <a:r>
              <a:rPr lang="ru-RU" sz="3400" b="1" u="sng" strike="noStrike" spc="-1" dirty="0">
                <a:solidFill>
                  <a:srgbClr val="002060"/>
                </a:solidFill>
                <a:latin typeface="Bookman Old Style"/>
              </a:rPr>
              <a:t>Взаимодействие музыкального руководителя со взрослыми</a:t>
            </a:r>
            <a:endParaRPr lang="ru-RU" sz="3400" b="0" strike="noStrike" spc="-1" dirty="0">
              <a:solidFill>
                <a:srgbClr val="002060"/>
              </a:solidFill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ru-RU" sz="34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8" name="Рисунок 13"/>
          <p:cNvPicPr/>
          <p:nvPr/>
        </p:nvPicPr>
        <p:blipFill>
          <a:blip r:embed="rId4"/>
          <a:stretch/>
        </p:blipFill>
        <p:spPr>
          <a:xfrm>
            <a:off x="1395360" y="2318961"/>
            <a:ext cx="6094440" cy="40626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5FDC115-9AB6-8341-0B0A-E7BFC43D95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65106" y="2114130"/>
            <a:ext cx="5125713" cy="410757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6000">
              <a:srgbClr val="F7FAFD"/>
            </a:gs>
            <a:gs pos="74000">
              <a:srgbClr val="0070C0"/>
            </a:gs>
            <a:gs pos="83000">
              <a:srgbClr val="FF0000"/>
            </a:gs>
            <a:gs pos="100000">
              <a:srgbClr val="CEE1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Прямоугольник 1"/>
          <p:cNvSpPr/>
          <p:nvPr/>
        </p:nvSpPr>
        <p:spPr>
          <a:xfrm>
            <a:off x="309600" y="1346760"/>
            <a:ext cx="8523720" cy="516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sz="1400"/>
              <a:t/>
            </a:r>
            <a:br>
              <a:rPr sz="1400"/>
            </a:b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1" name="Рисунок 5"/>
          <p:cNvPicPr/>
          <p:nvPr/>
        </p:nvPicPr>
        <p:blipFill>
          <a:blip r:embed="rId2"/>
          <a:stretch/>
        </p:blipFill>
        <p:spPr>
          <a:xfrm>
            <a:off x="15110" y="22920"/>
            <a:ext cx="9142560" cy="6856560"/>
          </a:xfrm>
          <a:prstGeom prst="rect">
            <a:avLst/>
          </a:prstGeom>
          <a:ln w="0">
            <a:noFill/>
          </a:ln>
        </p:spPr>
      </p:pic>
      <p:pic>
        <p:nvPicPr>
          <p:cNvPr id="82" name="Picture 11" descr="C:\Users\mardd\Desktop\область познавательное развитие\_logo.jpeg"/>
          <p:cNvPicPr/>
          <p:nvPr/>
        </p:nvPicPr>
        <p:blipFill>
          <a:blip r:embed="rId3"/>
          <a:stretch/>
        </p:blipFill>
        <p:spPr>
          <a:xfrm>
            <a:off x="7491240" y="195840"/>
            <a:ext cx="1488600" cy="1384200"/>
          </a:xfrm>
          <a:prstGeom prst="rect">
            <a:avLst/>
          </a:prstGeom>
          <a:ln w="0">
            <a:noFill/>
          </a:ln>
        </p:spPr>
      </p:pic>
      <p:sp>
        <p:nvSpPr>
          <p:cNvPr id="83" name="Прямоугольник 2"/>
          <p:cNvSpPr/>
          <p:nvPr/>
        </p:nvSpPr>
        <p:spPr>
          <a:xfrm>
            <a:off x="661320" y="186480"/>
            <a:ext cx="68288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Bookman Old Style"/>
              </a:rPr>
              <a:t>          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TextBox 4"/>
          <p:cNvSpPr/>
          <p:nvPr/>
        </p:nvSpPr>
        <p:spPr>
          <a:xfrm>
            <a:off x="0" y="321377"/>
            <a:ext cx="8298360" cy="82954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2400" b="1" u="sng" spc="-1" dirty="0">
                <a:solidFill>
                  <a:srgbClr val="002060"/>
                </a:solidFill>
                <a:latin typeface="Bookman Old Style"/>
              </a:rPr>
              <a:t>ТЕМБРОВАЯ ИЛЛЮСТРАЦИЯ К СКАЗКЕ «ТЕРЕМОК»</a:t>
            </a:r>
            <a:r>
              <a:rPr lang="ru-RU" sz="2400" b="1" u="sng" strike="noStrike" spc="-1" dirty="0">
                <a:solidFill>
                  <a:srgbClr val="002060"/>
                </a:solidFill>
                <a:uFillTx/>
                <a:latin typeface="Bookman Old Style"/>
              </a:rPr>
              <a:t> </a:t>
            </a:r>
            <a:r>
              <a:rPr lang="ru-RU" sz="2400" b="0" u="sng" strike="noStrike" spc="-1" dirty="0">
                <a:solidFill>
                  <a:srgbClr val="002060"/>
                </a:solidFill>
                <a:uFillTx/>
                <a:latin typeface="Bookman Old Style"/>
              </a:rPr>
              <a:t> </a:t>
            </a:r>
            <a:endParaRPr lang="ru-RU" sz="2400" b="0" strike="noStrike" spc="-1" dirty="0">
              <a:solidFill>
                <a:srgbClr val="002060"/>
              </a:solidFill>
              <a:latin typeface="Arial"/>
            </a:endParaRPr>
          </a:p>
        </p:txBody>
      </p:sp>
      <p:sp>
        <p:nvSpPr>
          <p:cNvPr id="85" name="TextBox 6"/>
          <p:cNvSpPr/>
          <p:nvPr/>
        </p:nvSpPr>
        <p:spPr>
          <a:xfrm>
            <a:off x="421920" y="1150920"/>
            <a:ext cx="8411040" cy="36787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ru-RU" sz="1800" b="0" strike="noStrike" spc="-1" dirty="0">
                <a:solidFill>
                  <a:schemeClr val="dk1"/>
                </a:solidFill>
                <a:latin typeface="Bookman Old Style"/>
              </a:rPr>
              <a:t> </a:t>
            </a:r>
            <a:endParaRPr lang="ru-RU" sz="18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6" name="Рисунок 14"/>
          <p:cNvPicPr/>
          <p:nvPr/>
        </p:nvPicPr>
        <p:blipFill>
          <a:blip r:embed="rId4"/>
          <a:stretch/>
        </p:blipFill>
        <p:spPr>
          <a:xfrm>
            <a:off x="5722650" y="631080"/>
            <a:ext cx="2798640" cy="2798640"/>
          </a:xfrm>
          <a:prstGeom prst="rect">
            <a:avLst/>
          </a:prstGeom>
          <a:ln w="0"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063D07D-FC91-B6A7-8666-00D2B69ABA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44" y="1346760"/>
            <a:ext cx="4706912" cy="377509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1C3C4B1-BA54-3148-53DC-31B0DFA426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440" y="3042755"/>
            <a:ext cx="4530230" cy="345329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8CE7A8E-FD02-F4C4-6681-494C568197F9}"/>
              </a:ext>
            </a:extLst>
          </p:cNvPr>
          <p:cNvSpPr txBox="1"/>
          <p:nvPr/>
        </p:nvSpPr>
        <p:spPr>
          <a:xfrm flipH="1">
            <a:off x="265161" y="5320740"/>
            <a:ext cx="4362279" cy="110799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С использованием шумовых музыкальных инструментов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6000">
              <a:srgbClr val="F7FAFD"/>
            </a:gs>
            <a:gs pos="74000">
              <a:srgbClr val="0070C0"/>
            </a:gs>
            <a:gs pos="83000">
              <a:srgbClr val="FF0000"/>
            </a:gs>
            <a:gs pos="100000">
              <a:srgbClr val="CEE1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Прямоугольник 1"/>
          <p:cNvSpPr/>
          <p:nvPr/>
        </p:nvSpPr>
        <p:spPr>
          <a:xfrm>
            <a:off x="309600" y="1346760"/>
            <a:ext cx="8523720" cy="516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sz="1400"/>
              <a:t/>
            </a:r>
            <a:br>
              <a:rPr sz="1400"/>
            </a:b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8" name="Рисунок 5"/>
          <p:cNvPicPr/>
          <p:nvPr/>
        </p:nvPicPr>
        <p:blipFill>
          <a:blip r:embed="rId2"/>
          <a:stretch/>
        </p:blipFill>
        <p:spPr>
          <a:xfrm>
            <a:off x="-11760" y="1440"/>
            <a:ext cx="9142560" cy="6856560"/>
          </a:xfrm>
          <a:prstGeom prst="rect">
            <a:avLst/>
          </a:prstGeom>
          <a:ln w="0">
            <a:noFill/>
          </a:ln>
        </p:spPr>
      </p:pic>
      <p:pic>
        <p:nvPicPr>
          <p:cNvPr id="89" name="Picture 11" descr="C:\Users\mardd\Desktop\область познавательное развитие\_logo.jpeg"/>
          <p:cNvPicPr/>
          <p:nvPr/>
        </p:nvPicPr>
        <p:blipFill>
          <a:blip r:embed="rId3"/>
          <a:stretch/>
        </p:blipFill>
        <p:spPr>
          <a:xfrm>
            <a:off x="7491240" y="195840"/>
            <a:ext cx="1488600" cy="1384200"/>
          </a:xfrm>
          <a:prstGeom prst="rect">
            <a:avLst/>
          </a:prstGeom>
          <a:ln w="0">
            <a:noFill/>
          </a:ln>
        </p:spPr>
      </p:pic>
      <p:sp>
        <p:nvSpPr>
          <p:cNvPr id="90" name="Прямоугольник 2"/>
          <p:cNvSpPr/>
          <p:nvPr/>
        </p:nvSpPr>
        <p:spPr>
          <a:xfrm>
            <a:off x="661320" y="186480"/>
            <a:ext cx="68288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Bookman Old Style"/>
              </a:rPr>
              <a:t>          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TextBox 4"/>
          <p:cNvSpPr/>
          <p:nvPr/>
        </p:nvSpPr>
        <p:spPr>
          <a:xfrm>
            <a:off x="309600" y="119875"/>
            <a:ext cx="8298360" cy="206064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ru-RU" sz="3600" b="1" u="sng" spc="-1" dirty="0">
                <a:solidFill>
                  <a:srgbClr val="002060"/>
                </a:solidFill>
                <a:latin typeface="Bookman Old Style"/>
              </a:rPr>
              <a:t>Ознакомление с цветовым </a:t>
            </a:r>
            <a:r>
              <a:rPr lang="ru-RU" sz="3600" b="1" u="sng" spc="-1" dirty="0" smtClean="0">
                <a:solidFill>
                  <a:srgbClr val="002060"/>
                </a:solidFill>
                <a:latin typeface="Bookman Old Style"/>
              </a:rPr>
              <a:t>               </a:t>
            </a:r>
          </a:p>
          <a:p>
            <a:pPr defTabSz="914400">
              <a:lnSpc>
                <a:spcPct val="100000"/>
              </a:lnSpc>
            </a:pPr>
            <a:r>
              <a:rPr lang="ru-RU" sz="3600" b="1" spc="-1" dirty="0">
                <a:solidFill>
                  <a:srgbClr val="002060"/>
                </a:solidFill>
                <a:latin typeface="Bookman Old Style"/>
              </a:rPr>
              <a:t> </a:t>
            </a:r>
            <a:r>
              <a:rPr lang="ru-RU" sz="3600" b="1" spc="-1" dirty="0" smtClean="0">
                <a:solidFill>
                  <a:srgbClr val="002060"/>
                </a:solidFill>
                <a:latin typeface="Bookman Old Style"/>
              </a:rPr>
              <a:t>           </a:t>
            </a:r>
            <a:r>
              <a:rPr lang="ru-RU" sz="3600" b="1" u="sng" spc="-1" dirty="0" smtClean="0">
                <a:solidFill>
                  <a:srgbClr val="002060"/>
                </a:solidFill>
                <a:latin typeface="Bookman Old Style"/>
              </a:rPr>
              <a:t>звукорядом </a:t>
            </a:r>
          </a:p>
          <a:p>
            <a:pPr defTabSz="914400">
              <a:lnSpc>
                <a:spcPct val="100000"/>
              </a:lnSpc>
            </a:pPr>
            <a:r>
              <a:rPr lang="ru-RU" sz="2800" b="1" u="sng" spc="-1" dirty="0" smtClean="0">
                <a:solidFill>
                  <a:srgbClr val="002060"/>
                </a:solidFill>
                <a:latin typeface="Bookman Old Style"/>
              </a:rPr>
              <a:t>(</a:t>
            </a:r>
            <a:r>
              <a:rPr lang="ru-RU" sz="2800" b="1" u="sng" spc="-1" dirty="0">
                <a:solidFill>
                  <a:srgbClr val="002060"/>
                </a:solidFill>
                <a:latin typeface="Bookman Old Style"/>
              </a:rPr>
              <a:t>при помощи дидактической игры </a:t>
            </a:r>
            <a:endParaRPr lang="ru-RU" sz="2800" b="1" u="sng" spc="-1" dirty="0" smtClean="0">
              <a:solidFill>
                <a:srgbClr val="002060"/>
              </a:solidFill>
              <a:latin typeface="Bookman Old Style"/>
            </a:endParaRPr>
          </a:p>
          <a:p>
            <a:pPr defTabSz="914400">
              <a:lnSpc>
                <a:spcPct val="100000"/>
              </a:lnSpc>
            </a:pPr>
            <a:r>
              <a:rPr lang="ru-RU" sz="2800" b="1" u="sng" spc="-1" dirty="0" smtClean="0">
                <a:solidFill>
                  <a:srgbClr val="002060"/>
                </a:solidFill>
                <a:latin typeface="Bookman Old Style"/>
              </a:rPr>
              <a:t>«</a:t>
            </a:r>
            <a:r>
              <a:rPr lang="ru-RU" sz="2800" b="1" u="sng" spc="-1" dirty="0">
                <a:solidFill>
                  <a:srgbClr val="002060"/>
                </a:solidFill>
                <a:latin typeface="Bookman Old Style"/>
              </a:rPr>
              <a:t>ОДЕНЬ НОТКУ </a:t>
            </a:r>
            <a:r>
              <a:rPr lang="ru-RU" sz="2800" b="1" u="sng" spc="-1" dirty="0" smtClean="0">
                <a:solidFill>
                  <a:srgbClr val="002060"/>
                </a:solidFill>
                <a:latin typeface="Bookman Old Style"/>
              </a:rPr>
              <a:t>В  </a:t>
            </a:r>
            <a:r>
              <a:rPr lang="ru-RU" sz="2800" b="1" u="sng" strike="noStrike" spc="-1" dirty="0" smtClean="0">
                <a:solidFill>
                  <a:srgbClr val="002060"/>
                </a:solidFill>
                <a:latin typeface="Bookman Old Style"/>
              </a:rPr>
              <a:t>СВОЙ </a:t>
            </a:r>
            <a:r>
              <a:rPr lang="ru-RU" sz="2800" b="1" u="sng" strike="noStrike" spc="-1" dirty="0">
                <a:solidFill>
                  <a:srgbClr val="002060"/>
                </a:solidFill>
                <a:latin typeface="Bookman Old Style"/>
              </a:rPr>
              <a:t>ЦВЕТ»)</a:t>
            </a:r>
            <a:endParaRPr lang="ru-RU" sz="3600" b="0" strike="noStrike" spc="-1" dirty="0">
              <a:solidFill>
                <a:srgbClr val="002060"/>
              </a:solidFill>
              <a:latin typeface="Arial"/>
            </a:endParaRPr>
          </a:p>
        </p:txBody>
      </p:sp>
      <p:sp>
        <p:nvSpPr>
          <p:cNvPr id="92" name="TextBox 6"/>
          <p:cNvSpPr/>
          <p:nvPr/>
        </p:nvSpPr>
        <p:spPr>
          <a:xfrm>
            <a:off x="370080" y="1150200"/>
            <a:ext cx="8523720" cy="61275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200000"/>
              </a:lnSpc>
            </a:pPr>
            <a:r>
              <a:rPr lang="ru-RU" sz="2000" b="1" strike="noStrike" spc="-1" dirty="0">
                <a:solidFill>
                  <a:schemeClr val="dk1"/>
                </a:solidFill>
                <a:latin typeface="Bookman Old Style"/>
              </a:rPr>
              <a:t>.</a:t>
            </a:r>
            <a:endParaRPr lang="ru-RU" sz="20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BEF0B4EC-9132-7A35-C9E0-99C369C4A99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45"/>
          <a:stretch/>
        </p:blipFill>
        <p:spPr>
          <a:xfrm>
            <a:off x="661320" y="2390714"/>
            <a:ext cx="3766140" cy="424023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970B01F-CD26-A5FF-0E7F-B9FAA677BF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246" y="2390714"/>
            <a:ext cx="3726714" cy="424023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6000">
              <a:srgbClr val="F7FAFD"/>
            </a:gs>
            <a:gs pos="74000">
              <a:srgbClr val="0070C0"/>
            </a:gs>
            <a:gs pos="83000">
              <a:srgbClr val="FF0000"/>
            </a:gs>
            <a:gs pos="100000">
              <a:srgbClr val="CEE1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Прямоугольник 1"/>
          <p:cNvSpPr/>
          <p:nvPr/>
        </p:nvSpPr>
        <p:spPr>
          <a:xfrm>
            <a:off x="309600" y="1346760"/>
            <a:ext cx="8523720" cy="516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sz="1400"/>
              <a:t/>
            </a:r>
            <a:br>
              <a:rPr sz="1400"/>
            </a:b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5" name="Рисунок 5"/>
          <p:cNvPicPr/>
          <p:nvPr/>
        </p:nvPicPr>
        <p:blipFill>
          <a:blip r:embed="rId2"/>
          <a:stretch/>
        </p:blipFill>
        <p:spPr>
          <a:xfrm>
            <a:off x="-25200" y="-47297"/>
            <a:ext cx="9167760" cy="6856560"/>
          </a:xfrm>
          <a:prstGeom prst="rect">
            <a:avLst/>
          </a:prstGeom>
          <a:ln w="0">
            <a:noFill/>
          </a:ln>
        </p:spPr>
      </p:pic>
      <p:pic>
        <p:nvPicPr>
          <p:cNvPr id="96" name="Picture 11" descr="C:\Users\mardd\Desktop\область познавательное развитие\_logo.jpeg"/>
          <p:cNvPicPr/>
          <p:nvPr/>
        </p:nvPicPr>
        <p:blipFill>
          <a:blip r:embed="rId3"/>
          <a:stretch/>
        </p:blipFill>
        <p:spPr>
          <a:xfrm>
            <a:off x="7710840" y="555840"/>
            <a:ext cx="1236240" cy="1149480"/>
          </a:xfrm>
          <a:prstGeom prst="rect">
            <a:avLst/>
          </a:prstGeom>
          <a:ln w="0">
            <a:noFill/>
          </a:ln>
        </p:spPr>
      </p:pic>
      <p:sp>
        <p:nvSpPr>
          <p:cNvPr id="97" name="Прямоугольник 2"/>
          <p:cNvSpPr/>
          <p:nvPr/>
        </p:nvSpPr>
        <p:spPr>
          <a:xfrm>
            <a:off x="661320" y="186480"/>
            <a:ext cx="68288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Bookman Old Style"/>
              </a:rPr>
              <a:t>          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TextBox 4"/>
          <p:cNvSpPr/>
          <p:nvPr/>
        </p:nvSpPr>
        <p:spPr>
          <a:xfrm>
            <a:off x="30600" y="75558"/>
            <a:ext cx="8298360" cy="162976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2800" b="1" spc="-1" dirty="0">
                <a:solidFill>
                  <a:srgbClr val="002060"/>
                </a:solidFill>
                <a:latin typeface="Bookman Old Style"/>
              </a:rPr>
              <a:t>Упражнение</a:t>
            </a:r>
            <a:r>
              <a:rPr lang="ru-RU" sz="3600" b="1" spc="-1" dirty="0">
                <a:solidFill>
                  <a:srgbClr val="002060"/>
                </a:solidFill>
                <a:latin typeface="Bookman Old Style"/>
              </a:rPr>
              <a:t> </a:t>
            </a:r>
            <a:r>
              <a:rPr lang="ru-RU" sz="2800" b="1" spc="-1" dirty="0">
                <a:solidFill>
                  <a:srgbClr val="002060"/>
                </a:solidFill>
                <a:latin typeface="Bookman Old Style"/>
              </a:rPr>
              <a:t>по овладению техническими приёмами игры на металлофоне «МЯЧИКИ»</a:t>
            </a:r>
            <a:r>
              <a:rPr lang="ru-RU" sz="3600" b="1" spc="-1" dirty="0">
                <a:solidFill>
                  <a:srgbClr val="002060"/>
                </a:solidFill>
                <a:latin typeface="Bookman Old Style"/>
              </a:rPr>
              <a:t> </a:t>
            </a:r>
            <a:r>
              <a:rPr lang="ru-RU" sz="2400" b="0" strike="noStrike" spc="-1" dirty="0">
                <a:solidFill>
                  <a:srgbClr val="7030A0"/>
                </a:solidFill>
                <a:latin typeface="Bookman Old Style"/>
              </a:rPr>
              <a:t>. </a:t>
            </a:r>
            <a:endParaRPr lang="ru-RU" sz="24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A4887CE-7168-8CF7-3DDC-F3C1A77273A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50" t="15844" r="-1"/>
          <a:stretch/>
        </p:blipFill>
        <p:spPr>
          <a:xfrm>
            <a:off x="1208940" y="1863360"/>
            <a:ext cx="2970840" cy="442749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32DF90A-24C1-58F6-1814-AD0933D8BFC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650" y="1863360"/>
            <a:ext cx="3297141" cy="452167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6000">
              <a:srgbClr val="F7FAFD"/>
            </a:gs>
            <a:gs pos="74000">
              <a:srgbClr val="0070C0"/>
            </a:gs>
            <a:gs pos="83000">
              <a:srgbClr val="FF0000"/>
            </a:gs>
            <a:gs pos="100000">
              <a:srgbClr val="CEE1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Прямоугольник 1"/>
          <p:cNvSpPr/>
          <p:nvPr/>
        </p:nvSpPr>
        <p:spPr>
          <a:xfrm>
            <a:off x="309600" y="1346760"/>
            <a:ext cx="8523720" cy="516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sz="1400"/>
              <a:t/>
            </a:r>
            <a:br>
              <a:rPr sz="1400"/>
            </a:b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2" name="Picture 11" descr="C:\Users\mardd\Desktop\область познавательное развитие\_logo.jpeg"/>
          <p:cNvPicPr/>
          <p:nvPr/>
        </p:nvPicPr>
        <p:blipFill>
          <a:blip r:embed="rId2"/>
          <a:stretch/>
        </p:blipFill>
        <p:spPr>
          <a:xfrm>
            <a:off x="7491240" y="195840"/>
            <a:ext cx="1488600" cy="1384200"/>
          </a:xfrm>
          <a:prstGeom prst="rect">
            <a:avLst/>
          </a:prstGeom>
          <a:ln w="0">
            <a:noFill/>
          </a:ln>
        </p:spPr>
      </p:pic>
      <p:sp>
        <p:nvSpPr>
          <p:cNvPr id="103" name="Прямоугольник 2"/>
          <p:cNvSpPr/>
          <p:nvPr/>
        </p:nvSpPr>
        <p:spPr>
          <a:xfrm>
            <a:off x="661320" y="186480"/>
            <a:ext cx="68288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Bookman Old Style"/>
              </a:rPr>
              <a:t>          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TextBox 9"/>
          <p:cNvSpPr/>
          <p:nvPr/>
        </p:nvSpPr>
        <p:spPr>
          <a:xfrm>
            <a:off x="661320" y="1343880"/>
            <a:ext cx="824220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ru-RU" sz="1800" b="0" strike="noStrike" spc="-1">
                <a:solidFill>
                  <a:schemeClr val="dk1"/>
                </a:solidFill>
                <a:latin typeface="Times New Roman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8" name="TextBox 7"/>
          <p:cNvSpPr/>
          <p:nvPr/>
        </p:nvSpPr>
        <p:spPr>
          <a:xfrm>
            <a:off x="93960" y="86040"/>
            <a:ext cx="6698160" cy="175287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3600" b="1" u="sng" strike="noStrike" spc="-1" dirty="0">
                <a:solidFill>
                  <a:srgbClr val="7030A0"/>
                </a:solidFill>
                <a:latin typeface="Bookman Old Style"/>
              </a:rPr>
              <a:t>Дидактическая игра с цветными флажками «БУТЫЛКОФОН»</a:t>
            </a:r>
            <a:endParaRPr lang="ru-RU" sz="36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2" name="Рисунок 14"/>
          <p:cNvPicPr/>
          <p:nvPr/>
        </p:nvPicPr>
        <p:blipFill>
          <a:blip r:embed="rId3"/>
          <a:stretch/>
        </p:blipFill>
        <p:spPr>
          <a:xfrm>
            <a:off x="5778310" y="4225320"/>
            <a:ext cx="4099320" cy="2571840"/>
          </a:xfrm>
          <a:prstGeom prst="rect">
            <a:avLst/>
          </a:prstGeom>
          <a:ln w="0"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349850F-1C0E-6455-7FE9-F7658FB4E8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2143080"/>
            <a:ext cx="3405353" cy="257184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D2F4F8B-C6B3-6C3E-A6D5-6BAC62FE8CB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31" y="2143081"/>
            <a:ext cx="4099320" cy="432078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6000">
              <a:srgbClr val="F7FAFD"/>
            </a:gs>
            <a:gs pos="74000">
              <a:srgbClr val="0070C0"/>
            </a:gs>
            <a:gs pos="83000">
              <a:srgbClr val="FF0000"/>
            </a:gs>
            <a:gs pos="100000">
              <a:srgbClr val="CEE1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Рисунок 3"/>
          <p:cNvPicPr/>
          <p:nvPr/>
        </p:nvPicPr>
        <p:blipFill>
          <a:blip r:embed="rId2"/>
          <a:stretch/>
        </p:blipFill>
        <p:spPr>
          <a:xfrm>
            <a:off x="-63062" y="-60107"/>
            <a:ext cx="9142560" cy="7396329"/>
          </a:xfrm>
          <a:prstGeom prst="rect">
            <a:avLst/>
          </a:prstGeom>
          <a:ln w="0">
            <a:noFill/>
          </a:ln>
        </p:spPr>
      </p:pic>
      <p:pic>
        <p:nvPicPr>
          <p:cNvPr id="114" name="Picture 11" descr="C:\Users\mardd\Desktop\область познавательное развитие\_logo.jpeg"/>
          <p:cNvPicPr/>
          <p:nvPr/>
        </p:nvPicPr>
        <p:blipFill>
          <a:blip r:embed="rId3"/>
          <a:stretch/>
        </p:blipFill>
        <p:spPr>
          <a:xfrm>
            <a:off x="7649280" y="195840"/>
            <a:ext cx="1330920" cy="1237680"/>
          </a:xfrm>
          <a:prstGeom prst="rect">
            <a:avLst/>
          </a:prstGeom>
          <a:ln w="0">
            <a:noFill/>
          </a:ln>
        </p:spPr>
      </p:pic>
      <p:sp>
        <p:nvSpPr>
          <p:cNvPr id="115" name="Прямоугольник 2"/>
          <p:cNvSpPr/>
          <p:nvPr/>
        </p:nvSpPr>
        <p:spPr>
          <a:xfrm>
            <a:off x="661320" y="186480"/>
            <a:ext cx="68288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Bookman Old Style"/>
              </a:rPr>
              <a:t>          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6" name="TextBox 5"/>
          <p:cNvSpPr/>
          <p:nvPr/>
        </p:nvSpPr>
        <p:spPr>
          <a:xfrm>
            <a:off x="3219449" y="3732583"/>
            <a:ext cx="5760749" cy="32917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r" defTabSz="914400">
              <a:lnSpc>
                <a:spcPct val="100000"/>
              </a:lnSpc>
            </a:pPr>
            <a:r>
              <a:rPr lang="ru-RU" sz="2600" b="1" u="sng" spc="-1" dirty="0">
                <a:solidFill>
                  <a:srgbClr val="002060"/>
                </a:solidFill>
                <a:latin typeface="Bookman Old Style"/>
              </a:rPr>
              <a:t>Музыкально-дидактические игры и упражнения для развития музыкальных качеств детей с ОВЗ и технических навыков </a:t>
            </a:r>
            <a:r>
              <a:rPr lang="ru-RU" sz="2600" b="1" u="sng" spc="-1" dirty="0" err="1">
                <a:solidFill>
                  <a:srgbClr val="002060"/>
                </a:solidFill>
                <a:latin typeface="Bookman Old Style"/>
              </a:rPr>
              <a:t>звукоизвлечения</a:t>
            </a:r>
            <a:r>
              <a:rPr lang="ru-RU" sz="2600" b="1" u="sng" spc="-1" dirty="0">
                <a:solidFill>
                  <a:srgbClr val="002060"/>
                </a:solidFill>
                <a:latin typeface="Bookman Old Style"/>
              </a:rPr>
              <a:t> </a:t>
            </a:r>
            <a:endParaRPr lang="ru-RU" sz="2600" b="1" u="sng" spc="-1" dirty="0" smtClean="0">
              <a:solidFill>
                <a:srgbClr val="002060"/>
              </a:solidFill>
              <a:latin typeface="Bookman Old Style"/>
            </a:endParaRPr>
          </a:p>
          <a:p>
            <a:pPr algn="r" defTabSz="914400">
              <a:lnSpc>
                <a:spcPct val="100000"/>
              </a:lnSpc>
            </a:pPr>
            <a:r>
              <a:rPr lang="ru-RU" sz="2600" b="1" u="sng" spc="-1" dirty="0" smtClean="0">
                <a:solidFill>
                  <a:srgbClr val="002060"/>
                </a:solidFill>
                <a:latin typeface="Bookman Old Style"/>
              </a:rPr>
              <a:t>на </a:t>
            </a:r>
            <a:r>
              <a:rPr lang="ru-RU" sz="2600" b="1" u="sng" spc="-1" dirty="0">
                <a:solidFill>
                  <a:srgbClr val="002060"/>
                </a:solidFill>
                <a:latin typeface="Bookman Old Style"/>
              </a:rPr>
              <a:t>диатонических инструментах.</a:t>
            </a:r>
            <a:r>
              <a:rPr lang="ru-RU" sz="2600" b="1" u="sng" strike="noStrike" spc="-1" dirty="0">
                <a:solidFill>
                  <a:srgbClr val="002060"/>
                </a:solidFill>
                <a:uFillTx/>
                <a:latin typeface="Bookman Old Style"/>
              </a:rPr>
              <a:t> </a:t>
            </a:r>
            <a:endParaRPr lang="ru-RU" sz="2600" b="0" strike="noStrike" spc="-1" dirty="0">
              <a:solidFill>
                <a:srgbClr val="002060"/>
              </a:solidFill>
              <a:latin typeface="Arial"/>
            </a:endParaRPr>
          </a:p>
        </p:txBody>
      </p:sp>
      <p:sp>
        <p:nvSpPr>
          <p:cNvPr id="121" name="TextBox 13"/>
          <p:cNvSpPr/>
          <p:nvPr/>
        </p:nvSpPr>
        <p:spPr>
          <a:xfrm>
            <a:off x="471817" y="195840"/>
            <a:ext cx="7207846" cy="230687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ru-RU" sz="3600" b="1" u="sng" strike="noStrike" spc="-1" dirty="0">
                <a:solidFill>
                  <a:srgbClr val="FF0000"/>
                </a:solidFill>
                <a:uFillTx/>
                <a:latin typeface="Bookman Old Style"/>
              </a:rPr>
              <a:t> </a:t>
            </a:r>
            <a:r>
              <a:rPr lang="ru-RU" sz="3600" b="1" u="sng" strike="noStrike" spc="-1" dirty="0">
                <a:solidFill>
                  <a:srgbClr val="002060"/>
                </a:solidFill>
                <a:uFillTx/>
                <a:latin typeface="Bookman Old Style"/>
              </a:rPr>
              <a:t>2. Взаимодействие музыкального руководителя с дошкольниками</a:t>
            </a:r>
            <a:endParaRPr lang="ru-RU" sz="2400" b="0" strike="noStrike" spc="-1" dirty="0">
              <a:solidFill>
                <a:srgbClr val="002060"/>
              </a:solidFill>
              <a:latin typeface="Arial"/>
            </a:endParaRPr>
          </a:p>
        </p:txBody>
      </p:sp>
      <p:pic>
        <p:nvPicPr>
          <p:cNvPr id="124" name="Рисунок 18"/>
          <p:cNvPicPr/>
          <p:nvPr/>
        </p:nvPicPr>
        <p:blipFill>
          <a:blip r:embed="rId4"/>
          <a:stretch/>
        </p:blipFill>
        <p:spPr>
          <a:xfrm>
            <a:off x="4999140" y="565020"/>
            <a:ext cx="4982040" cy="2799360"/>
          </a:xfrm>
          <a:prstGeom prst="rect">
            <a:avLst/>
          </a:prstGeom>
          <a:ln w="0"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AA18961-28DD-99CF-DB50-FE7AE86D66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64" y="2724150"/>
            <a:ext cx="3418336" cy="478241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6000">
              <a:srgbClr val="F7FAFD"/>
            </a:gs>
            <a:gs pos="74000">
              <a:srgbClr val="0070C0"/>
            </a:gs>
            <a:gs pos="83000">
              <a:srgbClr val="FF0000"/>
            </a:gs>
            <a:gs pos="100000">
              <a:srgbClr val="CEE1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8"/>
          <p:cNvPicPr/>
          <p:nvPr/>
        </p:nvPicPr>
        <p:blipFill>
          <a:blip r:embed="rId2"/>
          <a:stretch/>
        </p:blipFill>
        <p:spPr>
          <a:xfrm>
            <a:off x="1440" y="0"/>
            <a:ext cx="9142560" cy="6856560"/>
          </a:xfrm>
          <a:prstGeom prst="rect">
            <a:avLst/>
          </a:prstGeom>
          <a:ln w="0">
            <a:noFill/>
          </a:ln>
        </p:spPr>
      </p:pic>
      <p:sp>
        <p:nvSpPr>
          <p:cNvPr id="126" name="Прямоугольник 1"/>
          <p:cNvSpPr/>
          <p:nvPr/>
        </p:nvSpPr>
        <p:spPr>
          <a:xfrm>
            <a:off x="309600" y="1346760"/>
            <a:ext cx="8523720" cy="516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sz="1400"/>
              <a:t/>
            </a:r>
            <a:br>
              <a:rPr sz="1400"/>
            </a:b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7" name="Picture 11" descr="C:\Users\mardd\Desktop\область познавательное развитие\_logo.jpeg"/>
          <p:cNvPicPr/>
          <p:nvPr/>
        </p:nvPicPr>
        <p:blipFill>
          <a:blip r:embed="rId3"/>
          <a:stretch/>
        </p:blipFill>
        <p:spPr>
          <a:xfrm>
            <a:off x="7491240" y="195840"/>
            <a:ext cx="1488600" cy="1384200"/>
          </a:xfrm>
          <a:prstGeom prst="rect">
            <a:avLst/>
          </a:prstGeom>
          <a:ln w="0">
            <a:noFill/>
          </a:ln>
        </p:spPr>
      </p:pic>
      <p:sp>
        <p:nvSpPr>
          <p:cNvPr id="128" name="Прямоугольник 2"/>
          <p:cNvSpPr/>
          <p:nvPr/>
        </p:nvSpPr>
        <p:spPr>
          <a:xfrm>
            <a:off x="661320" y="186480"/>
            <a:ext cx="68288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Bookman Old Style"/>
              </a:rPr>
              <a:t>          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9" name="TextBox 4"/>
          <p:cNvSpPr/>
          <p:nvPr/>
        </p:nvSpPr>
        <p:spPr>
          <a:xfrm>
            <a:off x="661320" y="263520"/>
            <a:ext cx="7048018" cy="95265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ru-RU" sz="2800" b="1" u="sng" spc="-1" dirty="0">
                <a:solidFill>
                  <a:srgbClr val="002060"/>
                </a:solidFill>
                <a:latin typeface="Bookman Old Style"/>
              </a:rPr>
              <a:t>Музыкально-дидактическая игра</a:t>
            </a:r>
          </a:p>
          <a:p>
            <a:pPr defTabSz="914400">
              <a:lnSpc>
                <a:spcPct val="100000"/>
              </a:lnSpc>
            </a:pPr>
            <a:r>
              <a:rPr lang="ru-RU" sz="2800" b="1" u="sng" spc="-1" dirty="0">
                <a:solidFill>
                  <a:srgbClr val="002060"/>
                </a:solidFill>
                <a:latin typeface="Bookman Old Style"/>
              </a:rPr>
              <a:t> «МУЗЫКАЛЬНЫЙ МАГАЗИН»</a:t>
            </a:r>
            <a:endParaRPr lang="ru-RU" sz="2800" b="0" strike="noStrike" spc="-1" dirty="0">
              <a:solidFill>
                <a:srgbClr val="002060"/>
              </a:solidFill>
              <a:latin typeface="Arial"/>
            </a:endParaRPr>
          </a:p>
        </p:txBody>
      </p:sp>
      <p:sp>
        <p:nvSpPr>
          <p:cNvPr id="130" name="TextBox 9"/>
          <p:cNvSpPr/>
          <p:nvPr/>
        </p:nvSpPr>
        <p:spPr>
          <a:xfrm>
            <a:off x="661320" y="1343880"/>
            <a:ext cx="824220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ru-RU" sz="1800" b="0" strike="noStrike" spc="-1">
                <a:solidFill>
                  <a:schemeClr val="dk1"/>
                </a:solidFill>
                <a:latin typeface="Calibri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TextBox 6"/>
          <p:cNvSpPr/>
          <p:nvPr/>
        </p:nvSpPr>
        <p:spPr>
          <a:xfrm>
            <a:off x="2476080" y="3013560"/>
            <a:ext cx="5871960" cy="82954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endParaRPr lang="ru-RU" sz="2400" b="0" strike="noStrike" spc="-1" dirty="0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lang="ru-RU" sz="24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BC7A979-947F-76D2-6856-A23ED9EDCF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50" y="1343880"/>
            <a:ext cx="6413911" cy="459972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4" name="Рисунок 15"/>
          <p:cNvPicPr/>
          <p:nvPr/>
        </p:nvPicPr>
        <p:blipFill>
          <a:blip r:embed="rId5"/>
          <a:stretch/>
        </p:blipFill>
        <p:spPr>
          <a:xfrm>
            <a:off x="94830" y="1659750"/>
            <a:ext cx="3892258" cy="45770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6000">
              <a:srgbClr val="F7FAFD"/>
            </a:gs>
            <a:gs pos="74000">
              <a:srgbClr val="0070C0"/>
            </a:gs>
            <a:gs pos="83000">
              <a:srgbClr val="FF0000"/>
            </a:gs>
            <a:gs pos="100000">
              <a:srgbClr val="CEE1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Прямоугольник 1"/>
          <p:cNvSpPr/>
          <p:nvPr/>
        </p:nvSpPr>
        <p:spPr>
          <a:xfrm>
            <a:off x="309600" y="1346760"/>
            <a:ext cx="8523720" cy="516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sz="1400"/>
              <a:t/>
            </a:r>
            <a:br>
              <a:rPr sz="1400"/>
            </a:b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36" name="Рисунок 6"/>
          <p:cNvPicPr/>
          <p:nvPr/>
        </p:nvPicPr>
        <p:blipFill>
          <a:blip r:embed="rId2"/>
          <a:stretch/>
        </p:blipFill>
        <p:spPr>
          <a:xfrm>
            <a:off x="0" y="20160"/>
            <a:ext cx="9142560" cy="6837840"/>
          </a:xfrm>
          <a:prstGeom prst="rect">
            <a:avLst/>
          </a:prstGeom>
          <a:ln w="0">
            <a:noFill/>
          </a:ln>
        </p:spPr>
      </p:pic>
      <p:pic>
        <p:nvPicPr>
          <p:cNvPr id="137" name="Picture 11" descr="C:\Users\mardd\Desktop\область познавательное развитие\_logo.jpeg"/>
          <p:cNvPicPr/>
          <p:nvPr/>
        </p:nvPicPr>
        <p:blipFill>
          <a:blip r:embed="rId3"/>
          <a:stretch/>
        </p:blipFill>
        <p:spPr>
          <a:xfrm>
            <a:off x="7491240" y="195840"/>
            <a:ext cx="1488600" cy="1384200"/>
          </a:xfrm>
          <a:prstGeom prst="rect">
            <a:avLst/>
          </a:prstGeom>
          <a:ln w="0">
            <a:noFill/>
          </a:ln>
        </p:spPr>
      </p:pic>
      <p:sp>
        <p:nvSpPr>
          <p:cNvPr id="138" name="Прямоугольник 2"/>
          <p:cNvSpPr/>
          <p:nvPr/>
        </p:nvSpPr>
        <p:spPr>
          <a:xfrm>
            <a:off x="661320" y="186480"/>
            <a:ext cx="68288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Bookman Old Style"/>
              </a:rPr>
              <a:t>          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9" name="TextBox 9"/>
          <p:cNvSpPr/>
          <p:nvPr/>
        </p:nvSpPr>
        <p:spPr>
          <a:xfrm>
            <a:off x="157680" y="275400"/>
            <a:ext cx="824220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ru-RU" sz="1800" b="1" strike="noStrike" spc="-1">
                <a:solidFill>
                  <a:schemeClr val="dk1"/>
                </a:solidFill>
                <a:latin typeface="Bookman Old Style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40" name="Рисунок 5"/>
          <p:cNvPicPr/>
          <p:nvPr/>
        </p:nvPicPr>
        <p:blipFill>
          <a:blip r:embed="rId4"/>
          <a:stretch/>
        </p:blipFill>
        <p:spPr>
          <a:xfrm>
            <a:off x="7188480" y="4915980"/>
            <a:ext cx="1954080" cy="1896840"/>
          </a:xfrm>
          <a:prstGeom prst="rect">
            <a:avLst/>
          </a:prstGeom>
          <a:ln w="0">
            <a:noFill/>
          </a:ln>
          <a:effectLst>
            <a:outerShdw blurRad="19044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54CE6FB-670A-22C3-1ACC-1764DAEC4FDD}"/>
              </a:ext>
            </a:extLst>
          </p:cNvPr>
          <p:cNvSpPr txBox="1"/>
          <p:nvPr/>
        </p:nvSpPr>
        <p:spPr>
          <a:xfrm>
            <a:off x="660614" y="195840"/>
            <a:ext cx="64225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Игровое упражнение «</a:t>
            </a:r>
            <a:r>
              <a:rPr lang="ru-RU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Зазвенел звоночек»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2234551-17E0-6208-4C0B-49E33EA881D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734" y="457380"/>
            <a:ext cx="3094855" cy="459028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E5FDD0E-5940-B556-7CAC-4EC774E59D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46" y="1605060"/>
            <a:ext cx="4985577" cy="351939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61DDADC-385A-6959-1477-8B90D3465403}"/>
              </a:ext>
            </a:extLst>
          </p:cNvPr>
          <p:cNvSpPr txBox="1"/>
          <p:nvPr/>
        </p:nvSpPr>
        <p:spPr>
          <a:xfrm flipH="1">
            <a:off x="707039" y="5411065"/>
            <a:ext cx="62042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Ритмическое упражнение </a:t>
            </a:r>
          </a:p>
          <a:p>
            <a:r>
              <a:rPr lang="ru-RU" sz="28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«Вот какой весёлый бубен»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6000">
              <a:srgbClr val="F7FAFD"/>
            </a:gs>
            <a:gs pos="74000">
              <a:srgbClr val="0070C0"/>
            </a:gs>
            <a:gs pos="83000">
              <a:srgbClr val="FF0000"/>
            </a:gs>
            <a:gs pos="100000">
              <a:srgbClr val="CEE1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Прямоугольник 1"/>
          <p:cNvSpPr/>
          <p:nvPr/>
        </p:nvSpPr>
        <p:spPr>
          <a:xfrm>
            <a:off x="309600" y="1346760"/>
            <a:ext cx="8523720" cy="516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sz="1400"/>
              <a:t/>
            </a:r>
            <a:br>
              <a:rPr sz="1400"/>
            </a:b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46" name="Picture 11" descr="C:\Users\mardd\Desktop\область познавательное развитие\_logo.jpeg"/>
          <p:cNvPicPr/>
          <p:nvPr/>
        </p:nvPicPr>
        <p:blipFill>
          <a:blip r:embed="rId2"/>
          <a:stretch/>
        </p:blipFill>
        <p:spPr>
          <a:xfrm>
            <a:off x="7491240" y="195840"/>
            <a:ext cx="1488600" cy="1384200"/>
          </a:xfrm>
          <a:prstGeom prst="rect">
            <a:avLst/>
          </a:prstGeom>
          <a:ln w="0">
            <a:noFill/>
          </a:ln>
        </p:spPr>
      </p:pic>
      <p:sp>
        <p:nvSpPr>
          <p:cNvPr id="147" name="Прямоугольник 2"/>
          <p:cNvSpPr/>
          <p:nvPr/>
        </p:nvSpPr>
        <p:spPr>
          <a:xfrm>
            <a:off x="661320" y="186480"/>
            <a:ext cx="68288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Bookman Old Style"/>
              </a:rPr>
              <a:t>          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EC95AB4-BF39-1265-4F81-B96A57DA52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94" y="368460"/>
            <a:ext cx="4279176" cy="273364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DBEFF47-F1C0-1DD8-DD14-C8EDC4D1B10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00" y="3449066"/>
            <a:ext cx="4348370" cy="27240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2EE98F7-E1F3-05D4-6AD7-2559BCC85F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981" y="814483"/>
            <a:ext cx="3968339" cy="526916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46000">
              <a:srgbClr val="F7FAFD"/>
            </a:gs>
            <a:gs pos="74000">
              <a:srgbClr val="0070C0"/>
            </a:gs>
            <a:gs pos="83000">
              <a:srgbClr val="FF0000"/>
            </a:gs>
            <a:gs pos="100000">
              <a:srgbClr val="CEE1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Прямоугольник 1"/>
          <p:cNvSpPr/>
          <p:nvPr/>
        </p:nvSpPr>
        <p:spPr>
          <a:xfrm>
            <a:off x="309600" y="1346760"/>
            <a:ext cx="8523720" cy="516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sz="1400"/>
              <a:t/>
            </a:r>
            <a:br>
              <a:rPr sz="1400"/>
            </a:br>
            <a:endParaRPr lang="ru-RU" sz="1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53" name="Picture 11" descr="C:\Users\mardd\Desktop\область познавательное развитие\_logo.jpeg"/>
          <p:cNvPicPr/>
          <p:nvPr/>
        </p:nvPicPr>
        <p:blipFill>
          <a:blip r:embed="rId2"/>
          <a:stretch/>
        </p:blipFill>
        <p:spPr>
          <a:xfrm>
            <a:off x="7491240" y="195840"/>
            <a:ext cx="1488600" cy="1384200"/>
          </a:xfrm>
          <a:prstGeom prst="rect">
            <a:avLst/>
          </a:prstGeom>
          <a:ln w="0">
            <a:noFill/>
          </a:ln>
        </p:spPr>
      </p:pic>
      <p:sp>
        <p:nvSpPr>
          <p:cNvPr id="154" name="Прямоугольник 2"/>
          <p:cNvSpPr/>
          <p:nvPr/>
        </p:nvSpPr>
        <p:spPr>
          <a:xfrm>
            <a:off x="661320" y="186480"/>
            <a:ext cx="68288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Bookman Old Style"/>
              </a:rPr>
              <a:t>           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5" name="TextBox 9"/>
          <p:cNvSpPr/>
          <p:nvPr/>
        </p:nvSpPr>
        <p:spPr>
          <a:xfrm>
            <a:off x="661320" y="1343880"/>
            <a:ext cx="824220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ru-RU" sz="1800" b="0" strike="noStrike" spc="-1">
                <a:solidFill>
                  <a:schemeClr val="dk1"/>
                </a:solidFill>
                <a:latin typeface="Calibri"/>
              </a:rPr>
              <a:t> 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56" name="Рисунок 6"/>
          <p:cNvPicPr/>
          <p:nvPr/>
        </p:nvPicPr>
        <p:blipFill>
          <a:blip r:embed="rId3"/>
          <a:stretch/>
        </p:blipFill>
        <p:spPr>
          <a:xfrm>
            <a:off x="0" y="0"/>
            <a:ext cx="9127440" cy="6856560"/>
          </a:xfrm>
          <a:prstGeom prst="rect">
            <a:avLst/>
          </a:prstGeom>
          <a:ln w="0">
            <a:noFill/>
          </a:ln>
        </p:spPr>
      </p:pic>
      <p:sp>
        <p:nvSpPr>
          <p:cNvPr id="157" name="TextBox 4"/>
          <p:cNvSpPr/>
          <p:nvPr/>
        </p:nvSpPr>
        <p:spPr>
          <a:xfrm>
            <a:off x="963900" y="796963"/>
            <a:ext cx="7215120" cy="76798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 defTabSz="914400">
              <a:lnSpc>
                <a:spcPct val="100000"/>
              </a:lnSpc>
            </a:pPr>
            <a:r>
              <a:rPr lang="ru-RU" sz="4400" b="1" strike="noStrike" spc="-1" dirty="0">
                <a:solidFill>
                  <a:srgbClr val="002060"/>
                </a:solidFill>
                <a:latin typeface="Bookman Old Style"/>
              </a:rPr>
              <a:t>Спасибо за внимание!</a:t>
            </a:r>
            <a:endParaRPr lang="ru-RU" sz="4400" b="0" strike="noStrike" spc="-1" dirty="0">
              <a:solidFill>
                <a:srgbClr val="002060"/>
              </a:solidFill>
              <a:latin typeface="Arial"/>
            </a:endParaRPr>
          </a:p>
        </p:txBody>
      </p:sp>
      <p:pic>
        <p:nvPicPr>
          <p:cNvPr id="158" name="Рисунок 5"/>
          <p:cNvPicPr/>
          <p:nvPr/>
        </p:nvPicPr>
        <p:blipFill>
          <a:blip r:embed="rId4"/>
          <a:stretch/>
        </p:blipFill>
        <p:spPr>
          <a:xfrm>
            <a:off x="1397238" y="2038350"/>
            <a:ext cx="6375162" cy="436353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_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_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1736</TotalTime>
  <Words>223</Words>
  <Application>Microsoft Office PowerPoint</Application>
  <PresentationFormat>Экран (4:3)</PresentationFormat>
  <Paragraphs>77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11</vt:i4>
      </vt:variant>
      <vt:variant>
        <vt:lpstr>Заголовки слайдов</vt:lpstr>
      </vt:variant>
      <vt:variant>
        <vt:i4>13</vt:i4>
      </vt:variant>
    </vt:vector>
  </HeadingPairs>
  <TitlesOfParts>
    <vt:vector size="24" baseType="lpstr"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dc:description/>
  <cp:lastModifiedBy>Пользователь</cp:lastModifiedBy>
  <cp:revision>129</cp:revision>
  <dcterms:created xsi:type="dcterms:W3CDTF">2023-11-23T16:42:23Z</dcterms:created>
  <dcterms:modified xsi:type="dcterms:W3CDTF">2025-08-26T20:07:00Z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13</vt:i4>
  </property>
</Properties>
</file>