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9E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6433" autoAdjust="0"/>
  </p:normalViewPr>
  <p:slideViewPr>
    <p:cSldViewPr snapToGrid="0">
      <p:cViewPr varScale="1">
        <p:scale>
          <a:sx n="69" d="100"/>
          <a:sy n="69" d="100"/>
        </p:scale>
        <p:origin x="-100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06.02.2025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79632" y="1601653"/>
            <a:ext cx="1713350" cy="76944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endParaRPr lang="ru-RU" sz="4400" b="1" dirty="0" smtClean="0">
              <a:ln w="22225">
                <a:noFill/>
                <a:prstDash val="solid"/>
              </a:ln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10145" y="1426492"/>
            <a:ext cx="580505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Развитие речи детей с ОВЗ с помощью </a:t>
            </a:r>
            <a:r>
              <a:rPr kumimoji="0" lang="ru-RU" altLang="zh-CN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нейроупражнений</a:t>
            </a: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. «</a:t>
            </a:r>
            <a:r>
              <a:rPr kumimoji="0" lang="ru-RU" altLang="zh-CN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Нейрогимнастика</a:t>
            </a: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 для дошкольников».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09600" y="707120"/>
            <a:ext cx="8188036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Цель:</a:t>
            </a:r>
            <a:r>
              <a:rPr kumimoji="0" lang="en-US" altLang="zh-CN" sz="28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познакомить родителей с </a:t>
            </a:r>
            <a:r>
              <a:rPr kumimoji="0" lang="ru-RU" altLang="zh-CN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нейроупражнениями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и сделать родителей активными помощниками и участниками в коррекционной работе с детьми с </a:t>
            </a:r>
            <a:r>
              <a:rPr kumimoji="0" lang="ru-RU" altLang="zh-CN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овз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.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Задачи: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/>
            </a:r>
            <a:b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</a:b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-объяснить значение использования </a:t>
            </a:r>
            <a:r>
              <a:rPr kumimoji="0" lang="ru-RU" altLang="zh-CN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нейрогимнастики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в развитии детей с ОВЗ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-вызвать интерес к проведению </a:t>
            </a:r>
            <a:r>
              <a:rPr kumimoji="0" lang="ru-RU" altLang="zh-CN" sz="28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нейрогимнастики</a:t>
            </a: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дома и оптимизировать интеллектуальные процессы</a:t>
            </a:r>
            <a:endParaRPr kumimoji="0" lang="en-US" altLang="zh-CN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-научить приемам совместной деятельности, вовлекая в работу членов семьи.</a:t>
            </a:r>
            <a:endParaRPr kumimoji="0" lang="ru-RU" altLang="zh-CN" sz="28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2618" y="803563"/>
            <a:ext cx="789709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Нейрогимнастика</a:t>
            </a:r>
            <a:r>
              <a:rPr lang="ru-RU" sz="2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детей </a:t>
            </a:r>
            <a:r>
              <a:rPr lang="ru-RU" sz="2800" b="1" dirty="0" smtClean="0">
                <a:solidFill>
                  <a:srgbClr val="00B050"/>
                </a:solidFill>
              </a:rPr>
              <a:t>— </a:t>
            </a:r>
            <a:r>
              <a:rPr lang="ru-RU" sz="2800" dirty="0" smtClean="0">
                <a:solidFill>
                  <a:srgbClr val="00B050"/>
                </a:solidFill>
              </a:rPr>
              <a:t>это комплекс упражнений, который направлен на развитие центров головного мозга и сбалансированное взаимодействие его полушарий. </a:t>
            </a:r>
            <a:endParaRPr lang="ru-RU" sz="2800" dirty="0">
              <a:solidFill>
                <a:srgbClr val="00B050"/>
              </a:solidFill>
            </a:endParaRPr>
          </a:p>
        </p:txBody>
      </p:sp>
      <p:pic>
        <p:nvPicPr>
          <p:cNvPr id="15363" name="Picture 3" descr="C:\Users\Юлия\Downloads\63d25e7b-5b9e-5600-b931-1435d1a454ef.jpg"/>
          <p:cNvPicPr>
            <a:picLocks noChangeAspect="1" noChangeArrowheads="1"/>
          </p:cNvPicPr>
          <p:nvPr/>
        </p:nvPicPr>
        <p:blipFill>
          <a:blip r:embed="rId3" cstate="print"/>
          <a:srcRect l="13957" t="4661" r="11917" b="6779"/>
          <a:stretch>
            <a:fillRect/>
          </a:stretch>
        </p:blipFill>
        <p:spPr bwMode="auto">
          <a:xfrm>
            <a:off x="2161310" y="2646217"/>
            <a:ext cx="4946072" cy="3323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pic>
        <p:nvPicPr>
          <p:cNvPr id="4" name="Picture 2" descr="C:\Users\Юлия\Downloads\upload-16610282700.png"/>
          <p:cNvPicPr>
            <a:picLocks noChangeAspect="1" noChangeArrowheads="1"/>
          </p:cNvPicPr>
          <p:nvPr/>
        </p:nvPicPr>
        <p:blipFill>
          <a:blip r:embed="rId3" cstate="print"/>
          <a:srcRect l="11085" t="8688" r="6720" b="10680"/>
          <a:stretch>
            <a:fillRect/>
          </a:stretch>
        </p:blipFill>
        <p:spPr bwMode="auto">
          <a:xfrm>
            <a:off x="851320" y="845127"/>
            <a:ext cx="7724643" cy="48906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68036" y="1080554"/>
            <a:ext cx="7869382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sz="2400" b="1" i="1" dirty="0" err="1" smtClean="0">
                <a:solidFill>
                  <a:srgbClr val="D09E00"/>
                </a:solidFill>
                <a:latin typeface="Times New Roman" pitchFamily="18" charset="0"/>
                <a:ea typeface=""/>
                <a:cs typeface="Times New Roman" pitchFamily="18" charset="0"/>
              </a:rPr>
              <a:t>Нейрогимнастика</a:t>
            </a: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D09E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</a:t>
            </a:r>
            <a:r>
              <a:rPr kumimoji="0" lang="ru-RU" altLang="zh-CN" sz="2400" i="0" u="none" strike="noStrike" cap="none" normalizeH="0" baseline="0" dirty="0" smtClean="0">
                <a:ln>
                  <a:noFill/>
                </a:ln>
                <a:solidFill>
                  <a:srgbClr val="D09E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полезна для улучшения качества развития мышления, внимания, речи, координации движений, лучше ориентироваться в пространстве, формируется усидчивость. Улучшается их эмоциональное состояния, снимается напряжение, улучшается настроение.</a:t>
            </a:r>
            <a:endParaRPr kumimoji="0" lang="ru-RU" altLang="zh-CN" sz="2400" i="0" u="none" strike="noStrike" cap="none" normalizeH="0" baseline="0" dirty="0" smtClean="0">
              <a:ln>
                <a:noFill/>
              </a:ln>
              <a:solidFill>
                <a:srgbClr val="D09E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578" name="Picture 2" descr="C:\Users\Юлия\Downloads\maxresdefaul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7514" y="3269672"/>
            <a:ext cx="4638194" cy="31311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665018" y="859064"/>
            <a:ext cx="458585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Упражнение «Колечко»</a:t>
            </a:r>
            <a:endParaRPr kumimoji="0" lang="en-US" altLang="zh-CN" sz="24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40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По очереди и как можно более быстро перебирать пальцами обеих рук, соединяя их в кольцо с большим пальцем. Правая рука — от указательного пальца к мизинцу, а левая – от мизинца к указательному при этом проговаривая звуки, слоги или слова для автоматизации звуков. Упражнение повторять в прямом порядке и в обратном.</a:t>
            </a:r>
            <a:endParaRPr kumimoji="0" lang="ru-RU" altLang="zh-CN" sz="240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3554" name="Picture 2" descr="C:\Users\Юлия\Downloads\1408294_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0687" y="2978718"/>
            <a:ext cx="3749349" cy="352894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51162" y="927918"/>
            <a:ext cx="5098473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sz="2400" b="1" i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У</a:t>
            </a:r>
            <a:r>
              <a:rPr kumimoji="0" lang="en-US" altLang="zh-CN" sz="2400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пражнение</a:t>
            </a:r>
            <a:r>
              <a:rPr kumimoji="0" lang="en-US" altLang="zh-CN" sz="2400" b="1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«</a:t>
            </a:r>
            <a:r>
              <a:rPr kumimoji="0" lang="en-US" altLang="zh-CN" sz="2400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Яблочко-червячок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»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Вам необходимо сделать два кулачка (</a:t>
            </a:r>
            <a:r>
              <a:rPr lang="ru-RU" altLang="zh-CN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"/>
                <a:cs typeface="Times New Roman" pitchFamily="18" charset="0"/>
              </a:rPr>
              <a:t>я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блочки), на правом кулачке выставляют большой палец вверх (это червячок), затем по хлопку меняют, теперь на левом кулачке большой палец выставляют вверх, а на правом убирают. Нельзя</a:t>
            </a:r>
            <a:r>
              <a:rPr kumimoji="0" lang="ru-RU" altLang="zh-CN" sz="2400" b="0" i="0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ч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тобы два червячка встретились. 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-Червяк дорогу сверху вниз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 В огромном яблоке прогрыз.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Усложнение: выполнять упражнение</a:t>
            </a: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 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через хлопок руками.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0" name="Picture 2" descr="C:\Users\Юлия\Downloads\image03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0474" y="3513682"/>
            <a:ext cx="2660072" cy="2443774"/>
          </a:xfrm>
          <a:prstGeom prst="rect">
            <a:avLst/>
          </a:prstGeom>
          <a:noFill/>
        </p:spPr>
      </p:pic>
      <p:pic>
        <p:nvPicPr>
          <p:cNvPr id="22531" name="Picture 3" descr="C:\Users\Юлия\Downloads\raskraska-ruk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32764" y="997528"/>
            <a:ext cx="2660074" cy="24964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651164" y="817418"/>
            <a:ext cx="4308763" cy="4682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Упражнение «Ухо-нос».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Левой рукой - взяться за кончик носа, правой рукой - за противоположное ухо. Одновременно отпустить ухо-нос, хлопнуть в ладоши и поменять положение рук "с точностью наоборот".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Вот мой нос, а это ухо.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Раз – хлопок. Наоборот.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Хлоп – туда, хлоп – сюда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Без особого труда.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6" name="Picture 2" descr="C:\Users\Юлия\Downloads\img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00868" y="2174666"/>
            <a:ext cx="4235314" cy="37135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37307" y="471055"/>
            <a:ext cx="4932219" cy="5407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zh-CN" sz="2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У</a:t>
            </a: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пражнениям на координацию движений и их переключаемостью:</a:t>
            </a:r>
            <a:endParaRPr kumimoji="0" lang="en-US" altLang="zh-CN" sz="2400" b="0" i="1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*хлопаем в ладоши –топаем правой ногой – хлопаем в ладоши – топаем левой ногой;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*хлопаем и топаем справа – хлопаем и топаем слева;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*хлопаем справа – топаем слева;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*руки поочередно ставим на пояс, на плечи, поднимаем вверх и вниз;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*маршируем + работаем руками на пояс поочерёдно, затем на плечи, снова на пояс и на плечи.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2" name="Picture 2" descr="C:\Users\Юлия\Downloads\__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65857" y="1573646"/>
            <a:ext cx="3456470" cy="42175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678873" y="458028"/>
            <a:ext cx="4059382" cy="5416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Упражнение в общем кругу «</a:t>
            </a:r>
            <a:r>
              <a:rPr kumimoji="0" lang="ru-RU" altLang="zh-CN" sz="2400" b="1" i="1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Себе-другому</a:t>
            </a: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».</a:t>
            </a:r>
            <a:endParaRPr kumimoji="0" lang="en-US" altLang="zh-CN" sz="24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У каждого по одному мячику (массажный)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Способы действий с мячиками:</a:t>
            </a:r>
            <a:endParaRPr kumimoji="0" lang="en-US" altLang="zh-CN" sz="2400" b="1" i="1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 мяч в противоположной руке – перекладывать из руки в руку у себя,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 мяч в противоположной руке – перекладывать другому,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 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- мяч в противоположной руке – себе – другому.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Picture 2" descr="C:\Users\Юлия\Downloads\1644265_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6968" y="1068532"/>
            <a:ext cx="3988377" cy="39883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39938" cy="6858000"/>
          </a:xfrm>
          <a:prstGeom prst="rect">
            <a:avLst/>
          </a:prstGeom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651163" y="739578"/>
            <a:ext cx="8174181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Что происходит с мозгом?</a:t>
            </a: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Выполняя одной рукой движение, другой - другое, вы переключаете работу мозга с одного полушария на другое, что заставляет увеличивать кровообращение в правом и левом полушарии и устанавливать новые связи. </a:t>
            </a:r>
            <a:r>
              <a:rPr kumimoji="0" lang="ru-RU" altLang="zh-CN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Таким образом 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, мозг формируется, мыслительные процессы становятся более управляемыми, ребенок становится более внимательным, способным хорошо воспринимать информацию, усваивать материал, запоминать.</a:t>
            </a:r>
            <a:endParaRPr kumimoji="0" lang="ru-RU" altLang="zh-CN" sz="24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C:\Users\Юлия\Downloads\phpUQ2vKU_Nultiurok----NAJ_html_76fe4e3dd8be66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8108" y="4238771"/>
            <a:ext cx="3046413" cy="2232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703176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479632" y="1601653"/>
            <a:ext cx="1713350" cy="76944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endParaRPr lang="ru-RU" sz="4400" b="1" dirty="0" smtClean="0">
              <a:ln w="22225">
                <a:noFill/>
                <a:prstDash val="solid"/>
              </a:ln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1510145" y="1921378"/>
            <a:ext cx="580505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1399310" y="1491634"/>
            <a:ext cx="713509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В завершении,</a:t>
            </a:r>
            <a:r>
              <a:rPr kumimoji="0" lang="ru-RU" altLang="zh-CN" sz="2400" b="0" i="0" u="none" strike="noStrike" cap="none" normalizeH="0" dirty="0" smtClean="0">
                <a:ln>
                  <a:noFill/>
                </a:ln>
                <a:solidFill>
                  <a:srgbClr val="151515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 </a:t>
            </a:r>
            <a:r>
              <a:rPr kumimoji="0" lang="ru-RU" altLang="zh-CN" sz="2400" b="0" i="0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/>
                <a:latin typeface="Times New Roman" pitchFamily="18" charset="0"/>
                <a:ea typeface=""/>
                <a:cs typeface="Times New Roman" pitchFamily="18" charset="0"/>
              </a:rPr>
              <a:t>хотелось бы еще раз обратить ваше внимание на то, что любая двигательная активность будет стимулировать развитие мозга, но особенно если это координированные движения.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1" u="none" strike="noStrike" cap="none" normalizeH="0" baseline="0" dirty="0" err="1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Спасибо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 </a:t>
            </a:r>
            <a:r>
              <a:rPr kumimoji="0" lang="en-US" altLang="zh-CN" sz="2400" b="1" i="1" u="none" strike="noStrike" cap="none" normalizeH="0" baseline="0" dirty="0" err="1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за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 </a:t>
            </a:r>
            <a:r>
              <a:rPr kumimoji="0" lang="en-US" altLang="zh-CN" sz="2400" b="1" i="1" u="none" strike="noStrike" cap="none" normalizeH="0" baseline="0" dirty="0" err="1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внимание</a:t>
            </a:r>
            <a:r>
              <a:rPr kumimoji="0" lang="en-US" altLang="zh-CN" sz="2400" b="1" i="1" u="none" strike="noStrike" cap="none" normalizeH="0" baseline="0" dirty="0" smtClean="0">
                <a:ln>
                  <a:noFill/>
                </a:ln>
                <a:solidFill>
                  <a:srgbClr val="1515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"/>
                <a:cs typeface="Times New Roman" pitchFamily="18" charset="0"/>
              </a:rPr>
              <a:t>!</a:t>
            </a:r>
            <a:endParaRPr kumimoji="0" lang="en-US" altLang="zh-CN" sz="24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SimSun" pitchFamily="2" charset="-122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320</Words>
  <Application>Microsoft Office PowerPoint</Application>
  <PresentationFormat>Экран (4:3)</PresentationFormat>
  <Paragraphs>37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Юлия</cp:lastModifiedBy>
  <cp:revision>18</cp:revision>
  <dcterms:created xsi:type="dcterms:W3CDTF">2013-11-19T05:52:05Z</dcterms:created>
  <dcterms:modified xsi:type="dcterms:W3CDTF">2025-02-06T18:50:59Z</dcterms:modified>
</cp:coreProperties>
</file>