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</p:sldMasterIdLst>
  <p:notesMasterIdLst>
    <p:notesMasterId r:id="rId36"/>
  </p:notesMasterIdLst>
  <p:sldIdLst>
    <p:sldId id="285" r:id="rId4"/>
    <p:sldId id="298" r:id="rId5"/>
    <p:sldId id="286" r:id="rId6"/>
    <p:sldId id="287" r:id="rId7"/>
    <p:sldId id="288" r:id="rId8"/>
    <p:sldId id="289" r:id="rId9"/>
    <p:sldId id="292" r:id="rId10"/>
    <p:sldId id="290" r:id="rId11"/>
    <p:sldId id="291" r:id="rId12"/>
    <p:sldId id="293" r:id="rId13"/>
    <p:sldId id="294" r:id="rId14"/>
    <p:sldId id="295" r:id="rId15"/>
    <p:sldId id="284" r:id="rId16"/>
    <p:sldId id="269" r:id="rId17"/>
    <p:sldId id="266" r:id="rId18"/>
    <p:sldId id="272" r:id="rId19"/>
    <p:sldId id="276" r:id="rId20"/>
    <p:sldId id="279" r:id="rId21"/>
    <p:sldId id="267" r:id="rId22"/>
    <p:sldId id="277" r:id="rId23"/>
    <p:sldId id="274" r:id="rId24"/>
    <p:sldId id="273" r:id="rId25"/>
    <p:sldId id="275" r:id="rId26"/>
    <p:sldId id="278" r:id="rId27"/>
    <p:sldId id="270" r:id="rId28"/>
    <p:sldId id="280" r:id="rId29"/>
    <p:sldId id="281" r:id="rId30"/>
    <p:sldId id="271" r:id="rId31"/>
    <p:sldId id="283" r:id="rId32"/>
    <p:sldId id="282" r:id="rId33"/>
    <p:sldId id="297" r:id="rId34"/>
    <p:sldId id="296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2F7A5-53DF-431F-AF57-9139576D179C}" type="datetimeFigureOut">
              <a:rPr lang="ru-RU" smtClean="0"/>
              <a:pPr/>
              <a:t>05.09.2020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1F133-7654-4E4C-A334-030D2A5323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1752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6E56200B-3A30-44E8-9792-09CF2AF5B60D}" type="slidenum">
              <a:rPr lang="ru-RU">
                <a:solidFill>
                  <a:srgbClr val="000000"/>
                </a:solidFill>
                <a:latin typeface="Arial" charset="0"/>
              </a:rPr>
              <a:pPr>
                <a:defRPr/>
              </a:pPr>
              <a:t>1</a:t>
            </a:fld>
            <a:endParaRPr lang="ru-RU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6E56200B-3A30-44E8-9792-09CF2AF5B60D}" type="slidenum">
              <a:rPr lang="ru-RU">
                <a:solidFill>
                  <a:srgbClr val="000000"/>
                </a:solidFill>
                <a:latin typeface="Arial" charset="0"/>
              </a:rPr>
              <a:pPr>
                <a:defRPr/>
              </a:pPr>
              <a:t>2</a:t>
            </a:fld>
            <a:endParaRPr lang="ru-RU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7265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607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6186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629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9131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8560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4708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92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7356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7432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36298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7265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607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61866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629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91314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85600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47088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924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73568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7432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36298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51468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32512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08152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22131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03833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1038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69761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11826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4127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42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928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381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05.09.2020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381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5660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6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4.xml"/><Relationship Id="rId1" Type="http://schemas.openxmlformats.org/officeDocument/2006/relationships/video" Target="file:///C:\Users\Natalya\Desktop\&#1052;&#1072;&#1089;&#1090;&#1077;&#1088;%20-%20&#1082;&#1083;&#1072;&#1089;&#1089;\&#1084;&#1072;&#1089;&#1090;&#1077;&#1088;-&#1082;&#1083;&#1072;&#1089;&#1089;%201\&#1055;&#1088;&#1086;&#1089;&#1090;&#1086;%20&#1090;&#1072;&#1082;.wmv" TargetMode="External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6.jpeg"/><Relationship Id="rId7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C:\Users\Natalya\Desktop\&#1052;&#1072;&#1089;&#1090;&#1077;&#1088;%20-%20&#1082;&#1083;&#1072;&#1089;&#1089;\&#1084;&#1072;&#1089;&#1090;&#1077;&#1088;-&#1082;&#1083;&#1072;&#1089;&#1089;%201\&#1052;&#1091;&#1079;&#1099;&#1082;&#1072;%20&#1082;%20&#1091;&#1087;&#1088;&#1072;&#1078;&#1085;&#1077;&#1085;&#1080;&#1102;%20_&#1071;.mp3" TargetMode="Externa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jpeg"/><Relationship Id="rId7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5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0.png"/><Relationship Id="rId3" Type="http://schemas.openxmlformats.org/officeDocument/2006/relationships/image" Target="../media/image39.png"/><Relationship Id="rId7" Type="http://schemas.openxmlformats.org/officeDocument/2006/relationships/image" Target="../media/image9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9.xml"/><Relationship Id="rId1" Type="http://schemas.openxmlformats.org/officeDocument/2006/relationships/audio" Target="file:///E:\&#1052;&#1072;&#1089;&#1090;&#1077;&#1088;-&#1082;&#1083;&#1072;&#1089;&#1089;\&#1052;&#1091;&#1079;&#1099;&#1082;&#1072;%20&#1082;%20&#1091;&#1087;&#1088;&#1072;&#1078;&#1085;&#1077;&#1085;&#1080;&#1102;%20_&#1071;.mp3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jpeg"/><Relationship Id="rId15" Type="http://schemas.openxmlformats.org/officeDocument/2006/relationships/image" Target="../media/image42.pn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7.png"/><Relationship Id="rId1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13" Type="http://schemas.openxmlformats.org/officeDocument/2006/relationships/image" Target="../media/image57.png"/><Relationship Id="rId3" Type="http://schemas.openxmlformats.org/officeDocument/2006/relationships/image" Target="../media/image47.png"/><Relationship Id="rId7" Type="http://schemas.openxmlformats.org/officeDocument/2006/relationships/image" Target="../media/image51.emf"/><Relationship Id="rId12" Type="http://schemas.openxmlformats.org/officeDocument/2006/relationships/image" Target="../media/image56.em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png"/><Relationship Id="rId11" Type="http://schemas.openxmlformats.org/officeDocument/2006/relationships/image" Target="../media/image55.emf"/><Relationship Id="rId5" Type="http://schemas.openxmlformats.org/officeDocument/2006/relationships/image" Target="../media/image49.png"/><Relationship Id="rId10" Type="http://schemas.openxmlformats.org/officeDocument/2006/relationships/image" Target="../media/image54.emf"/><Relationship Id="rId4" Type="http://schemas.openxmlformats.org/officeDocument/2006/relationships/image" Target="../media/image48.png"/><Relationship Id="rId9" Type="http://schemas.openxmlformats.org/officeDocument/2006/relationships/image" Target="../media/image53.emf"/><Relationship Id="rId1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13.xml"/><Relationship Id="rId1" Type="http://schemas.openxmlformats.org/officeDocument/2006/relationships/video" Target="file:///C:\Users\Natalya\Desktop\&#1052;&#1072;&#1089;&#1090;&#1077;&#1088;%20-%20&#1082;&#1083;&#1072;&#1089;&#1089;\&#1086;&#1090;&#1088;&#1099;&#1074;&#1086;&#1082;%20&#1054;&#1089;&#1090;&#1088;&#1086;&#1074;%20&#1089;&#1086;&#1082;&#1088;&#1086;&#1074;&#1080;&#1097;.avi" TargetMode="External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13.xml"/><Relationship Id="rId1" Type="http://schemas.openxmlformats.org/officeDocument/2006/relationships/video" Target="file:///C:\Users\Natalya\Desktop\&#1052;&#1072;&#1089;&#1090;&#1077;&#1088;%20-%20&#1082;&#1083;&#1072;&#1089;&#1089;\&#1086;&#1090;&#1088;&#1099;&#1074;&#1086;&#1082;%20&#1061;&#1086;&#1090;&#1090;&#1072;&#1073;&#1099;&#1095;.avi" TargetMode="External"/><Relationship Id="rId4" Type="http://schemas.openxmlformats.org/officeDocument/2006/relationships/image" Target="../media/image6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13.xml"/><Relationship Id="rId1" Type="http://schemas.openxmlformats.org/officeDocument/2006/relationships/video" Target="file:///C:\Users\Natalya\Desktop\&#1052;&#1072;&#1089;&#1090;&#1077;&#1088;%20-%20&#1082;&#1083;&#1072;&#1089;&#1089;\&#1086;&#1090;&#1088;&#1099;&#1074;&#1086;&#1082;%20&#1043;&#1091;&#1083;&#1083;&#1080;&#1074;&#1077;&#1088;.avi" TargetMode="External"/><Relationship Id="rId4" Type="http://schemas.openxmlformats.org/officeDocument/2006/relationships/image" Target="../media/image6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slideLayout" Target="../slideLayouts/slideLayout13.xml"/><Relationship Id="rId1" Type="http://schemas.openxmlformats.org/officeDocument/2006/relationships/video" Target="file:///C:\Users\Natalya\Desktop\&#1052;&#1072;&#1089;&#1090;&#1077;&#1088;%20-%20&#1082;&#1083;&#1072;&#1089;&#1089;\&#1084;&#1072;&#1089;&#1090;&#1077;&#1088;-&#1082;&#1083;&#1072;&#1089;&#1089;%201\&#1062;&#1074;&#1077;&#1090;&#1086;&#1090;&#1077;&#1088;&#1072;&#1087;&#1080;&#1103;.wmv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 descr="Смайлик весёлый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6660232" y="476672"/>
            <a:ext cx="187166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5656" y="1988840"/>
            <a:ext cx="6815857" cy="429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«Внеурочная деятельность как мотивирующие пространство образовательной организации».</a:t>
            </a:r>
            <a:endParaRPr lang="ru-RU" sz="4400" i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pic>
        <p:nvPicPr>
          <p:cNvPr id="14341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550863" y="406400"/>
            <a:ext cx="1295400" cy="1582738"/>
            <a:chOff x="196426" y="117475"/>
            <a:chExt cx="1295400" cy="1582738"/>
          </a:xfrm>
        </p:grpSpPr>
        <p:sp>
          <p:nvSpPr>
            <p:cNvPr id="14343" name="Rectangle 9"/>
            <p:cNvSpPr>
              <a:spLocks noChangeArrowheads="1"/>
            </p:cNvSpPr>
            <p:nvPr/>
          </p:nvSpPr>
          <p:spPr bwMode="auto">
            <a:xfrm>
              <a:off x="196426" y="117475"/>
              <a:ext cx="1295400" cy="1582738"/>
            </a:xfrm>
            <a:prstGeom prst="rect">
              <a:avLst/>
            </a:prstGeom>
            <a:solidFill>
              <a:srgbClr val="F2FCB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prstShdw prst="shdw13" dist="155023" dir="12899521">
                <a:srgbClr val="FF6600">
                  <a:alpha val="50000"/>
                </a:srgbClr>
              </a:prstShdw>
            </a:effectLst>
          </p:spPr>
          <p:txBody>
            <a:bodyPr wrap="none" anchor="ctr"/>
            <a:lstStyle/>
            <a:p>
              <a:pPr algn="ctr"/>
              <a:endParaRPr lang="ru-RU">
                <a:solidFill>
                  <a:srgbClr val="000000"/>
                </a:solidFill>
                <a:latin typeface="Arial" pitchFamily="34" charset="0"/>
              </a:endParaRPr>
            </a:p>
          </p:txBody>
        </p:sp>
        <p:pic>
          <p:nvPicPr>
            <p:cNvPr id="14344" name="Picture 10" descr="Logo_CSDP"/>
            <p:cNvPicPr>
              <a:picLocks noChangeAspect="1" noChangeArrowheads="1"/>
            </p:cNvPicPr>
            <p:nvPr/>
          </p:nvPicPr>
          <p:blipFill>
            <a:blip r:embed="rId6" cstate="print">
              <a:lum bright="18000" contrast="54000"/>
            </a:blip>
            <a:srcRect/>
            <a:stretch>
              <a:fillRect/>
            </a:stretch>
          </p:blipFill>
          <p:spPr bwMode="auto">
            <a:xfrm>
              <a:off x="403224" y="311944"/>
              <a:ext cx="898525" cy="1193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 descr="Смайлик весёлый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6660232" y="476672"/>
            <a:ext cx="187166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03350" y="2636838"/>
            <a:ext cx="688816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«Мир деятельности».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    </a:t>
            </a: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Учитель начальных </a:t>
            </a: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классов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            </a:t>
            </a:r>
            <a:r>
              <a:rPr lang="ru-RU" sz="20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Блинова</a:t>
            </a:r>
            <a:r>
              <a:rPr lang="ru-RU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Ольга Владимировна  </a:t>
            </a:r>
            <a:endParaRPr lang="ru-RU" sz="4400" i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pic>
        <p:nvPicPr>
          <p:cNvPr id="14341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550863" y="406400"/>
            <a:ext cx="1295400" cy="1582738"/>
            <a:chOff x="196426" y="117475"/>
            <a:chExt cx="1295400" cy="1582738"/>
          </a:xfrm>
        </p:grpSpPr>
        <p:sp>
          <p:nvSpPr>
            <p:cNvPr id="14343" name="Rectangle 9"/>
            <p:cNvSpPr>
              <a:spLocks noChangeArrowheads="1"/>
            </p:cNvSpPr>
            <p:nvPr/>
          </p:nvSpPr>
          <p:spPr bwMode="auto">
            <a:xfrm>
              <a:off x="196426" y="117475"/>
              <a:ext cx="1295400" cy="1582738"/>
            </a:xfrm>
            <a:prstGeom prst="rect">
              <a:avLst/>
            </a:prstGeom>
            <a:solidFill>
              <a:srgbClr val="F2FCB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prstShdw prst="shdw13" dist="155023" dir="12899521">
                <a:srgbClr val="FF6600">
                  <a:alpha val="50000"/>
                </a:srgbClr>
              </a:prstShdw>
            </a:effectLst>
          </p:spPr>
          <p:txBody>
            <a:bodyPr wrap="none" anchor="ctr"/>
            <a:lstStyle/>
            <a:p>
              <a:pPr algn="ctr"/>
              <a:endParaRPr lang="ru-RU">
                <a:solidFill>
                  <a:srgbClr val="000000"/>
                </a:solidFill>
                <a:latin typeface="Arial" pitchFamily="34" charset="0"/>
              </a:endParaRPr>
            </a:p>
          </p:txBody>
        </p:sp>
        <p:pic>
          <p:nvPicPr>
            <p:cNvPr id="14344" name="Picture 10" descr="Logo_CSDP"/>
            <p:cNvPicPr>
              <a:picLocks noChangeAspect="1" noChangeArrowheads="1"/>
            </p:cNvPicPr>
            <p:nvPr/>
          </p:nvPicPr>
          <p:blipFill>
            <a:blip r:embed="rId6" cstate="print">
              <a:lum bright="18000" contrast="54000"/>
            </a:blip>
            <a:srcRect/>
            <a:stretch>
              <a:fillRect/>
            </a:stretch>
          </p:blipFill>
          <p:spPr bwMode="auto">
            <a:xfrm>
              <a:off x="403224" y="311944"/>
              <a:ext cx="898525" cy="1193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163"/>
            <a:ext cx="9144000" cy="682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Рисунок 3" descr="eaa966125c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5" y="-100013"/>
            <a:ext cx="2482850" cy="175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Рисунок 4" descr="eaa966125c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538811">
            <a:off x="6918325" y="260350"/>
            <a:ext cx="2484438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30" descr="\\server\data\Для Синицыной В.В\20-солнце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0913" y="225425"/>
            <a:ext cx="16192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268538" y="1397000"/>
          <a:ext cx="42484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К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268538" y="1773238"/>
          <a:ext cx="42484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  <a:gridCol w="42484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2700338" y="2133600"/>
          <a:ext cx="381642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47"/>
                <a:gridCol w="424047"/>
                <a:gridCol w="424047"/>
                <a:gridCol w="424047"/>
                <a:gridCol w="424047"/>
                <a:gridCol w="424047"/>
                <a:gridCol w="424047"/>
                <a:gridCol w="424047"/>
                <a:gridCol w="42404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Ч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539750" y="2914650"/>
          <a:ext cx="770486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  <a:gridCol w="42804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Е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С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79388" y="2492375"/>
          <a:ext cx="756084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  <a:gridCol w="42004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Ж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2700338" y="3273425"/>
          <a:ext cx="338437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047"/>
                <a:gridCol w="423047"/>
                <a:gridCol w="423047"/>
                <a:gridCol w="423047"/>
                <a:gridCol w="423047"/>
                <a:gridCol w="423047"/>
                <a:gridCol w="423047"/>
                <a:gridCol w="42304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Т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250825" y="3994150"/>
          <a:ext cx="662473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Ю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2700338" y="3633788"/>
          <a:ext cx="590465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  <a:gridCol w="42176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9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нига.png"/>
          <p:cNvPicPr>
            <a:picLocks noChangeAspect="1"/>
          </p:cNvPicPr>
          <p:nvPr/>
        </p:nvPicPr>
        <p:blipFill>
          <a:blip r:embed="rId4" cstate="print">
            <a:lum bright="40000"/>
          </a:blip>
          <a:srcRect/>
          <a:stretch>
            <a:fillRect/>
          </a:stretch>
        </p:blipFill>
        <p:spPr bwMode="auto">
          <a:xfrm>
            <a:off x="1317625" y="1773238"/>
            <a:ext cx="7046913" cy="4464050"/>
          </a:xfrm>
          <a:prstGeom prst="rect">
            <a:avLst/>
          </a:prstGeom>
          <a:noFill/>
          <a:ln w="9525">
            <a:solidFill>
              <a:srgbClr val="990033"/>
            </a:solidFill>
            <a:miter lim="800000"/>
            <a:headEnd/>
            <a:tailEnd/>
          </a:ln>
        </p:spPr>
      </p:pic>
      <p:pic>
        <p:nvPicPr>
          <p:cNvPr id="16389" name="Рисунок 8" descr="гитара.png" hidden="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2852738"/>
            <a:ext cx="2232025" cy="223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словарь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6100" y="420688"/>
            <a:ext cx="3001963" cy="365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Рисунок 10" descr="e918556f2ee2.png" hidden="1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8" y="1412875"/>
            <a:ext cx="8488362" cy="480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85938" y="2295525"/>
            <a:ext cx="6110287" cy="2801938"/>
          </a:xfrm>
          <a:prstGeom prst="rect">
            <a:avLst/>
          </a:prstGeom>
          <a:solidFill>
            <a:srgbClr val="FFFF99">
              <a:alpha val="12941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 i="1">
                <a:solidFill>
                  <a:srgbClr val="FF0000"/>
                </a:solidFill>
                <a:latin typeface="Arial" pitchFamily="34" charset="0"/>
              </a:rPr>
              <a:t>Настроение</a:t>
            </a:r>
            <a:r>
              <a:rPr lang="en-US" sz="4400" b="1" i="1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lang="ru-RU" sz="4400" b="1" i="1">
                <a:solidFill>
                  <a:srgbClr val="FF0000"/>
                </a:solidFill>
                <a:latin typeface="Arial" pitchFamily="34" charset="0"/>
              </a:rPr>
              <a:t>—</a:t>
            </a:r>
            <a:r>
              <a:rPr lang="en-US" sz="4400" b="1" i="1"/>
              <a:t> </a:t>
            </a:r>
            <a:r>
              <a:rPr lang="ru-RU" sz="4400" b="1">
                <a:solidFill>
                  <a:srgbClr val="004274"/>
                </a:solidFill>
                <a:latin typeface="Arial" pitchFamily="34" charset="0"/>
              </a:rPr>
              <a:t>внутреннее, </a:t>
            </a:r>
          </a:p>
          <a:p>
            <a:pPr algn="ctr"/>
            <a:r>
              <a:rPr lang="ru-RU" sz="4400" b="1">
                <a:solidFill>
                  <a:srgbClr val="004274"/>
                </a:solidFill>
                <a:latin typeface="Arial" pitchFamily="34" charset="0"/>
              </a:rPr>
              <a:t>душевное</a:t>
            </a:r>
            <a:r>
              <a:rPr lang="en-US" sz="4400" b="1">
                <a:solidFill>
                  <a:srgbClr val="004274"/>
                </a:solidFill>
                <a:latin typeface="Arial" pitchFamily="34" charset="0"/>
              </a:rPr>
              <a:t> </a:t>
            </a:r>
            <a:r>
              <a:rPr lang="ru-RU" sz="4400" b="1">
                <a:solidFill>
                  <a:srgbClr val="004274"/>
                </a:solidFill>
                <a:latin typeface="Arial" pitchFamily="34" charset="0"/>
              </a:rPr>
              <a:t>состояние человека.</a:t>
            </a:r>
          </a:p>
        </p:txBody>
      </p:sp>
      <p:pic>
        <p:nvPicPr>
          <p:cNvPr id="16393" name="Рисунок 12" descr="0_76fc7_aa30f612_orig.png" hidden="1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807217" flipH="1">
            <a:off x="4845844" y="78581"/>
            <a:ext cx="1595438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Рисунок 17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8313" y="2532063"/>
            <a:ext cx="1825625" cy="394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Лента лицом вверх 19"/>
          <p:cNvSpPr/>
          <p:nvPr/>
        </p:nvSpPr>
        <p:spPr>
          <a:xfrm>
            <a:off x="5364163" y="1730375"/>
            <a:ext cx="2663825" cy="719138"/>
          </a:xfrm>
          <a:prstGeom prst="ribbon2">
            <a:avLst>
              <a:gd name="adj1" fmla="val 16667"/>
              <a:gd name="adj2" fmla="val 68897"/>
            </a:avLst>
          </a:prstGeom>
          <a:solidFill>
            <a:srgbClr val="FFFF66"/>
          </a:solidFill>
          <a:ln>
            <a:solidFill>
              <a:srgbClr val="FF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хорошее</a:t>
            </a:r>
          </a:p>
        </p:txBody>
      </p:sp>
      <p:sp>
        <p:nvSpPr>
          <p:cNvPr id="21" name="Лента лицом вверх 20"/>
          <p:cNvSpPr/>
          <p:nvPr/>
        </p:nvSpPr>
        <p:spPr>
          <a:xfrm>
            <a:off x="1187450" y="1730375"/>
            <a:ext cx="2592388" cy="719138"/>
          </a:xfrm>
          <a:prstGeom prst="ribbon2">
            <a:avLst>
              <a:gd name="adj1" fmla="val 16667"/>
              <a:gd name="adj2" fmla="val 72676"/>
            </a:avLst>
          </a:prstGeom>
          <a:solidFill>
            <a:srgbClr val="FFCCFF"/>
          </a:solidFill>
          <a:ln>
            <a:solidFill>
              <a:srgbClr val="FF99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плохое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 rot="690915">
            <a:off x="6890591" y="2965994"/>
            <a:ext cx="1728000" cy="2121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 rot="20626652">
            <a:off x="4913055" y="3058343"/>
            <a:ext cx="1728000" cy="2013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 rot="482315">
            <a:off x="2541977" y="2957514"/>
            <a:ext cx="1728000" cy="22749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 rot="20616003">
            <a:off x="550692" y="3189752"/>
            <a:ext cx="1728000" cy="2196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6" name="Рисунок 29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1773238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Рисунок 30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2276475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Рисунок 31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2781300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Рисунок 32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3284538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Рисунок 33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3789363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Рисунок 34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4292600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2" name="Рисунок 35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4797425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Box 41"/>
          <p:cNvSpPr txBox="1"/>
          <p:nvPr/>
        </p:nvSpPr>
        <p:spPr>
          <a:xfrm>
            <a:off x="2555875" y="908050"/>
            <a:ext cx="4176713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НАСТРОЕНИЕ</a:t>
            </a:r>
          </a:p>
        </p:txBody>
      </p:sp>
      <p:pic>
        <p:nvPicPr>
          <p:cNvPr id="17424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1113" y="0"/>
            <a:ext cx="9144001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5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8436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163"/>
            <a:ext cx="9144000" cy="682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Просто так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00" y="0"/>
            <a:ext cx="9118600" cy="6858000"/>
          </a:xfrm>
          <a:prstGeom prst="rect">
            <a:avLst/>
          </a:prstGeom>
          <a:solidFill>
            <a:srgbClr val="FFE8D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76200" contourW="44450" prstMaterial="dkEdge">
            <a:bevelT w="114300" h="114300" prst="artDeco"/>
            <a:extrusionClr>
              <a:srgbClr val="00B050"/>
            </a:extrusionClr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    </a:t>
            </a:r>
          </a:p>
        </p:txBody>
      </p:sp>
      <p:pic>
        <p:nvPicPr>
          <p:cNvPr id="11" name="Picture 2" descr="C:\Users\Эля\Desktop\Все рисунки для презентаций\Рисунки по урокам\Урок 4\Урок 4_домики Оха и Аха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70269" y="762877"/>
            <a:ext cx="8681881" cy="518937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2" descr="C:\Users\Эля\Desktop\Все рисунки для презентаций\Рисунки по урокам\Урок 4\Урок 4_домики Оха и Аха.jpg" hidden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908050"/>
            <a:ext cx="7058025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Прямоугольник 7"/>
          <p:cNvSpPr>
            <a:spLocks noChangeArrowheads="1"/>
          </p:cNvSpPr>
          <p:nvPr/>
        </p:nvSpPr>
        <p:spPr bwMode="auto">
          <a:xfrm>
            <a:off x="6732588" y="1196975"/>
            <a:ext cx="10509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solidFill>
                  <a:srgbClr val="FFC000"/>
                </a:solidFill>
                <a:latin typeface="PragmaticaC-Bold"/>
              </a:rPr>
              <a:t>ОХ</a:t>
            </a:r>
            <a:endParaRPr lang="ru-RU" sz="4800">
              <a:solidFill>
                <a:srgbClr val="FFC000"/>
              </a:solidFill>
            </a:endParaRPr>
          </a:p>
        </p:txBody>
      </p:sp>
      <p:sp>
        <p:nvSpPr>
          <p:cNvPr id="21512" name="Прямоугольник 6"/>
          <p:cNvSpPr>
            <a:spLocks noChangeArrowheads="1"/>
          </p:cNvSpPr>
          <p:nvPr/>
        </p:nvSpPr>
        <p:spPr bwMode="auto">
          <a:xfrm>
            <a:off x="3708400" y="1196975"/>
            <a:ext cx="1038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 b="1">
                <a:solidFill>
                  <a:srgbClr val="FFC000"/>
                </a:solidFill>
                <a:latin typeface="PragmaticaC-Bold"/>
              </a:rPr>
              <a:t>АХ</a:t>
            </a:r>
            <a:endParaRPr lang="ru-RU" sz="4800">
              <a:solidFill>
                <a:srgbClr val="FFC000"/>
              </a:solidFill>
            </a:endParaRPr>
          </a:p>
        </p:txBody>
      </p:sp>
      <p:pic>
        <p:nvPicPr>
          <p:cNvPr id="21513" name="Picture 20" descr="C:\Users\user\Desktop\активность-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3357563"/>
            <a:ext cx="1406525" cy="189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9" descr="C:\Users\user\Desktop\активность-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2911475"/>
            <a:ext cx="1944688" cy="249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Рисунок 18" descr="пружин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1196975"/>
            <a:ext cx="7429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с двумя скругленными противолежащими углами 22"/>
          <p:cNvSpPr/>
          <p:nvPr/>
        </p:nvSpPr>
        <p:spPr>
          <a:xfrm>
            <a:off x="852488" y="1035050"/>
            <a:ext cx="3744912" cy="1152525"/>
          </a:xfrm>
          <a:prstGeom prst="round2Diag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3300"/>
                </a:solidFill>
              </a:rPr>
              <a:t>рабочее  настроение</a:t>
            </a:r>
          </a:p>
        </p:txBody>
      </p:sp>
      <p:pic>
        <p:nvPicPr>
          <p:cNvPr id="21517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5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7504" y="1412875"/>
            <a:ext cx="8928992" cy="4824438"/>
          </a:xfrm>
          <a:prstGeom prst="rect">
            <a:avLst/>
          </a:prstGeom>
          <a:solidFill>
            <a:srgbClr val="FFFFB3"/>
          </a:solidFill>
          <a:ln w="9525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84225" y="2005013"/>
            <a:ext cx="2160588" cy="3384550"/>
          </a:xfrm>
          <a:prstGeom prst="roundRect">
            <a:avLst/>
          </a:prstGeom>
          <a:solidFill>
            <a:srgbClr val="99FFCC">
              <a:alpha val="96863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9462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aa966125c0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30188" y="-265113"/>
            <a:ext cx="2484438" cy="176053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3630613" y="2014538"/>
            <a:ext cx="2160587" cy="3384550"/>
          </a:xfrm>
          <a:prstGeom prst="roundRect">
            <a:avLst/>
          </a:prstGeom>
          <a:solidFill>
            <a:srgbClr val="99FFCC">
              <a:alpha val="96863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9465" name="Рисунок 13" descr="от друг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6813" y="2549525"/>
            <a:ext cx="21605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/>
          <p:nvPr/>
        </p:nvSpPr>
        <p:spPr>
          <a:xfrm>
            <a:off x="6400800" y="2024063"/>
            <a:ext cx="2160588" cy="3384550"/>
          </a:xfrm>
          <a:prstGeom prst="roundRect">
            <a:avLst/>
          </a:prstGeom>
          <a:solidFill>
            <a:srgbClr val="99FFCC">
              <a:alpha val="96863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9467" name="Рисунок 14" descr="девочка погода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3600" y="2282825"/>
            <a:ext cx="21558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2771775" y="284163"/>
            <a:ext cx="4176713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НАСТРОЕНИЕ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зависит от: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76275" y="4760913"/>
            <a:ext cx="2376488" cy="647700"/>
          </a:xfrm>
          <a:prstGeom prst="roundRect">
            <a:avLst/>
          </a:prstGeom>
          <a:solidFill>
            <a:srgbClr val="00B0F0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самого </a:t>
            </a:r>
          </a:p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себя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522663" y="4760913"/>
            <a:ext cx="2376487" cy="647700"/>
          </a:xfrm>
          <a:prstGeom prst="roundRect">
            <a:avLst/>
          </a:prstGeom>
          <a:solidFill>
            <a:srgbClr val="00B0F0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другого человека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283325" y="4760913"/>
            <a:ext cx="2376488" cy="647700"/>
          </a:xfrm>
          <a:prstGeom prst="roundRect">
            <a:avLst/>
          </a:prstGeom>
          <a:solidFill>
            <a:srgbClr val="00B0F0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погоды</a:t>
            </a:r>
          </a:p>
        </p:txBody>
      </p:sp>
      <p:pic>
        <p:nvPicPr>
          <p:cNvPr id="19472" name="Рисунок 26" descr="погода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61163" y="2760663"/>
            <a:ext cx="1439862" cy="18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3" name="Рисунок 21" descr="дождик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769838">
            <a:off x="6461125" y="2000250"/>
            <a:ext cx="134302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4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0484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163"/>
            <a:ext cx="9144000" cy="682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 rot="21014436">
            <a:off x="553938" y="1471717"/>
            <a:ext cx="6796287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НАСТРОЕНИЕ</a:t>
            </a:r>
          </a:p>
        </p:txBody>
      </p:sp>
      <p:pic>
        <p:nvPicPr>
          <p:cNvPr id="6" name="Музыка к упражнению _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047112" y="260648"/>
            <a:ext cx="1096888" cy="10968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7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163"/>
            <a:ext cx="9144000" cy="682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1547813" y="2276475"/>
            <a:ext cx="4975978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b="1" dirty="0"/>
              <a:t>Цель-</a:t>
            </a:r>
            <a:r>
              <a:rPr lang="ru-RU" dirty="0"/>
              <a:t> </a:t>
            </a:r>
            <a:r>
              <a:rPr lang="ru-RU" sz="3200" dirty="0"/>
              <a:t>узнать приемы, </a:t>
            </a:r>
          </a:p>
          <a:p>
            <a:pPr>
              <a:defRPr/>
            </a:pPr>
            <a:r>
              <a:rPr lang="ru-RU" sz="3200" dirty="0"/>
              <a:t>которые помогают создать </a:t>
            </a:r>
          </a:p>
          <a:p>
            <a:pPr>
              <a:defRPr/>
            </a:pPr>
            <a:r>
              <a:rPr lang="ru-RU" sz="3200" dirty="0"/>
              <a:t>рабочее </a:t>
            </a:r>
            <a:r>
              <a:rPr lang="ru-RU" sz="3200" dirty="0" smtClean="0"/>
              <a:t>настроение.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5400" y="0"/>
            <a:ext cx="9118600" cy="6858000"/>
          </a:xfrm>
          <a:prstGeom prst="rect">
            <a:avLst/>
          </a:prstGeom>
          <a:solidFill>
            <a:srgbClr val="DDF6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57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Супер 1.jpg" hidden="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с двумя скругленными противолежащими углами 4" hidden="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60" name="Рисунок 5" descr="14.jpg" hidden="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нутый угол 8" hidden="1"/>
          <p:cNvSpPr/>
          <p:nvPr/>
        </p:nvSpPr>
        <p:spPr>
          <a:xfrm>
            <a:off x="971550" y="1341438"/>
            <a:ext cx="7848600" cy="4608512"/>
          </a:xfrm>
          <a:prstGeom prst="foldedCorner">
            <a:avLst/>
          </a:prstGeom>
          <a:solidFill>
            <a:srgbClr val="CCFFCC"/>
          </a:solidFill>
          <a:ln>
            <a:noFill/>
          </a:ln>
          <a:effectLst>
            <a:softEdge rad="31750"/>
          </a:effectLst>
          <a:scene3d>
            <a:camera prst="obliqueTopRigh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62" name="Рисунок 10" descr="кнопка.png" hidden="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404813"/>
            <a:ext cx="673100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Рисунок 11" descr="кнопка.png" hidden="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550" y="404813"/>
            <a:ext cx="673100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4" name="Рисунок 13" descr="e918556f2ee2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809625"/>
            <a:ext cx="778986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Рисунок 28" descr="мальчик с вопросом.png" hidden="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468313" y="2205038"/>
            <a:ext cx="3246438" cy="486886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30" name="Скругленный прямоугольник 29"/>
          <p:cNvSpPr/>
          <p:nvPr/>
        </p:nvSpPr>
        <p:spPr>
          <a:xfrm>
            <a:off x="250825" y="333375"/>
            <a:ext cx="8599488" cy="5616575"/>
          </a:xfrm>
          <a:prstGeom prst="roundRect">
            <a:avLst/>
          </a:prstGeom>
          <a:solidFill>
            <a:srgbClr val="FFE8D9">
              <a:alpha val="97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олилиния 34"/>
          <p:cNvSpPr/>
          <p:nvPr/>
        </p:nvSpPr>
        <p:spPr>
          <a:xfrm>
            <a:off x="1907704" y="553663"/>
            <a:ext cx="5122714" cy="824030"/>
          </a:xfrm>
          <a:custGeom>
            <a:avLst/>
            <a:gdLst>
              <a:gd name="connsiteX0" fmla="*/ 0 w 4234070"/>
              <a:gd name="connsiteY0" fmla="*/ 83642 h 501840"/>
              <a:gd name="connsiteX1" fmla="*/ 24498 w 4234070"/>
              <a:gd name="connsiteY1" fmla="*/ 24498 h 501840"/>
              <a:gd name="connsiteX2" fmla="*/ 83642 w 4234070"/>
              <a:gd name="connsiteY2" fmla="*/ 0 h 501840"/>
              <a:gd name="connsiteX3" fmla="*/ 4150428 w 4234070"/>
              <a:gd name="connsiteY3" fmla="*/ 0 h 501840"/>
              <a:gd name="connsiteX4" fmla="*/ 4209572 w 4234070"/>
              <a:gd name="connsiteY4" fmla="*/ 24498 h 501840"/>
              <a:gd name="connsiteX5" fmla="*/ 4234070 w 4234070"/>
              <a:gd name="connsiteY5" fmla="*/ 83642 h 501840"/>
              <a:gd name="connsiteX6" fmla="*/ 4234070 w 4234070"/>
              <a:gd name="connsiteY6" fmla="*/ 418198 h 501840"/>
              <a:gd name="connsiteX7" fmla="*/ 4209572 w 4234070"/>
              <a:gd name="connsiteY7" fmla="*/ 477342 h 501840"/>
              <a:gd name="connsiteX8" fmla="*/ 4150428 w 4234070"/>
              <a:gd name="connsiteY8" fmla="*/ 501840 h 501840"/>
              <a:gd name="connsiteX9" fmla="*/ 83642 w 4234070"/>
              <a:gd name="connsiteY9" fmla="*/ 501840 h 501840"/>
              <a:gd name="connsiteX10" fmla="*/ 24498 w 4234070"/>
              <a:gd name="connsiteY10" fmla="*/ 477342 h 501840"/>
              <a:gd name="connsiteX11" fmla="*/ 0 w 4234070"/>
              <a:gd name="connsiteY11" fmla="*/ 418198 h 501840"/>
              <a:gd name="connsiteX12" fmla="*/ 0 w 4234070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34070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4150428" y="0"/>
                </a:lnTo>
                <a:cubicBezTo>
                  <a:pt x="4172611" y="0"/>
                  <a:pt x="4193886" y="8812"/>
                  <a:pt x="4209572" y="24498"/>
                </a:cubicBezTo>
                <a:cubicBezTo>
                  <a:pt x="4225258" y="40184"/>
                  <a:pt x="4234070" y="61459"/>
                  <a:pt x="4234070" y="83642"/>
                </a:cubicBezTo>
                <a:lnTo>
                  <a:pt x="4234070" y="418198"/>
                </a:lnTo>
                <a:cubicBezTo>
                  <a:pt x="4234070" y="440381"/>
                  <a:pt x="4225258" y="461656"/>
                  <a:pt x="4209572" y="477342"/>
                </a:cubicBezTo>
                <a:cubicBezTo>
                  <a:pt x="4193886" y="493028"/>
                  <a:pt x="4172611" y="501840"/>
                  <a:pt x="4150428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tint val="50000"/>
                  <a:satMod val="300000"/>
                </a:schemeClr>
              </a:gs>
              <a:gs pos="52000">
                <a:schemeClr val="bg1"/>
              </a:gs>
              <a:gs pos="100000">
                <a:srgbClr val="FEBAEC"/>
              </a:gs>
            </a:gsLst>
          </a:gradFill>
          <a:ln w="25400">
            <a:solidFill>
              <a:srgbClr val="0070C0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2">
              <a:hueOff val="0"/>
              <a:satOff val="0"/>
              <a:lumOff val="0"/>
              <a:alphaOff val="0"/>
            </a:schemeClr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lIns="184536" tIns="24498" rIns="184536" bIns="24498" spcCol="1270" anchor="ctr"/>
          <a:lstStyle/>
          <a:p>
            <a:pPr algn="ctr" defTabSz="12446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ДУМАЙ О КАНИКУЛАХ</a:t>
            </a:r>
          </a:p>
        </p:txBody>
      </p:sp>
      <p:sp>
        <p:nvSpPr>
          <p:cNvPr id="37" name="Полилиния 36"/>
          <p:cNvSpPr/>
          <p:nvPr/>
        </p:nvSpPr>
        <p:spPr>
          <a:xfrm>
            <a:off x="1929760" y="1657822"/>
            <a:ext cx="5122800" cy="824400"/>
          </a:xfrm>
          <a:custGeom>
            <a:avLst/>
            <a:gdLst>
              <a:gd name="connsiteX0" fmla="*/ 0 w 4234070"/>
              <a:gd name="connsiteY0" fmla="*/ 83642 h 501840"/>
              <a:gd name="connsiteX1" fmla="*/ 24498 w 4234070"/>
              <a:gd name="connsiteY1" fmla="*/ 24498 h 501840"/>
              <a:gd name="connsiteX2" fmla="*/ 83642 w 4234070"/>
              <a:gd name="connsiteY2" fmla="*/ 0 h 501840"/>
              <a:gd name="connsiteX3" fmla="*/ 4150428 w 4234070"/>
              <a:gd name="connsiteY3" fmla="*/ 0 h 501840"/>
              <a:gd name="connsiteX4" fmla="*/ 4209572 w 4234070"/>
              <a:gd name="connsiteY4" fmla="*/ 24498 h 501840"/>
              <a:gd name="connsiteX5" fmla="*/ 4234070 w 4234070"/>
              <a:gd name="connsiteY5" fmla="*/ 83642 h 501840"/>
              <a:gd name="connsiteX6" fmla="*/ 4234070 w 4234070"/>
              <a:gd name="connsiteY6" fmla="*/ 418198 h 501840"/>
              <a:gd name="connsiteX7" fmla="*/ 4209572 w 4234070"/>
              <a:gd name="connsiteY7" fmla="*/ 477342 h 501840"/>
              <a:gd name="connsiteX8" fmla="*/ 4150428 w 4234070"/>
              <a:gd name="connsiteY8" fmla="*/ 501840 h 501840"/>
              <a:gd name="connsiteX9" fmla="*/ 83642 w 4234070"/>
              <a:gd name="connsiteY9" fmla="*/ 501840 h 501840"/>
              <a:gd name="connsiteX10" fmla="*/ 24498 w 4234070"/>
              <a:gd name="connsiteY10" fmla="*/ 477342 h 501840"/>
              <a:gd name="connsiteX11" fmla="*/ 0 w 4234070"/>
              <a:gd name="connsiteY11" fmla="*/ 418198 h 501840"/>
              <a:gd name="connsiteX12" fmla="*/ 0 w 4234070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34070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4150428" y="0"/>
                </a:lnTo>
                <a:cubicBezTo>
                  <a:pt x="4172611" y="0"/>
                  <a:pt x="4193886" y="8812"/>
                  <a:pt x="4209572" y="24498"/>
                </a:cubicBezTo>
                <a:cubicBezTo>
                  <a:pt x="4225258" y="40184"/>
                  <a:pt x="4234070" y="61459"/>
                  <a:pt x="4234070" y="83642"/>
                </a:cubicBezTo>
                <a:lnTo>
                  <a:pt x="4234070" y="418198"/>
                </a:lnTo>
                <a:cubicBezTo>
                  <a:pt x="4234070" y="440381"/>
                  <a:pt x="4225258" y="461656"/>
                  <a:pt x="4209572" y="477342"/>
                </a:cubicBezTo>
                <a:cubicBezTo>
                  <a:pt x="4193886" y="493028"/>
                  <a:pt x="4172611" y="501840"/>
                  <a:pt x="4150428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  <a:gradFill>
            <a:gsLst>
              <a:gs pos="0">
                <a:srgbClr val="92D050">
                  <a:lumMod val="77000"/>
                  <a:lumOff val="23000"/>
                </a:srgbClr>
              </a:gs>
              <a:gs pos="54000">
                <a:schemeClr val="bg1"/>
              </a:gs>
              <a:gs pos="100000">
                <a:srgbClr val="92D050">
                  <a:lumMod val="81000"/>
                  <a:lumOff val="19000"/>
                </a:srgbClr>
              </a:gs>
            </a:gsLst>
          </a:gradFill>
          <a:ln w="25400">
            <a:solidFill>
              <a:srgbClr val="0070C0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3">
              <a:hueOff val="0"/>
              <a:satOff val="0"/>
              <a:lumOff val="0"/>
              <a:alphaOff val="0"/>
            </a:schemeClr>
          </a:fillRef>
          <a:effectRef idx="1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lIns="184536" tIns="24498" rIns="184536" bIns="24498" spcCol="1270" anchor="ctr"/>
          <a:lstStyle/>
          <a:p>
            <a:pPr algn="ctr" defTabSz="12446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ВСПОМИНАЙ СВОИ УСПЕХИ</a:t>
            </a:r>
          </a:p>
        </p:txBody>
      </p:sp>
      <p:sp>
        <p:nvSpPr>
          <p:cNvPr id="39" name="Полилиния 38"/>
          <p:cNvSpPr/>
          <p:nvPr/>
        </p:nvSpPr>
        <p:spPr>
          <a:xfrm>
            <a:off x="1907704" y="3822283"/>
            <a:ext cx="5122800" cy="824400"/>
          </a:xfrm>
          <a:custGeom>
            <a:avLst/>
            <a:gdLst>
              <a:gd name="connsiteX0" fmla="*/ 0 w 4234070"/>
              <a:gd name="connsiteY0" fmla="*/ 83642 h 501840"/>
              <a:gd name="connsiteX1" fmla="*/ 24498 w 4234070"/>
              <a:gd name="connsiteY1" fmla="*/ 24498 h 501840"/>
              <a:gd name="connsiteX2" fmla="*/ 83642 w 4234070"/>
              <a:gd name="connsiteY2" fmla="*/ 0 h 501840"/>
              <a:gd name="connsiteX3" fmla="*/ 4150428 w 4234070"/>
              <a:gd name="connsiteY3" fmla="*/ 0 h 501840"/>
              <a:gd name="connsiteX4" fmla="*/ 4209572 w 4234070"/>
              <a:gd name="connsiteY4" fmla="*/ 24498 h 501840"/>
              <a:gd name="connsiteX5" fmla="*/ 4234070 w 4234070"/>
              <a:gd name="connsiteY5" fmla="*/ 83642 h 501840"/>
              <a:gd name="connsiteX6" fmla="*/ 4234070 w 4234070"/>
              <a:gd name="connsiteY6" fmla="*/ 418198 h 501840"/>
              <a:gd name="connsiteX7" fmla="*/ 4209572 w 4234070"/>
              <a:gd name="connsiteY7" fmla="*/ 477342 h 501840"/>
              <a:gd name="connsiteX8" fmla="*/ 4150428 w 4234070"/>
              <a:gd name="connsiteY8" fmla="*/ 501840 h 501840"/>
              <a:gd name="connsiteX9" fmla="*/ 83642 w 4234070"/>
              <a:gd name="connsiteY9" fmla="*/ 501840 h 501840"/>
              <a:gd name="connsiteX10" fmla="*/ 24498 w 4234070"/>
              <a:gd name="connsiteY10" fmla="*/ 477342 h 501840"/>
              <a:gd name="connsiteX11" fmla="*/ 0 w 4234070"/>
              <a:gd name="connsiteY11" fmla="*/ 418198 h 501840"/>
              <a:gd name="connsiteX12" fmla="*/ 0 w 4234070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34070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4150428" y="0"/>
                </a:lnTo>
                <a:cubicBezTo>
                  <a:pt x="4172611" y="0"/>
                  <a:pt x="4193886" y="8812"/>
                  <a:pt x="4209572" y="24498"/>
                </a:cubicBezTo>
                <a:cubicBezTo>
                  <a:pt x="4225258" y="40184"/>
                  <a:pt x="4234070" y="61459"/>
                  <a:pt x="4234070" y="83642"/>
                </a:cubicBezTo>
                <a:lnTo>
                  <a:pt x="4234070" y="418198"/>
                </a:lnTo>
                <a:cubicBezTo>
                  <a:pt x="4234070" y="440381"/>
                  <a:pt x="4225258" y="461656"/>
                  <a:pt x="4209572" y="477342"/>
                </a:cubicBezTo>
                <a:cubicBezTo>
                  <a:pt x="4193886" y="493028"/>
                  <a:pt x="4172611" y="501840"/>
                  <a:pt x="4150428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  <a:gradFill>
            <a:gsLst>
              <a:gs pos="0">
                <a:schemeClr val="accent4">
                  <a:hueOff val="0"/>
                  <a:satOff val="0"/>
                  <a:lumOff val="0"/>
                  <a:alphaOff val="0"/>
                  <a:tint val="50000"/>
                  <a:satMod val="300000"/>
                </a:schemeClr>
              </a:gs>
              <a:gs pos="50000">
                <a:schemeClr val="bg1"/>
              </a:gs>
              <a:gs pos="100000">
                <a:schemeClr val="accent4">
                  <a:hueOff val="0"/>
                  <a:satOff val="0"/>
                  <a:lumOff val="0"/>
                  <a:alphaOff val="0"/>
                  <a:tint val="37000"/>
                  <a:satMod val="30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tint val="15000"/>
                  <a:satMod val="350000"/>
                </a:schemeClr>
              </a:gs>
            </a:gsLst>
          </a:gradFill>
          <a:ln w="25400">
            <a:solidFill>
              <a:srgbClr val="0070C0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4">
              <a:hueOff val="0"/>
              <a:satOff val="0"/>
              <a:lumOff val="0"/>
              <a:alphaOff val="0"/>
            </a:schemeClr>
          </a:fillRef>
          <a:effectRef idx="1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lIns="184536" tIns="24498" rIns="184536" bIns="24498" spcCol="1270" anchor="ctr"/>
          <a:lstStyle/>
          <a:p>
            <a:pPr algn="ctr" defTabSz="12446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СМОТРИ В ОКНО</a:t>
            </a:r>
          </a:p>
        </p:txBody>
      </p:sp>
      <p:sp>
        <p:nvSpPr>
          <p:cNvPr id="41" name="Полилиния 40"/>
          <p:cNvSpPr/>
          <p:nvPr/>
        </p:nvSpPr>
        <p:spPr>
          <a:xfrm>
            <a:off x="1907704" y="2743479"/>
            <a:ext cx="5122800" cy="824400"/>
          </a:xfrm>
          <a:custGeom>
            <a:avLst/>
            <a:gdLst>
              <a:gd name="connsiteX0" fmla="*/ 0 w 4234070"/>
              <a:gd name="connsiteY0" fmla="*/ 83642 h 501840"/>
              <a:gd name="connsiteX1" fmla="*/ 24498 w 4234070"/>
              <a:gd name="connsiteY1" fmla="*/ 24498 h 501840"/>
              <a:gd name="connsiteX2" fmla="*/ 83642 w 4234070"/>
              <a:gd name="connsiteY2" fmla="*/ 0 h 501840"/>
              <a:gd name="connsiteX3" fmla="*/ 4150428 w 4234070"/>
              <a:gd name="connsiteY3" fmla="*/ 0 h 501840"/>
              <a:gd name="connsiteX4" fmla="*/ 4209572 w 4234070"/>
              <a:gd name="connsiteY4" fmla="*/ 24498 h 501840"/>
              <a:gd name="connsiteX5" fmla="*/ 4234070 w 4234070"/>
              <a:gd name="connsiteY5" fmla="*/ 83642 h 501840"/>
              <a:gd name="connsiteX6" fmla="*/ 4234070 w 4234070"/>
              <a:gd name="connsiteY6" fmla="*/ 418198 h 501840"/>
              <a:gd name="connsiteX7" fmla="*/ 4209572 w 4234070"/>
              <a:gd name="connsiteY7" fmla="*/ 477342 h 501840"/>
              <a:gd name="connsiteX8" fmla="*/ 4150428 w 4234070"/>
              <a:gd name="connsiteY8" fmla="*/ 501840 h 501840"/>
              <a:gd name="connsiteX9" fmla="*/ 83642 w 4234070"/>
              <a:gd name="connsiteY9" fmla="*/ 501840 h 501840"/>
              <a:gd name="connsiteX10" fmla="*/ 24498 w 4234070"/>
              <a:gd name="connsiteY10" fmla="*/ 477342 h 501840"/>
              <a:gd name="connsiteX11" fmla="*/ 0 w 4234070"/>
              <a:gd name="connsiteY11" fmla="*/ 418198 h 501840"/>
              <a:gd name="connsiteX12" fmla="*/ 0 w 4234070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34070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4150428" y="0"/>
                </a:lnTo>
                <a:cubicBezTo>
                  <a:pt x="4172611" y="0"/>
                  <a:pt x="4193886" y="8812"/>
                  <a:pt x="4209572" y="24498"/>
                </a:cubicBezTo>
                <a:cubicBezTo>
                  <a:pt x="4225258" y="40184"/>
                  <a:pt x="4234070" y="61459"/>
                  <a:pt x="4234070" y="83642"/>
                </a:cubicBezTo>
                <a:lnTo>
                  <a:pt x="4234070" y="418198"/>
                </a:lnTo>
                <a:cubicBezTo>
                  <a:pt x="4234070" y="440381"/>
                  <a:pt x="4225258" y="461656"/>
                  <a:pt x="4209572" y="477342"/>
                </a:cubicBezTo>
                <a:cubicBezTo>
                  <a:pt x="4193886" y="493028"/>
                  <a:pt x="4172611" y="501840"/>
                  <a:pt x="4150428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tint val="50000"/>
                  <a:satMod val="300000"/>
                </a:schemeClr>
              </a:gs>
              <a:gs pos="53000">
                <a:schemeClr val="bg1"/>
              </a:gs>
              <a:gs pos="100000">
                <a:srgbClr val="00B0F0">
                  <a:lumMod val="50000"/>
                  <a:lumOff val="50000"/>
                </a:srgbClr>
              </a:gs>
            </a:gsLst>
          </a:gradFill>
          <a:ln w="25400">
            <a:solidFill>
              <a:srgbClr val="0070C0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lIns="184536" tIns="24498" rIns="184536" bIns="24498" spcCol="1270" anchor="ctr"/>
          <a:lstStyle/>
          <a:p>
            <a:pPr algn="ctr" defTabSz="12446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НАХОДИ ПЛЮСЫ В РАБОТЕ</a:t>
            </a:r>
          </a:p>
        </p:txBody>
      </p:sp>
      <p:sp>
        <p:nvSpPr>
          <p:cNvPr id="43" name="Полилиния 42"/>
          <p:cNvSpPr/>
          <p:nvPr/>
        </p:nvSpPr>
        <p:spPr>
          <a:xfrm>
            <a:off x="1907704" y="4869160"/>
            <a:ext cx="5122800" cy="824400"/>
          </a:xfrm>
          <a:custGeom>
            <a:avLst/>
            <a:gdLst>
              <a:gd name="connsiteX0" fmla="*/ 0 w 4234070"/>
              <a:gd name="connsiteY0" fmla="*/ 83642 h 501840"/>
              <a:gd name="connsiteX1" fmla="*/ 24498 w 4234070"/>
              <a:gd name="connsiteY1" fmla="*/ 24498 h 501840"/>
              <a:gd name="connsiteX2" fmla="*/ 83642 w 4234070"/>
              <a:gd name="connsiteY2" fmla="*/ 0 h 501840"/>
              <a:gd name="connsiteX3" fmla="*/ 4150428 w 4234070"/>
              <a:gd name="connsiteY3" fmla="*/ 0 h 501840"/>
              <a:gd name="connsiteX4" fmla="*/ 4209572 w 4234070"/>
              <a:gd name="connsiteY4" fmla="*/ 24498 h 501840"/>
              <a:gd name="connsiteX5" fmla="*/ 4234070 w 4234070"/>
              <a:gd name="connsiteY5" fmla="*/ 83642 h 501840"/>
              <a:gd name="connsiteX6" fmla="*/ 4234070 w 4234070"/>
              <a:gd name="connsiteY6" fmla="*/ 418198 h 501840"/>
              <a:gd name="connsiteX7" fmla="*/ 4209572 w 4234070"/>
              <a:gd name="connsiteY7" fmla="*/ 477342 h 501840"/>
              <a:gd name="connsiteX8" fmla="*/ 4150428 w 4234070"/>
              <a:gd name="connsiteY8" fmla="*/ 501840 h 501840"/>
              <a:gd name="connsiteX9" fmla="*/ 83642 w 4234070"/>
              <a:gd name="connsiteY9" fmla="*/ 501840 h 501840"/>
              <a:gd name="connsiteX10" fmla="*/ 24498 w 4234070"/>
              <a:gd name="connsiteY10" fmla="*/ 477342 h 501840"/>
              <a:gd name="connsiteX11" fmla="*/ 0 w 4234070"/>
              <a:gd name="connsiteY11" fmla="*/ 418198 h 501840"/>
              <a:gd name="connsiteX12" fmla="*/ 0 w 4234070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34070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4150428" y="0"/>
                </a:lnTo>
                <a:cubicBezTo>
                  <a:pt x="4172611" y="0"/>
                  <a:pt x="4193886" y="8812"/>
                  <a:pt x="4209572" y="24498"/>
                </a:cubicBezTo>
                <a:cubicBezTo>
                  <a:pt x="4225258" y="40184"/>
                  <a:pt x="4234070" y="61459"/>
                  <a:pt x="4234070" y="83642"/>
                </a:cubicBezTo>
                <a:lnTo>
                  <a:pt x="4234070" y="418198"/>
                </a:lnTo>
                <a:cubicBezTo>
                  <a:pt x="4234070" y="440381"/>
                  <a:pt x="4225258" y="461656"/>
                  <a:pt x="4209572" y="477342"/>
                </a:cubicBezTo>
                <a:cubicBezTo>
                  <a:pt x="4193886" y="493028"/>
                  <a:pt x="4172611" y="501840"/>
                  <a:pt x="4150428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  <a:gradFill>
            <a:gsLst>
              <a:gs pos="0">
                <a:schemeClr val="accent6">
                  <a:hueOff val="0"/>
                  <a:satOff val="0"/>
                  <a:lumOff val="0"/>
                  <a:alphaOff val="0"/>
                  <a:tint val="50000"/>
                  <a:satMod val="300000"/>
                </a:schemeClr>
              </a:gs>
              <a:gs pos="50000">
                <a:schemeClr val="bg1"/>
              </a:gs>
              <a:gs pos="100000">
                <a:schemeClr val="accent6">
                  <a:hueOff val="0"/>
                  <a:satOff val="0"/>
                  <a:alphaOff val="0"/>
                  <a:tint val="37000"/>
                  <a:satMod val="300000"/>
                  <a:lumMod val="88000"/>
                </a:schemeClr>
              </a:gs>
              <a:gs pos="100000">
                <a:schemeClr val="accent6">
                  <a:hueOff val="0"/>
                  <a:satOff val="0"/>
                  <a:lumOff val="0"/>
                  <a:alphaOff val="0"/>
                  <a:tint val="15000"/>
                  <a:satMod val="350000"/>
                </a:schemeClr>
              </a:gs>
            </a:gsLst>
          </a:gradFill>
          <a:ln w="25400">
            <a:solidFill>
              <a:srgbClr val="0070C0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6">
              <a:hueOff val="0"/>
              <a:satOff val="0"/>
              <a:lumOff val="0"/>
              <a:alphaOff val="0"/>
            </a:schemeClr>
          </a:fillRef>
          <a:effectRef idx="1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lIns="184536" tIns="24498" rIns="184536" bIns="24498" spcCol="1270" anchor="ctr"/>
          <a:lstStyle/>
          <a:p>
            <a:pPr algn="ctr" defTabSz="12446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ДЕЛАЙ РАЗМИНКУ</a:t>
            </a:r>
          </a:p>
        </p:txBody>
      </p:sp>
      <p:pic>
        <p:nvPicPr>
          <p:cNvPr id="23582" name="Рисунок 32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81863" y="3708400"/>
            <a:ext cx="1568450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3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317500" dist="393700" dir="6960000" sx="40000" sy="40000" algn="ctr" rotWithShape="0">
              <a:srgbClr val="000000">
                <a:alpha val="65000"/>
              </a:srgbClr>
            </a:outerShdw>
          </a:effectLst>
        </p:spPr>
      </p:pic>
      <p:pic>
        <p:nvPicPr>
          <p:cNvPr id="4" name="Рисунок 3" descr="Супер 1.jpg" hidden="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с двумя скругленными противолежащими углами 4" hidden="1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81" name="Рисунок 5" descr="14.jpg" hidden="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нутый угол 8" hidden="1"/>
          <p:cNvSpPr/>
          <p:nvPr/>
        </p:nvSpPr>
        <p:spPr>
          <a:xfrm>
            <a:off x="971550" y="1341438"/>
            <a:ext cx="7848600" cy="4608512"/>
          </a:xfrm>
          <a:prstGeom prst="foldedCorner">
            <a:avLst/>
          </a:prstGeom>
          <a:solidFill>
            <a:srgbClr val="CCFFCC"/>
          </a:solidFill>
          <a:ln>
            <a:noFill/>
          </a:ln>
          <a:effectLst>
            <a:softEdge rad="31750"/>
          </a:effectLst>
          <a:scene3d>
            <a:camera prst="obliqueTopRigh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83" name="Рисунок 10" descr="кноп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404813"/>
            <a:ext cx="673100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Рисунок 11" descr="кнопка.png" hidden="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550" y="404813"/>
            <a:ext cx="673100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Прямоугольник 30"/>
          <p:cNvSpPr/>
          <p:nvPr/>
        </p:nvSpPr>
        <p:spPr>
          <a:xfrm>
            <a:off x="205978" y="404664"/>
            <a:ext cx="8686501" cy="5112568"/>
          </a:xfrm>
          <a:prstGeom prst="rect">
            <a:avLst/>
          </a:prstGeom>
          <a:solidFill>
            <a:srgbClr val="FFE8D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76200" contourW="44450" prstMaterial="dkEdge">
            <a:bevelT w="114300" h="114300" prst="artDeco"/>
            <a:extrusionClr>
              <a:srgbClr val="00B050"/>
            </a:extrusionClr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    </a:t>
            </a:r>
          </a:p>
        </p:txBody>
      </p:sp>
      <p:pic>
        <p:nvPicPr>
          <p:cNvPr id="24588" name="Рисунок 24" descr="eaa966125c0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23850" y="-242888"/>
            <a:ext cx="2482850" cy="175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Рисунок 13" descr="e918556f2ee2.png" hidden="1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213" y="809625"/>
            <a:ext cx="778986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0" name="Рисунок 27" descr="eaa966125c0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833005">
            <a:off x="7094538" y="206375"/>
            <a:ext cx="2484438" cy="176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Рисунок 28" descr="мальчик с вопросом.png" hidden="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468313" y="2205038"/>
            <a:ext cx="3246438" cy="486886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24592" name="Рисунок 46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7813" y="3806825"/>
            <a:ext cx="2446337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1946275" y="833438"/>
            <a:ext cx="4962525" cy="504825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FF0000"/>
                </a:solidFill>
              </a:rPr>
              <a:t>НАСТРОЕНИЕ</a:t>
            </a:r>
          </a:p>
        </p:txBody>
      </p:sp>
      <p:pic>
        <p:nvPicPr>
          <p:cNvPr id="24594" name="Рисунок 6"/>
          <p:cNvPicPr>
            <a:picLocks noChangeAspect="1"/>
          </p:cNvPicPr>
          <p:nvPr/>
        </p:nvPicPr>
        <p:blipFill>
          <a:blip r:embed="rId11" cstate="print"/>
          <a:srcRect l="763" r="824"/>
          <a:stretch>
            <a:fillRect/>
          </a:stretch>
        </p:blipFill>
        <p:spPr bwMode="auto">
          <a:xfrm>
            <a:off x="1946275" y="1628775"/>
            <a:ext cx="49625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5741988" y="2962275"/>
            <a:ext cx="2333625" cy="844550"/>
          </a:xfrm>
          <a:prstGeom prst="roundRect">
            <a:avLst/>
          </a:prstGeom>
          <a:gradFill flip="none" rotWithShape="1">
            <a:gsLst>
              <a:gs pos="0">
                <a:srgbClr val="FFFF00">
                  <a:lumMod val="93000"/>
                </a:srgbClr>
              </a:gs>
              <a:gs pos="50000">
                <a:schemeClr val="bg1"/>
              </a:gs>
              <a:gs pos="100000">
                <a:srgbClr val="FFFF00"/>
              </a:gs>
              <a:gs pos="100000">
                <a:schemeClr val="accent6">
                  <a:hueOff val="0"/>
                  <a:satOff val="0"/>
                  <a:lumOff val="0"/>
                  <a:alphaOff val="0"/>
                  <a:tint val="15000"/>
                  <a:satMod val="350000"/>
                </a:schemeClr>
              </a:gs>
            </a:gsLst>
            <a:lin ang="0" scaled="1"/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0070C0"/>
                </a:solidFill>
              </a:rPr>
              <a:t>Делай разминку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321050" y="2960688"/>
            <a:ext cx="2212975" cy="846137"/>
          </a:xfrm>
          <a:prstGeom prst="roundRect">
            <a:avLst/>
          </a:prstGeom>
          <a:gradFill flip="none" rotWithShape="1">
            <a:gsLst>
              <a:gs pos="0">
                <a:srgbClr val="FFFF00">
                  <a:lumMod val="93000"/>
                </a:srgbClr>
              </a:gs>
              <a:gs pos="50000">
                <a:schemeClr val="bg1"/>
              </a:gs>
              <a:gs pos="100000">
                <a:srgbClr val="FFFF00"/>
              </a:gs>
              <a:gs pos="100000">
                <a:schemeClr val="accent6">
                  <a:hueOff val="0"/>
                  <a:satOff val="0"/>
                  <a:lumOff val="0"/>
                  <a:alphaOff val="0"/>
                  <a:tint val="15000"/>
                  <a:satMod val="350000"/>
                </a:schemeClr>
              </a:gs>
            </a:gsLst>
            <a:lin ang="0" scaled="1"/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0070C0"/>
                </a:solidFill>
              </a:rPr>
              <a:t>Вспоминай свои успехи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917575" y="2960688"/>
            <a:ext cx="2214563" cy="846137"/>
          </a:xfrm>
          <a:prstGeom prst="roundRect">
            <a:avLst/>
          </a:prstGeom>
          <a:gradFill flip="none" rotWithShape="1">
            <a:gsLst>
              <a:gs pos="0">
                <a:srgbClr val="FFFF00">
                  <a:lumMod val="93000"/>
                </a:srgbClr>
              </a:gs>
              <a:gs pos="50000">
                <a:schemeClr val="bg1"/>
              </a:gs>
              <a:gs pos="100000">
                <a:srgbClr val="FFFF00"/>
              </a:gs>
              <a:gs pos="100000">
                <a:schemeClr val="accent6">
                  <a:hueOff val="0"/>
                  <a:satOff val="0"/>
                  <a:lumOff val="0"/>
                  <a:alphaOff val="0"/>
                  <a:tint val="15000"/>
                  <a:satMod val="350000"/>
                </a:schemeClr>
              </a:gs>
            </a:gsLst>
            <a:lin ang="0" scaled="1"/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0070C0"/>
                </a:solidFill>
              </a:rPr>
              <a:t>Находи плюсы в работе</a:t>
            </a:r>
          </a:p>
        </p:txBody>
      </p:sp>
      <p:pic>
        <p:nvPicPr>
          <p:cNvPr id="24598" name="Picture 12" descr="\\Server\новая папка\Шагов\1-МИР деятельности_2 класс\МИД_ТЗ для художника_УРОКИ 1-5\All_illustrations_MID_2klass\Logo_MirD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7975" y="6269038"/>
            <a:ext cx="12827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9" name="Picture 30" descr="\\server\data\Для Синицыной В.В\20-солнце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00913" y="225425"/>
            <a:ext cx="16192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0" name="Picture 6" descr="C:\Users\user\Desktop\МиД_презентации_2 класс\Шаги урока ОНЗ\Рамка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35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8" name="Музыка к упражнению _Я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604250" y="6308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3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81742" fill="hold"/>
                                        <p:tgtEl>
                                          <p:spTgt spid="235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8"/>
                  </p:tgtEl>
                </p:cond>
              </p:nextCondLst>
            </p:seq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78"/>
                </p:tgtEl>
              </p:cMediaNode>
            </p:audio>
          </p:childTnLst>
        </p:cTn>
      </p:par>
    </p:tnLst>
    <p:bldLst>
      <p:bldP spid="10" grpId="0" animBg="1"/>
      <p:bldP spid="35" grpId="0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1512167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ВНЕКЛАССНОЕ   ЧТЕНИЕ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708920"/>
            <a:ext cx="6400800" cy="1440160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/>
              <a:t>учитель начальных классов</a:t>
            </a:r>
          </a:p>
          <a:p>
            <a:r>
              <a:rPr lang="ru-RU" sz="4000" b="1" dirty="0" smtClean="0"/>
              <a:t>Басова Нелли Геннадьевна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116253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601134"/>
            <a:ext cx="7920880" cy="568863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2" name="7-конечная звезда 1"/>
          <p:cNvSpPr/>
          <p:nvPr/>
        </p:nvSpPr>
        <p:spPr>
          <a:xfrm>
            <a:off x="2524047" y="2003152"/>
            <a:ext cx="4320480" cy="2808312"/>
          </a:xfrm>
          <a:prstGeom prst="star7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ВЫРАЗИТЕЛЬНЫЕ СРЕДСТВА</a:t>
            </a:r>
            <a:endParaRPr lang="ru-RU" b="1" dirty="0"/>
          </a:p>
        </p:txBody>
      </p:sp>
      <p:sp>
        <p:nvSpPr>
          <p:cNvPr id="3" name="Овал 2"/>
          <p:cNvSpPr/>
          <p:nvPr/>
        </p:nvSpPr>
        <p:spPr>
          <a:xfrm>
            <a:off x="560807" y="2708920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МЕТАФОРА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457742" y="620688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АНАФОРА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6012160" y="1277144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ИРОНИЯ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6452273" y="2708920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ГРАДАЦИЯ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767077" y="4270802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СРАВНЕНИЕ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3568163" y="5134898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ЛИТОТА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6156176" y="4401746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ЭПИТЕТ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971600" y="1277144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АНТИТЕЗА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6429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F:\Мастер - класс\Без названия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449630"/>
            <a:ext cx="2376264" cy="3795525"/>
          </a:xfrm>
          <a:prstGeom prst="rect">
            <a:avLst/>
          </a:prstGeom>
          <a:noFill/>
        </p:spPr>
      </p:pic>
      <p:pic>
        <p:nvPicPr>
          <p:cNvPr id="7" name="Picture 5" descr="ап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49630"/>
            <a:ext cx="2376264" cy="378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F:\Мастер - класс\00147744.cover_3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453491"/>
            <a:ext cx="2520280" cy="37916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6429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340768"/>
            <a:ext cx="7920880" cy="496855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Дж. Свифт </a:t>
            </a:r>
          </a:p>
          <a:p>
            <a:pPr marL="0" indent="0">
              <a:buNone/>
            </a:pPr>
            <a:r>
              <a:rPr lang="ru-RU" dirty="0" smtClean="0"/>
              <a:t>                          </a:t>
            </a:r>
          </a:p>
          <a:p>
            <a:pPr marL="0" indent="0">
              <a:buNone/>
            </a:pPr>
            <a:r>
              <a:rPr lang="ru-RU" dirty="0" smtClean="0"/>
              <a:t>Л. </a:t>
            </a:r>
            <a:r>
              <a:rPr lang="ru-RU" dirty="0" err="1" smtClean="0"/>
              <a:t>Лагин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                         </a:t>
            </a:r>
          </a:p>
          <a:p>
            <a:pPr marL="0" indent="0">
              <a:buNone/>
            </a:pPr>
            <a:r>
              <a:rPr lang="ru-RU" dirty="0" smtClean="0"/>
              <a:t>Р. Стивенсон              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860032" y="1484784"/>
            <a:ext cx="3096344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э</a:t>
            </a:r>
            <a:r>
              <a:rPr lang="ru-RU" sz="4000" dirty="0" smtClean="0"/>
              <a:t>питет</a:t>
            </a:r>
          </a:p>
          <a:p>
            <a:pPr algn="ctr"/>
            <a:r>
              <a:rPr lang="ru-RU" sz="4000" dirty="0"/>
              <a:t>с</a:t>
            </a:r>
            <a:r>
              <a:rPr lang="ru-RU" sz="4000" dirty="0" smtClean="0"/>
              <a:t>равнение</a:t>
            </a:r>
          </a:p>
          <a:p>
            <a:pPr algn="ctr"/>
            <a:r>
              <a:rPr lang="ru-RU" sz="4000" dirty="0"/>
              <a:t>с</a:t>
            </a:r>
            <a:r>
              <a:rPr lang="ru-RU" sz="4000" dirty="0" smtClean="0"/>
              <a:t>атира</a:t>
            </a:r>
          </a:p>
          <a:p>
            <a:pPr algn="ctr"/>
            <a:r>
              <a:rPr lang="ru-RU" sz="4000" dirty="0" smtClean="0"/>
              <a:t>литота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-171400"/>
            <a:ext cx="4464496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40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169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>
            <a:spLocks noChangeArrowheads="1"/>
          </p:cNvSpPr>
          <p:nvPr/>
        </p:nvSpPr>
        <p:spPr bwMode="auto">
          <a:xfrm>
            <a:off x="539551" y="332656"/>
            <a:ext cx="8353623" cy="604867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9CC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5" descr="C:\Users\user\Desktop\Эталоны без фона\Эталон-Причина-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0666" y="1350119"/>
            <a:ext cx="2181639" cy="751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1" descr="C:\Users\user\Desktop\Эталон-Затруднение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5984" y="2222881"/>
            <a:ext cx="2170714" cy="2233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47" y="2205738"/>
            <a:ext cx="2247181" cy="2267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818" y="1350119"/>
            <a:ext cx="2181639" cy="783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Группа 1"/>
          <p:cNvGrpSpPr>
            <a:grpSpLocks/>
          </p:cNvGrpSpPr>
          <p:nvPr/>
        </p:nvGrpSpPr>
        <p:grpSpPr bwMode="auto">
          <a:xfrm>
            <a:off x="3441715" y="4537258"/>
            <a:ext cx="2406357" cy="777692"/>
            <a:chOff x="3348038" y="4522788"/>
            <a:chExt cx="2447925" cy="792162"/>
          </a:xfrm>
        </p:grpSpPr>
        <p:pic>
          <p:nvPicPr>
            <p:cNvPr id="26" name="Изображение 34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348038" y="4522788"/>
              <a:ext cx="2447925" cy="792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Изображение 36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563938" y="4797425"/>
              <a:ext cx="1566862" cy="225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6" name="Группа 5"/>
          <p:cNvGrpSpPr>
            <a:grpSpLocks/>
          </p:cNvGrpSpPr>
          <p:nvPr/>
        </p:nvGrpSpPr>
        <p:grpSpPr bwMode="auto">
          <a:xfrm>
            <a:off x="6272539" y="4537258"/>
            <a:ext cx="2592061" cy="777692"/>
            <a:chOff x="6416675" y="4522788"/>
            <a:chExt cx="2447925" cy="792162"/>
          </a:xfrm>
        </p:grpSpPr>
        <p:pic>
          <p:nvPicPr>
            <p:cNvPr id="24" name="Изображение 38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416675" y="4522788"/>
              <a:ext cx="2447925" cy="792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Изображение 40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875463" y="4797425"/>
              <a:ext cx="1030287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Изображение 41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4537258"/>
            <a:ext cx="2406357" cy="777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Изображение 8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3313" y="4769474"/>
            <a:ext cx="1839879" cy="282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Изображение 9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64440" y="3039536"/>
            <a:ext cx="677275" cy="706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Изображение 46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84773" y="2261844"/>
            <a:ext cx="2228455" cy="2152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7" descr="C:\Users\user\Desktop\МиД_презентации_2 класс\Шаги урока ОНЗ\Плашка-Цель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84773" y="1340768"/>
            <a:ext cx="2228455" cy="7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6" descr="C:\Users\user\Desktop\Шарик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187962" y="4665055"/>
            <a:ext cx="524342" cy="523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Изображение 9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15425" y="3033302"/>
            <a:ext cx="677275" cy="706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34430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75486E-6 L 0.29723 4.75486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27584" y="764704"/>
            <a:ext cx="7560840" cy="7920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9432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</a:t>
            </a:r>
            <a:endParaRPr lang="ru-RU" b="1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772816"/>
            <a:ext cx="7920880" cy="36004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sz="3600" b="1" dirty="0" smtClean="0"/>
              <a:t>В словаре найти толкование слов</a:t>
            </a:r>
          </a:p>
          <a:p>
            <a:pPr marL="514350" indent="-514350">
              <a:buAutoNum type="arabicPeriod"/>
            </a:pPr>
            <a:r>
              <a:rPr lang="ru-RU" sz="3600" b="1" dirty="0" smtClean="0"/>
              <a:t>Прочитать отрывок из произведения</a:t>
            </a:r>
          </a:p>
          <a:p>
            <a:pPr marL="514350" indent="-514350">
              <a:buAutoNum type="arabicPeriod"/>
            </a:pPr>
            <a:r>
              <a:rPr lang="ru-RU" sz="3600" b="1" dirty="0" smtClean="0"/>
              <a:t>Сделать вывод</a:t>
            </a:r>
          </a:p>
          <a:p>
            <a:pPr marL="514350" indent="-514350">
              <a:buAutoNum type="arabicPeriod"/>
            </a:pPr>
            <a:r>
              <a:rPr lang="ru-RU" sz="3600" b="1" dirty="0" smtClean="0"/>
              <a:t>Обозначить с помощью знаков</a:t>
            </a:r>
          </a:p>
          <a:p>
            <a:pPr marL="514350" indent="-514350">
              <a:buAutoNum type="arabicPeriod"/>
            </a:pPr>
            <a:endParaRPr lang="ru-RU" sz="3600" b="1" dirty="0" smtClean="0"/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6317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1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screen">
            <a:lum bright="-20000" contrast="40000"/>
            <a:extLst/>
          </a:blip>
          <a:srcRect r="1635"/>
          <a:stretch/>
        </p:blipFill>
        <p:spPr bwMode="auto">
          <a:xfrm>
            <a:off x="827584" y="764704"/>
            <a:ext cx="7409702" cy="4967287"/>
          </a:xfrm>
          <a:prstGeom prst="roundRect">
            <a:avLst>
              <a:gd name="adj" fmla="val 4653"/>
            </a:avLst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xmlns="" val="186429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332656"/>
            <a:ext cx="7992888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52677" y="908720"/>
            <a:ext cx="784887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САТИРА – СРЕДСТВО, ОБЛИЧАЮЩЕЕ  ОТРИЦАТЕЛЬНЫЕ  ЯВЛЕНИЯ ДЕЙСТВИТЕЛЬНОСТИ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7326" y="2276872"/>
            <a:ext cx="784887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ЭПИТЕТ – ХУДОЖЕСТВЕННОЕ ОПРЕДЕЛЕНИЕ,  ПРИДАЮЩЕЕ  ВЫРАЖЕНИЮ   ЭМОЦИОНАЛЬНОСТЬ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52677" y="3573016"/>
            <a:ext cx="784887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СРАВНЕНИЕ – СОПОСТАВЛЕНИЕ ДВУХ ПРЕДМЕТОВ, ЯВЛЕНИЙ С ЦЕЛЬЮ  ПОЯСНЕНИЯ ОДНОГО   ИЗ   НИХ   ПРИ   ПОМОЩИ  ДРУГОГО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2144" y="4869160"/>
            <a:ext cx="784887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ЛИТОТА –  ПОКАЗ  ПРЕДМЕТА  В  УМЕНЬШЕННОМ  ВИДЕ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0527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340768"/>
            <a:ext cx="7920880" cy="4968552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     Ни  что не устрашает народ </a:t>
            </a:r>
            <a:r>
              <a:rPr lang="ru-RU" dirty="0" err="1" smtClean="0"/>
              <a:t>Лилипутии</a:t>
            </a:r>
            <a:r>
              <a:rPr lang="ru-RU" dirty="0" smtClean="0"/>
              <a:t>, как похвальные речи императора, ибо замечено, что чем они более безмозглее и безрассуднее, тем бесчеловечнее наказание и невиннее жертва</a:t>
            </a:r>
            <a:endParaRPr lang="ru-RU" dirty="0"/>
          </a:p>
        </p:txBody>
      </p:sp>
      <p:sp>
        <p:nvSpPr>
          <p:cNvPr id="2" name="Овал 1"/>
          <p:cNvSpPr/>
          <p:nvPr/>
        </p:nvSpPr>
        <p:spPr>
          <a:xfrm>
            <a:off x="3923928" y="4149080"/>
            <a:ext cx="3816424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САТИРА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89713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908720"/>
            <a:ext cx="7920880" cy="54006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     В аквариуме произошли серьезные изменения. За ночь население аквариума увеличилось. Вчера было 4 рыбки, а сегодня стало 5. Появилась еще одна. Новая, </a:t>
            </a:r>
            <a:r>
              <a:rPr lang="ru-RU" u="sng" dirty="0" smtClean="0"/>
              <a:t>золотая рыбка</a:t>
            </a:r>
            <a:r>
              <a:rPr lang="ru-RU" dirty="0" smtClean="0"/>
              <a:t> важно шевелила </a:t>
            </a:r>
            <a:r>
              <a:rPr lang="ru-RU" u="sng" dirty="0" smtClean="0"/>
              <a:t>пышными</a:t>
            </a:r>
            <a:r>
              <a:rPr lang="ru-RU" dirty="0" smtClean="0"/>
              <a:t> </a:t>
            </a:r>
            <a:r>
              <a:rPr lang="ru-RU" u="sng" dirty="0" smtClean="0"/>
              <a:t>плавниками</a:t>
            </a:r>
            <a:r>
              <a:rPr lang="ru-RU" dirty="0" smtClean="0"/>
              <a:t>. Когда </a:t>
            </a:r>
            <a:r>
              <a:rPr lang="ru-RU" u="sng" dirty="0" smtClean="0"/>
              <a:t>изумленный </a:t>
            </a:r>
            <a:r>
              <a:rPr lang="ru-RU" u="sng" dirty="0" err="1" smtClean="0"/>
              <a:t>Волька</a:t>
            </a:r>
            <a:r>
              <a:rPr lang="ru-RU" u="sng" dirty="0" smtClean="0"/>
              <a:t> </a:t>
            </a:r>
            <a:r>
              <a:rPr lang="ru-RU" dirty="0" smtClean="0"/>
              <a:t>прильнул к стеклу аквариума….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563888" y="4777349"/>
            <a:ext cx="410445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ЭПИТЕТ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256074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484784"/>
            <a:ext cx="7920880" cy="4824536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     </a:t>
            </a:r>
            <a:r>
              <a:rPr lang="ru-RU" dirty="0" err="1" smtClean="0"/>
              <a:t>Сильвер</a:t>
            </a:r>
            <a:r>
              <a:rPr lang="ru-RU" dirty="0" smtClean="0"/>
              <a:t> даже глазом не моргнул. Он стоял, опираясь на костыль, и глядел на собеседника, </a:t>
            </a:r>
            <a:r>
              <a:rPr lang="ru-RU" u="sng" dirty="0" smtClean="0"/>
              <a:t>как   змея</a:t>
            </a:r>
            <a:r>
              <a:rPr lang="ru-RU" dirty="0" smtClean="0"/>
              <a:t>, готовая ужалить.</a:t>
            </a:r>
            <a:endParaRPr lang="ru-RU" dirty="0"/>
          </a:p>
        </p:txBody>
      </p:sp>
      <p:sp>
        <p:nvSpPr>
          <p:cNvPr id="2" name="Овал 1"/>
          <p:cNvSpPr/>
          <p:nvPr/>
        </p:nvSpPr>
        <p:spPr>
          <a:xfrm>
            <a:off x="2843808" y="3834774"/>
            <a:ext cx="4896544" cy="14664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СРАВНЕНИЕ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84225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75282" y="836712"/>
            <a:ext cx="7560840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9432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dirty="0" smtClean="0">
                <a:solidFill>
                  <a:srgbClr val="9432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равнение       сатира        эпитет</a:t>
            </a:r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340768"/>
            <a:ext cx="7920880" cy="4968552"/>
          </a:xfrm>
        </p:spPr>
        <p:txBody>
          <a:bodyPr/>
          <a:lstStyle/>
          <a:p>
            <a:pPr marL="0" indent="0">
              <a:buNone/>
            </a:pPr>
            <a:r>
              <a:rPr lang="ru-RU" sz="4000" b="1" cap="all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/>
            </a:r>
            <a:br>
              <a:rPr lang="ru-RU" sz="4000" b="1" cap="all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6" name="Picture 9" descr="F:\Свифт новый\Смайлики\6vw3_nVsVD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559" b="54095"/>
          <a:stretch>
            <a:fillRect/>
          </a:stretch>
        </p:blipFill>
        <p:spPr bwMode="auto">
          <a:xfrm>
            <a:off x="6803077" y="3392996"/>
            <a:ext cx="1368425" cy="1464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80180" y="4005064"/>
            <a:ext cx="208823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, как</a:t>
            </a:r>
            <a:endParaRPr lang="ru-RU" sz="3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13593" y="4005064"/>
            <a:ext cx="2462263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/>
              <a:t>сущ</a:t>
            </a:r>
            <a:r>
              <a:rPr lang="ru-RU" sz="3600" b="1" dirty="0" smtClean="0"/>
              <a:t>.+</a:t>
            </a:r>
            <a:r>
              <a:rPr lang="ru-RU" sz="3600" b="1" dirty="0" err="1" smtClean="0"/>
              <a:t>прил</a:t>
            </a:r>
            <a:endParaRPr lang="ru-RU" sz="3600" b="1" dirty="0"/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1439652" y="4586162"/>
            <a:ext cx="6408712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литота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4630146" y="4658170"/>
            <a:ext cx="2525053" cy="792088"/>
            <a:chOff x="4630146" y="4658170"/>
            <a:chExt cx="2525053" cy="792088"/>
          </a:xfrm>
        </p:grpSpPr>
        <p:sp>
          <p:nvSpPr>
            <p:cNvPr id="10" name="Овал 9"/>
            <p:cNvSpPr/>
            <p:nvPr/>
          </p:nvSpPr>
          <p:spPr>
            <a:xfrm>
              <a:off x="4630146" y="4658170"/>
              <a:ext cx="792088" cy="792088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6579135" y="4766182"/>
              <a:ext cx="576064" cy="57606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8" name="Прямая со стрелкой 17"/>
            <p:cNvCxnSpPr>
              <a:stCxn id="10" idx="6"/>
              <a:endCxn id="11" idx="2"/>
            </p:cNvCxnSpPr>
            <p:nvPr/>
          </p:nvCxnSpPr>
          <p:spPr>
            <a:xfrm>
              <a:off x="5422234" y="5054214"/>
              <a:ext cx="1156901" cy="0"/>
            </a:xfrm>
            <a:prstGeom prst="straightConnector1">
              <a:avLst/>
            </a:prstGeom>
            <a:ln w="57150">
              <a:solidFill>
                <a:schemeClr val="accent4">
                  <a:lumMod val="40000"/>
                  <a:lumOff val="6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18792467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0.03495 C -0.07621 0.05116 -0.14705 0.06736 -0.19479 0.02292 C -0.24253 -0.02176 -0.27621 -0.18819 -0.29184 -0.2335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40" y="-1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1551 L -0.29931 -0.236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49 -0.03658 L 0.5757 -0.2361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-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трывок Остров сокровищ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4572000" y="-1319213"/>
            <a:ext cx="18288000" cy="1028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603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трывок Хоттабыч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4572000" y="-1319213"/>
            <a:ext cx="18288000" cy="1028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41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трывок Гулливер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4572000" y="-1319213"/>
            <a:ext cx="18288000" cy="1028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15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476672"/>
            <a:ext cx="7704856" cy="1800200"/>
          </a:xfrm>
        </p:spPr>
        <p:txBody>
          <a:bodyPr>
            <a:normAutofit fontScale="90000"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ru-RU" sz="24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    Осмотрели </a:t>
            </a:r>
            <a:r>
              <a:rPr lang="ru-RU" sz="2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пояс Человека-Горы, сделанного из кожи громадного животного. С левой стороны висит сабля в 5 раз больше среднего лилипута, а с правой – сумка, где можно поместить трех подданных вашего величества</a:t>
            </a:r>
            <a:br>
              <a:rPr lang="ru-RU" sz="2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2276872"/>
            <a:ext cx="7920880" cy="4032448"/>
          </a:xfrm>
        </p:spPr>
        <p:txBody>
          <a:bodyPr/>
          <a:lstStyle/>
          <a:p>
            <a:pPr marL="0" lvl="0" indent="0" algn="just">
              <a:buNone/>
            </a:pPr>
            <a:r>
              <a:rPr lang="ru-RU" sz="2400" dirty="0">
                <a:solidFill>
                  <a:prstClr val="black"/>
                </a:solidFill>
                <a:latin typeface="Calibri"/>
              </a:rPr>
              <a:t>Презреннейшие из презреннейших, глупейшие из глупцов! Вы смеетесь над чужими несчастиями, подтрунивающие над косноязычными, находящие усмешки над горбатыми, разве достойны вы носить имя людей!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09120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sz="2400" dirty="0">
                <a:solidFill>
                  <a:prstClr val="black"/>
                </a:solidFill>
                <a:latin typeface="Calibri"/>
              </a:rPr>
              <a:t>Не скажет ли какой-нибудь благодетель бедному слепому человеку потерявшему драгоценное зрение во время защиты своей родины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805264"/>
            <a:ext cx="3600400" cy="432048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ЭПИТЕТ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19872" y="3861048"/>
            <a:ext cx="3600400" cy="432048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САТИРА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14724" y="1844080"/>
            <a:ext cx="3600400" cy="432048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ЛИТОТА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96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340768"/>
            <a:ext cx="7920880" cy="4968552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            </a:t>
            </a:r>
            <a:r>
              <a:rPr lang="ru-RU" sz="2800" dirty="0" smtClean="0"/>
              <a:t>Гордый морской обычай не               </a:t>
            </a:r>
          </a:p>
          <a:p>
            <a:pPr marL="0" indent="0" algn="just">
              <a:buNone/>
            </a:pPr>
            <a:r>
              <a:rPr lang="ru-RU" sz="2800" dirty="0"/>
              <a:t> </a:t>
            </a:r>
            <a:r>
              <a:rPr lang="ru-RU" sz="2800" dirty="0" smtClean="0"/>
              <a:t>             позволяет спускать флаг во время  битвы</a:t>
            </a:r>
          </a:p>
          <a:p>
            <a:pPr marL="0" indent="0">
              <a:buNone/>
            </a:pPr>
            <a:endParaRPr lang="ru-RU" sz="2800" dirty="0"/>
          </a:p>
          <a:p>
            <a:pPr marL="0" indent="0">
              <a:buNone/>
            </a:pPr>
            <a:r>
              <a:rPr lang="ru-RU" sz="2800" dirty="0" smtClean="0"/>
              <a:t>              Рожа у Флинта была вся синяя, как у 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             дьявола</a:t>
            </a:r>
          </a:p>
          <a:p>
            <a:pPr marL="0" indent="0">
              <a:buNone/>
            </a:pPr>
            <a:endParaRPr lang="ru-RU" sz="2800" dirty="0"/>
          </a:p>
          <a:p>
            <a:pPr marL="0" indent="0">
              <a:buNone/>
            </a:pPr>
            <a:r>
              <a:rPr lang="ru-RU" sz="2800" dirty="0" smtClean="0"/>
              <a:t>              Бухта поседела от инея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99591" y="1772816"/>
            <a:ext cx="807714" cy="62874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08295" y="3212976"/>
            <a:ext cx="792088" cy="64807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99591" y="4365104"/>
            <a:ext cx="800791" cy="64807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Фигура, имеющая форму буквы L 6"/>
          <p:cNvSpPr/>
          <p:nvPr/>
        </p:nvSpPr>
        <p:spPr>
          <a:xfrm rot="18699319">
            <a:off x="1084470" y="4346141"/>
            <a:ext cx="439738" cy="517525"/>
          </a:xfrm>
          <a:prstGeom prst="corner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052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9432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340768"/>
            <a:ext cx="7920880" cy="496855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H:\Победа Конкурс Деление круглых чмсел\IMG_43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7202140" cy="521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397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Цветотерапия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O1 (153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WordArt 4"/>
          <p:cNvSpPr>
            <a:spLocks noChangeArrowheads="1" noChangeShapeType="1" noTextEdit="1"/>
          </p:cNvSpPr>
          <p:nvPr/>
        </p:nvSpPr>
        <p:spPr bwMode="auto">
          <a:xfrm>
            <a:off x="1547813" y="1916113"/>
            <a:ext cx="6048375" cy="2520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27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Желаем удачи,</a:t>
            </a:r>
          </a:p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 хорошего настроения!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Тема Office">
  <a:themeElements>
    <a:clrScheme name="Другая 1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D3B05"/>
      </a:hlink>
      <a:folHlink>
        <a:srgbClr val="D99694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511</Words>
  <Application>Microsoft Office PowerPoint</Application>
  <PresentationFormat>Экран (4:3)</PresentationFormat>
  <Paragraphs>197</Paragraphs>
  <Slides>32</Slides>
  <Notes>2</Notes>
  <HiddenSlides>0</HiddenSlides>
  <MMClips>7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3_Тема Office</vt:lpstr>
      <vt:lpstr>4_Тема Office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ВНЕКЛАССНОЕ   ЧТЕНИЕ</vt:lpstr>
      <vt:lpstr>Слайд 14</vt:lpstr>
      <vt:lpstr>Слайд 15</vt:lpstr>
      <vt:lpstr>Слайд 16</vt:lpstr>
      <vt:lpstr>Слайд 17</vt:lpstr>
      <vt:lpstr>ПЛАН</vt:lpstr>
      <vt:lpstr>Слайд 19</vt:lpstr>
      <vt:lpstr>Слайд 20</vt:lpstr>
      <vt:lpstr>Слайд 21</vt:lpstr>
      <vt:lpstr>Слайд 22</vt:lpstr>
      <vt:lpstr>Слайд 23</vt:lpstr>
      <vt:lpstr>сравнение       сатира        эпитет</vt:lpstr>
      <vt:lpstr>Слайд 25</vt:lpstr>
      <vt:lpstr>Слайд 26</vt:lpstr>
      <vt:lpstr>Слайд 27</vt:lpstr>
      <vt:lpstr>     Осмотрели пояс Человека-Горы, сделанного из кожи громадного животного. С левой стороны висит сабля в 5 раз больше среднего лилипута, а с правой – сумка, где можно поместить трех подданных вашего величества </vt:lpstr>
      <vt:lpstr>Слайд 29</vt:lpstr>
      <vt:lpstr>Слайд 30</vt:lpstr>
      <vt:lpstr>Слайд 31</vt:lpstr>
      <vt:lpstr>Слайд 32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111</dc:creator>
  <cp:lastModifiedBy>Сергей</cp:lastModifiedBy>
  <cp:revision>83</cp:revision>
  <dcterms:created xsi:type="dcterms:W3CDTF">2018-04-01T15:02:34Z</dcterms:created>
  <dcterms:modified xsi:type="dcterms:W3CDTF">2020-09-05T16:45:16Z</dcterms:modified>
</cp:coreProperties>
</file>