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67" r:id="rId14"/>
    <p:sldId id="270" r:id="rId15"/>
    <p:sldId id="268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680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083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3208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98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017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690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029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931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537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791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9308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740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5501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5185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1609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660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146B9-2D41-40D7-A3A2-99DB685D5E38}" type="datetimeFigureOut">
              <a:rPr lang="ru-RU" smtClean="0"/>
              <a:t>22.07.2021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7E2E42F-BA25-453D-8FCB-F47349029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855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Обобщение опыта по самообразованию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Педагог-психолог </a:t>
            </a:r>
          </a:p>
          <a:p>
            <a:r>
              <a:rPr lang="ru-RU" dirty="0" smtClean="0"/>
              <a:t>Горлова Н.В.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1966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по самообразованию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«Психодиагностика в работе психолога» – отчёт на МО специалистов Служб 24.02.21</a:t>
            </a:r>
          </a:p>
          <a:p>
            <a:r>
              <a:rPr lang="ru-RU" dirty="0" smtClean="0"/>
              <a:t>«Интегративный </a:t>
            </a:r>
            <a:r>
              <a:rPr lang="ru-RU" dirty="0"/>
              <a:t>подход в работе с </a:t>
            </a:r>
            <a:r>
              <a:rPr lang="ru-RU" dirty="0" err="1"/>
              <a:t>психотравмой</a:t>
            </a:r>
            <a:r>
              <a:rPr lang="ru-RU" dirty="0" smtClean="0"/>
              <a:t>». Обучение в Институте клинической и прикладной психологии г. Владивосток.  Специальность «Кризисный психолог». 3 год обучения, завершение в июне 2021 года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7474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данной темы: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Дети воспитывающиеся в замещающих семьях, имеют </a:t>
            </a:r>
            <a:r>
              <a:rPr lang="ru-RU" dirty="0" err="1" smtClean="0"/>
              <a:t>психотравматический</a:t>
            </a:r>
            <a:r>
              <a:rPr lang="ru-RU" dirty="0" smtClean="0"/>
              <a:t> опыт, который оказывает влияние на их эмоциональное состояние, взаимоотношения в семье. Чаще всего он актуализируется на этапе адаптации ребёнка в семье. Проявляется в нарушении поведения, появляются невротические симптомы и т.д. Всё это требует коррекции и справиться с этим у приёмных родителей не всегда получается. Как правило </a:t>
            </a:r>
            <a:r>
              <a:rPr lang="ru-RU" dirty="0" err="1" smtClean="0"/>
              <a:t>психотравматический</a:t>
            </a:r>
            <a:r>
              <a:rPr lang="ru-RU" dirty="0" smtClean="0"/>
              <a:t> опыт переходит в </a:t>
            </a:r>
            <a:r>
              <a:rPr lang="ru-RU" dirty="0" err="1" smtClean="0"/>
              <a:t>девиантное</a:t>
            </a:r>
            <a:r>
              <a:rPr lang="ru-RU" dirty="0" smtClean="0"/>
              <a:t> поведение.</a:t>
            </a:r>
          </a:p>
          <a:p>
            <a:r>
              <a:rPr lang="ru-RU" dirty="0" err="1" smtClean="0"/>
              <a:t>Психотравматический</a:t>
            </a:r>
            <a:r>
              <a:rPr lang="ru-RU" dirty="0" smtClean="0"/>
              <a:t> опыт имеют и сами приёмные родители. Он активизируется в момент кризисных жизненных ситуациях (сюда можно отнести и адаптацию ребёнка в семье)</a:t>
            </a:r>
          </a:p>
          <a:p>
            <a:r>
              <a:rPr lang="ru-RU" dirty="0" smtClean="0"/>
              <a:t>В общем семейная система в своем развитии часто переживает нормативные и ненормативные кризисы, что тоже может активизировать </a:t>
            </a:r>
            <a:r>
              <a:rPr lang="ru-RU" dirty="0" err="1" smtClean="0"/>
              <a:t>психотравмы</a:t>
            </a:r>
            <a:r>
              <a:rPr lang="ru-RU" dirty="0" smtClean="0"/>
              <a:t> членов семьи.</a:t>
            </a:r>
          </a:p>
          <a:p>
            <a:r>
              <a:rPr lang="ru-RU" dirty="0" err="1" smtClean="0"/>
              <a:t>Ретравматизация</a:t>
            </a:r>
            <a:r>
              <a:rPr lang="ru-RU" dirty="0" smtClean="0"/>
              <a:t> специалиста в работе с такими клиентами.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9766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работы над данной темой: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Подобрать эффективные техники и методы работы с </a:t>
            </a:r>
            <a:r>
              <a:rPr lang="ru-RU" dirty="0" err="1" smtClean="0"/>
              <a:t>психотравматическим</a:t>
            </a:r>
            <a:r>
              <a:rPr lang="ru-RU" dirty="0" smtClean="0"/>
              <a:t> опытом, оказание качественной профессиональной помощи клиентам.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3358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литературы по данной теме, посещение семинаров и </a:t>
            </a:r>
            <a:r>
              <a:rPr lang="ru-RU" dirty="0" err="1" smtClean="0"/>
              <a:t>вебинаров</a:t>
            </a:r>
            <a:r>
              <a:rPr lang="ru-RU" dirty="0" smtClean="0"/>
              <a:t>;</a:t>
            </a:r>
          </a:p>
          <a:p>
            <a:r>
              <a:rPr lang="ru-RU" dirty="0" smtClean="0"/>
              <a:t>Разработка комплекта диагностик, способствующих выявлению проблемы;</a:t>
            </a:r>
          </a:p>
          <a:p>
            <a:r>
              <a:rPr lang="ru-RU" dirty="0" smtClean="0"/>
              <a:t>Подбор техник и методов работы с клиентами;</a:t>
            </a:r>
          </a:p>
          <a:p>
            <a:r>
              <a:rPr lang="ru-RU" dirty="0" smtClean="0"/>
              <a:t>Разработка алгоритма работы с клиентами по разным направлениям;</a:t>
            </a:r>
          </a:p>
          <a:p>
            <a:r>
              <a:rPr lang="ru-RU" dirty="0" smtClean="0"/>
              <a:t>Обмен опытом с коллегами (выступления, </a:t>
            </a:r>
            <a:r>
              <a:rPr lang="ru-RU" dirty="0" err="1" smtClean="0"/>
              <a:t>интервизии</a:t>
            </a:r>
            <a:r>
              <a:rPr lang="ru-RU" dirty="0" smtClean="0"/>
              <a:t>, </a:t>
            </a:r>
            <a:r>
              <a:rPr lang="ru-RU" dirty="0" err="1" smtClean="0"/>
              <a:t>супервизии</a:t>
            </a:r>
            <a:r>
              <a:rPr lang="ru-RU" dirty="0" smtClean="0"/>
              <a:t>)</a:t>
            </a:r>
          </a:p>
          <a:p>
            <a:r>
              <a:rPr lang="ru-RU" dirty="0" smtClean="0"/>
              <a:t>Профилактика эмоционального выгорания и </a:t>
            </a:r>
            <a:r>
              <a:rPr lang="ru-RU" dirty="0" err="1" smtClean="0"/>
              <a:t>ретравматизации</a:t>
            </a:r>
            <a:r>
              <a:rPr lang="ru-RU" dirty="0" smtClean="0"/>
              <a:t> консультанта (создание ритуалов и прохождение личной терапии)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7719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 деятельности на данном этапе: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421579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Приобретена и изучена рекомендуемая литература и дополнительная:</a:t>
            </a:r>
          </a:p>
          <a:p>
            <a:pPr>
              <a:buFontTx/>
              <a:buChar char="-"/>
            </a:pPr>
            <a:r>
              <a:rPr lang="ru-RU" dirty="0" smtClean="0"/>
              <a:t>«</a:t>
            </a:r>
            <a:r>
              <a:rPr lang="ru-RU" dirty="0" err="1" smtClean="0"/>
              <a:t>Постравматическое</a:t>
            </a:r>
            <a:r>
              <a:rPr lang="ru-RU" dirty="0" smtClean="0"/>
              <a:t> стрессовое расстройство» Кадыров В.В.</a:t>
            </a:r>
          </a:p>
          <a:p>
            <a:pPr>
              <a:buFontTx/>
              <a:buChar char="-"/>
            </a:pPr>
            <a:r>
              <a:rPr lang="ru-RU" dirty="0" smtClean="0"/>
              <a:t>«Терапия ПТСР. Практическое руководство» А. Шварц</a:t>
            </a:r>
          </a:p>
          <a:p>
            <a:pPr>
              <a:buFontTx/>
              <a:buChar char="-"/>
            </a:pPr>
            <a:r>
              <a:rPr lang="ru-RU" dirty="0" smtClean="0"/>
              <a:t>«Женщины в беде» Емельянова Е.В.</a:t>
            </a:r>
          </a:p>
          <a:p>
            <a:pPr>
              <a:buFontTx/>
              <a:buChar char="-"/>
            </a:pPr>
            <a:r>
              <a:rPr lang="ru-RU" dirty="0" smtClean="0"/>
              <a:t>«Стресс и </a:t>
            </a:r>
            <a:r>
              <a:rPr lang="ru-RU" dirty="0" err="1" smtClean="0"/>
              <a:t>стрессзависимые</a:t>
            </a:r>
            <a:r>
              <a:rPr lang="ru-RU" dirty="0" smtClean="0"/>
              <a:t> заболевания» Игумнов С.А., </a:t>
            </a:r>
            <a:r>
              <a:rPr lang="ru-RU" dirty="0" err="1" smtClean="0"/>
              <a:t>Жебентяев</a:t>
            </a:r>
            <a:r>
              <a:rPr lang="ru-RU" dirty="0" smtClean="0"/>
              <a:t> В.А.</a:t>
            </a:r>
          </a:p>
          <a:p>
            <a:pPr>
              <a:buFontTx/>
              <a:buChar char="-"/>
            </a:pPr>
            <a:r>
              <a:rPr lang="ru-RU" dirty="0" smtClean="0"/>
              <a:t>«Кризисная психологическая помощь в </a:t>
            </a:r>
            <a:r>
              <a:rPr lang="ru-RU" dirty="0" err="1" smtClean="0"/>
              <a:t>совладании</a:t>
            </a:r>
            <a:r>
              <a:rPr lang="ru-RU" dirty="0" smtClean="0"/>
              <a:t> с переживанием утраты близкого человека» Никольская И.М.</a:t>
            </a:r>
          </a:p>
          <a:p>
            <a:pPr>
              <a:buFontTx/>
              <a:buChar char="-"/>
            </a:pPr>
            <a:r>
              <a:rPr lang="ru-RU" dirty="0" smtClean="0"/>
              <a:t>«Неврозы у детей» Гарбузов В.И., Фесенко Ю.А.</a:t>
            </a:r>
          </a:p>
          <a:p>
            <a:pPr>
              <a:buFontTx/>
              <a:buChar char="-"/>
            </a:pPr>
            <a:r>
              <a:rPr lang="ru-RU" dirty="0" smtClean="0"/>
              <a:t>«Техники когнитивной терапии» </a:t>
            </a:r>
            <a:r>
              <a:rPr lang="ru-RU" dirty="0" err="1" smtClean="0"/>
              <a:t>Р.Лихи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«</a:t>
            </a:r>
            <a:r>
              <a:rPr lang="ru-RU" dirty="0" err="1" smtClean="0"/>
              <a:t>Суицидология</a:t>
            </a:r>
            <a:r>
              <a:rPr lang="ru-RU" dirty="0" smtClean="0"/>
              <a:t> и кризисная психотерапия» </a:t>
            </a:r>
            <a:r>
              <a:rPr lang="ru-RU" dirty="0" err="1" smtClean="0"/>
              <a:t>Старшенбаум</a:t>
            </a:r>
            <a:r>
              <a:rPr lang="ru-RU" dirty="0" smtClean="0"/>
              <a:t> Г.В.</a:t>
            </a:r>
          </a:p>
          <a:p>
            <a:pPr>
              <a:buFontTx/>
              <a:buChar char="-"/>
            </a:pPr>
            <a:r>
              <a:rPr lang="ru-RU" dirty="0" smtClean="0"/>
              <a:t>«Когнитивная психотерапия расстройств личности» Бек а., </a:t>
            </a:r>
            <a:r>
              <a:rPr lang="ru-RU" dirty="0" err="1" smtClean="0"/>
              <a:t>Фримен</a:t>
            </a:r>
            <a:r>
              <a:rPr lang="ru-RU" dirty="0" smtClean="0"/>
              <a:t> А.</a:t>
            </a:r>
          </a:p>
          <a:p>
            <a:pPr>
              <a:buFontTx/>
              <a:buChar char="-"/>
            </a:pPr>
            <a:r>
              <a:rPr lang="ru-RU" dirty="0" smtClean="0"/>
              <a:t>«Практическое руководство по </a:t>
            </a:r>
            <a:r>
              <a:rPr lang="ru-RU" dirty="0" err="1" smtClean="0"/>
              <a:t>схематерапии</a:t>
            </a:r>
            <a:r>
              <a:rPr lang="ru-RU" dirty="0" smtClean="0"/>
              <a:t>. Методы работы с </a:t>
            </a:r>
            <a:r>
              <a:rPr lang="ru-RU" dirty="0" err="1" smtClean="0"/>
              <a:t>дисфункциональными</a:t>
            </a:r>
            <a:r>
              <a:rPr lang="ru-RU" dirty="0" smtClean="0"/>
              <a:t> режимами при личностных расстройствах» а. </a:t>
            </a:r>
            <a:r>
              <a:rPr lang="ru-RU" dirty="0" err="1" smtClean="0"/>
              <a:t>Арнтц</a:t>
            </a:r>
            <a:r>
              <a:rPr lang="ru-RU" dirty="0" smtClean="0"/>
              <a:t>, Г. Якоб</a:t>
            </a:r>
          </a:p>
          <a:p>
            <a:pPr>
              <a:buFontTx/>
              <a:buChar char="-"/>
            </a:pPr>
            <a:r>
              <a:rPr lang="ru-RU" dirty="0" smtClean="0"/>
              <a:t>«Терапия эмоциональных схем» Р. Лихи</a:t>
            </a:r>
          </a:p>
          <a:p>
            <a:pPr>
              <a:buFontTx/>
              <a:buChar char="-"/>
            </a:pPr>
            <a:r>
              <a:rPr lang="ru-RU" dirty="0" smtClean="0"/>
              <a:t>И </a:t>
            </a:r>
            <a:r>
              <a:rPr lang="ru-RU" dirty="0" err="1" smtClean="0"/>
              <a:t>мн.др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0155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27512"/>
            <a:ext cx="8915400" cy="628204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Участие в обучающих и практических семинарах и </a:t>
            </a:r>
            <a:r>
              <a:rPr lang="ru-RU" b="1" dirty="0" err="1" smtClean="0"/>
              <a:t>вебинарах</a:t>
            </a:r>
            <a:r>
              <a:rPr lang="ru-RU" b="1" dirty="0" smtClean="0"/>
              <a:t>:</a:t>
            </a:r>
          </a:p>
          <a:p>
            <a:pPr>
              <a:buFontTx/>
              <a:buChar char="-"/>
            </a:pPr>
            <a:r>
              <a:rPr lang="ru-RU" dirty="0" smtClean="0"/>
              <a:t>«Детская психическая травма»</a:t>
            </a:r>
          </a:p>
          <a:p>
            <a:pPr>
              <a:buFontTx/>
              <a:buChar char="-"/>
            </a:pPr>
            <a:r>
              <a:rPr lang="ru-RU" dirty="0" smtClean="0"/>
              <a:t>«Суицидальные тенденции»</a:t>
            </a:r>
          </a:p>
          <a:p>
            <a:pPr>
              <a:buFontTx/>
              <a:buChar char="-"/>
            </a:pPr>
            <a:r>
              <a:rPr lang="ru-RU" dirty="0" smtClean="0"/>
              <a:t>Этап трансформации в терапии психической травмы</a:t>
            </a:r>
          </a:p>
          <a:p>
            <a:pPr>
              <a:buFontTx/>
              <a:buChar char="-"/>
            </a:pPr>
            <a:r>
              <a:rPr lang="ru-RU" dirty="0" smtClean="0"/>
              <a:t>Телесно-ориентированная психотерапия в работе с психической травмой</a:t>
            </a:r>
          </a:p>
          <a:p>
            <a:pPr>
              <a:buFontTx/>
              <a:buChar char="-"/>
            </a:pPr>
            <a:r>
              <a:rPr lang="ru-RU" dirty="0" smtClean="0"/>
              <a:t>Тренинг личностного роста «Работа с осознанием смерти»</a:t>
            </a:r>
          </a:p>
          <a:p>
            <a:pPr>
              <a:buFontTx/>
              <a:buChar char="-"/>
            </a:pPr>
            <a:r>
              <a:rPr lang="ru-RU" dirty="0" smtClean="0"/>
              <a:t>Этап стабилизации в психотерапии психической травмы. Основные понятия и базовые техники в работе с </a:t>
            </a:r>
            <a:r>
              <a:rPr lang="ru-RU" dirty="0" err="1" smtClean="0"/>
              <a:t>психотравмой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err="1" smtClean="0"/>
              <a:t>Психологичческая</a:t>
            </a:r>
            <a:r>
              <a:rPr lang="ru-RU" dirty="0" smtClean="0"/>
              <a:t> диагностика психической травмы</a:t>
            </a:r>
          </a:p>
          <a:p>
            <a:pPr>
              <a:buFontTx/>
              <a:buChar char="-"/>
            </a:pPr>
            <a:r>
              <a:rPr lang="ru-RU" dirty="0" smtClean="0"/>
              <a:t>Психологическая помощь при горе и утрате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smtClean="0"/>
              <a:t>EMDR </a:t>
            </a:r>
            <a:r>
              <a:rPr lang="ru-RU" dirty="0" smtClean="0"/>
              <a:t>(десенсибилизация и переработка движением глаз_</a:t>
            </a:r>
          </a:p>
          <a:p>
            <a:pPr>
              <a:buFontTx/>
              <a:buChar char="-"/>
            </a:pPr>
            <a:r>
              <a:rPr lang="ru-RU" dirty="0" err="1" smtClean="0"/>
              <a:t>Когнитивно</a:t>
            </a:r>
            <a:r>
              <a:rPr lang="ru-RU" dirty="0" smtClean="0"/>
              <a:t>-поведенческая терапия в работе с </a:t>
            </a:r>
            <a:r>
              <a:rPr lang="ru-RU" dirty="0" err="1" smtClean="0"/>
              <a:t>психотравмой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Психологическая помощь при суицидах как реакции на </a:t>
            </a:r>
            <a:r>
              <a:rPr lang="ru-RU" dirty="0" err="1" smtClean="0"/>
              <a:t>психотравматическую</a:t>
            </a:r>
            <a:r>
              <a:rPr lang="ru-RU" dirty="0" smtClean="0"/>
              <a:t> ситуацию</a:t>
            </a:r>
          </a:p>
          <a:p>
            <a:pPr>
              <a:buFontTx/>
              <a:buChar char="-"/>
            </a:pPr>
            <a:r>
              <a:rPr lang="ru-RU" dirty="0" smtClean="0"/>
              <a:t>Травма развития</a:t>
            </a:r>
          </a:p>
          <a:p>
            <a:pPr>
              <a:buFontTx/>
              <a:buChar char="-"/>
            </a:pPr>
            <a:r>
              <a:rPr lang="ru-RU" dirty="0" smtClean="0"/>
              <a:t>Этап интеграции в терапии психической травмы</a:t>
            </a:r>
          </a:p>
          <a:p>
            <a:pPr>
              <a:buFontTx/>
              <a:buChar char="-"/>
            </a:pPr>
            <a:r>
              <a:rPr lang="ru-RU" dirty="0" smtClean="0"/>
              <a:t>Психологическая работа с «внутренним травмированным ребёнком»</a:t>
            </a:r>
          </a:p>
          <a:p>
            <a:pPr>
              <a:buFontTx/>
              <a:buChar char="-"/>
            </a:pPr>
            <a:r>
              <a:rPr lang="ru-RU" dirty="0" smtClean="0"/>
              <a:t>Психотерапевтическая работа с жертвами сексуального насилия</a:t>
            </a:r>
          </a:p>
          <a:p>
            <a:pPr>
              <a:buFontTx/>
              <a:buChar char="-"/>
            </a:pPr>
            <a:r>
              <a:rPr lang="ru-RU" dirty="0" smtClean="0"/>
              <a:t>Детская психическая травма</a:t>
            </a:r>
          </a:p>
          <a:p>
            <a:pPr>
              <a:buFontTx/>
              <a:buChar char="-"/>
            </a:pPr>
            <a:r>
              <a:rPr lang="ru-RU" i="1" dirty="0" smtClean="0"/>
              <a:t>В апреле 2021 года предстоит семинар «Медицинская травма. Психотерапия </a:t>
            </a:r>
            <a:r>
              <a:rPr lang="ru-RU" i="1" dirty="0" err="1" smtClean="0"/>
              <a:t>психосамотических</a:t>
            </a:r>
            <a:r>
              <a:rPr lang="ru-RU" i="1" dirty="0" smtClean="0"/>
              <a:t> расстройств, вызванных психической травмой» и в мае 2021 года «Работа с травматической историей»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8004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Подобраны диагностики, способствующие выявлению проблемы:</a:t>
            </a:r>
          </a:p>
          <a:p>
            <a:pPr>
              <a:buFontTx/>
              <a:buChar char="-"/>
            </a:pPr>
            <a:r>
              <a:rPr lang="ru-RU" dirty="0" smtClean="0"/>
              <a:t>ЦТО (Эткинд А.М.)</a:t>
            </a:r>
          </a:p>
          <a:p>
            <a:pPr>
              <a:buFontTx/>
              <a:buChar char="-"/>
            </a:pPr>
            <a:r>
              <a:rPr lang="ru-RU" dirty="0" smtClean="0"/>
              <a:t>МЦВ (</a:t>
            </a:r>
            <a:r>
              <a:rPr lang="ru-RU" dirty="0" err="1" smtClean="0"/>
              <a:t>Собчик</a:t>
            </a:r>
            <a:r>
              <a:rPr lang="ru-RU" dirty="0" smtClean="0"/>
              <a:t> Л.Н.)</a:t>
            </a:r>
          </a:p>
          <a:p>
            <a:pPr>
              <a:buFontTx/>
              <a:buChar char="-"/>
            </a:pPr>
            <a:r>
              <a:rPr lang="ru-RU" dirty="0" smtClean="0"/>
              <a:t>Опросник выраженности психопатологической симптоматики (</a:t>
            </a:r>
            <a:r>
              <a:rPr lang="en-US" dirty="0" smtClean="0"/>
              <a:t>SCL-90-R)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Опросник детской депрессии (Ковач)</a:t>
            </a:r>
          </a:p>
          <a:p>
            <a:pPr>
              <a:buFontTx/>
              <a:buChar char="-"/>
            </a:pPr>
            <a:r>
              <a:rPr lang="ru-RU" dirty="0" smtClean="0"/>
              <a:t>Шкала депрессии Бека</a:t>
            </a:r>
          </a:p>
          <a:p>
            <a:pPr>
              <a:buFontTx/>
              <a:buChar char="-"/>
            </a:pPr>
            <a:r>
              <a:rPr lang="ru-RU" dirty="0" smtClean="0"/>
              <a:t>ИТО (</a:t>
            </a:r>
            <a:r>
              <a:rPr lang="ru-RU" dirty="0" err="1" smtClean="0"/>
              <a:t>Собчик</a:t>
            </a:r>
            <a:r>
              <a:rPr lang="ru-RU" dirty="0" smtClean="0"/>
              <a:t>)</a:t>
            </a:r>
          </a:p>
          <a:p>
            <a:pPr>
              <a:buFontTx/>
              <a:buChar char="-"/>
            </a:pPr>
            <a:r>
              <a:rPr lang="ru-RU" dirty="0" smtClean="0"/>
              <a:t>«Рука»</a:t>
            </a:r>
          </a:p>
          <a:p>
            <a:pPr>
              <a:buFontTx/>
              <a:buChar char="-"/>
            </a:pPr>
            <a:r>
              <a:rPr lang="ru-RU" dirty="0" smtClean="0"/>
              <a:t>Опросник на наличие </a:t>
            </a:r>
            <a:r>
              <a:rPr lang="ru-RU" dirty="0" err="1" smtClean="0"/>
              <a:t>диссициативного</a:t>
            </a:r>
            <a:r>
              <a:rPr lang="ru-RU" dirty="0" smtClean="0"/>
              <a:t> расстройства</a:t>
            </a:r>
          </a:p>
          <a:p>
            <a:pPr>
              <a:buFontTx/>
              <a:buChar char="-"/>
            </a:pPr>
            <a:r>
              <a:rPr lang="ru-RU" dirty="0" smtClean="0"/>
              <a:t>«Карта риска суицида»</a:t>
            </a:r>
          </a:p>
          <a:p>
            <a:pPr>
              <a:buFontTx/>
              <a:buChar char="-"/>
            </a:pPr>
            <a:r>
              <a:rPr lang="ru-RU" dirty="0" smtClean="0"/>
              <a:t>«Степень тяжести </a:t>
            </a:r>
            <a:r>
              <a:rPr lang="ru-RU" dirty="0" err="1" smtClean="0"/>
              <a:t>постравматического</a:t>
            </a:r>
            <a:r>
              <a:rPr lang="ru-RU" dirty="0" smtClean="0"/>
              <a:t> стрессового состояния»</a:t>
            </a:r>
          </a:p>
          <a:p>
            <a:pPr>
              <a:buFontTx/>
              <a:buChar char="-"/>
            </a:pPr>
            <a:r>
              <a:rPr lang="ru-RU" dirty="0" smtClean="0"/>
              <a:t>И </a:t>
            </a:r>
            <a:r>
              <a:rPr lang="ru-RU" dirty="0" err="1" smtClean="0"/>
              <a:t>мн.др</a:t>
            </a:r>
            <a:r>
              <a:rPr lang="ru-RU" dirty="0" smtClean="0"/>
              <a:t>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535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Диагностическое обследование проходит каждый клиент – за 3 года это более 30 человек</a:t>
            </a:r>
          </a:p>
          <a:p>
            <a:r>
              <a:rPr lang="ru-RU" b="1" dirty="0" smtClean="0"/>
              <a:t>Проведены консультации по выявлению и работе с </a:t>
            </a:r>
            <a:r>
              <a:rPr lang="ru-RU" b="1" dirty="0" err="1" smtClean="0"/>
              <a:t>психотравмой</a:t>
            </a:r>
            <a:r>
              <a:rPr lang="ru-RU" b="1" dirty="0"/>
              <a:t> </a:t>
            </a:r>
            <a:r>
              <a:rPr lang="ru-RU" b="1" dirty="0" smtClean="0"/>
              <a:t>в количестве - ??? (в среднем на каждого клиента 10 консультаций)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38491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Выработан комплект техник и методов работы с </a:t>
            </a:r>
            <a:r>
              <a:rPr lang="ru-RU" b="1" dirty="0" err="1" smtClean="0"/>
              <a:t>психотравмой</a:t>
            </a:r>
            <a:r>
              <a:rPr lang="ru-RU" b="1" dirty="0" smtClean="0"/>
              <a:t> с разной категорией клиентов, регулярно применяется в работе.</a:t>
            </a: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0371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Разрабатываются алгоритмы работы с разными категориями клиентов, по разным направлениям:</a:t>
            </a:r>
          </a:p>
          <a:p>
            <a:pPr>
              <a:buFontTx/>
              <a:buChar char="-"/>
            </a:pPr>
            <a:r>
              <a:rPr lang="ru-RU" dirty="0" err="1" smtClean="0"/>
              <a:t>Суицинденты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Клиенты переживающие горе и потерю</a:t>
            </a:r>
          </a:p>
          <a:p>
            <a:pPr>
              <a:buFontTx/>
              <a:buChar char="-"/>
            </a:pPr>
            <a:r>
              <a:rPr lang="ru-RU" dirty="0" smtClean="0"/>
              <a:t>Клиенты пережившие насилие</a:t>
            </a:r>
          </a:p>
          <a:p>
            <a:pPr>
              <a:buFontTx/>
              <a:buChar char="-"/>
            </a:pPr>
            <a:r>
              <a:rPr lang="ru-RU" dirty="0" smtClean="0"/>
              <a:t>Бесплодие, невозможность иметь детей и т.д.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1020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Обмен опытом с коллегами:</a:t>
            </a:r>
          </a:p>
          <a:p>
            <a:pPr>
              <a:buFontTx/>
              <a:buChar char="-"/>
            </a:pPr>
            <a:r>
              <a:rPr lang="ru-RU" dirty="0" smtClean="0"/>
              <a:t>Выступления на МО разного уровня (ЦСУ, специалистов Служб, ДД, психологов ДД) </a:t>
            </a:r>
          </a:p>
          <a:p>
            <a:pPr>
              <a:buFontTx/>
              <a:buChar char="-"/>
            </a:pPr>
            <a:r>
              <a:rPr lang="ru-RU" dirty="0" smtClean="0"/>
              <a:t>Наставничество специалистов из других Служб</a:t>
            </a:r>
          </a:p>
          <a:p>
            <a:pPr>
              <a:buFontTx/>
              <a:buChar char="-"/>
            </a:pPr>
            <a:r>
              <a:rPr lang="ru-RU" dirty="0" err="1" smtClean="0"/>
              <a:t>Интервизий</a:t>
            </a:r>
            <a:r>
              <a:rPr lang="ru-RU" dirty="0" smtClean="0"/>
              <a:t> пройдено – 44 часа, представлено 7 случаев </a:t>
            </a:r>
          </a:p>
          <a:p>
            <a:pPr>
              <a:buFontTx/>
              <a:buChar char="-"/>
            </a:pPr>
            <a:r>
              <a:rPr lang="ru-RU" dirty="0" err="1" smtClean="0"/>
              <a:t>Супервизий</a:t>
            </a:r>
            <a:r>
              <a:rPr lang="ru-RU" dirty="0" smtClean="0"/>
              <a:t> пройдено – </a:t>
            </a:r>
            <a:r>
              <a:rPr lang="ru-RU" dirty="0" smtClean="0"/>
              <a:t>10 часов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Представление дипломного случая </a:t>
            </a:r>
            <a:r>
              <a:rPr lang="ru-RU" dirty="0" smtClean="0"/>
              <a:t>(ноябрь </a:t>
            </a:r>
            <a:r>
              <a:rPr lang="ru-RU" dirty="0" smtClean="0"/>
              <a:t>2021 года)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71720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Разрабатываются памятки способов </a:t>
            </a:r>
            <a:r>
              <a:rPr lang="ru-RU" b="1" dirty="0" smtClean="0"/>
              <a:t>профилактики </a:t>
            </a:r>
            <a:r>
              <a:rPr lang="ru-RU" b="1" dirty="0"/>
              <a:t>эмоционального выгорания и </a:t>
            </a:r>
            <a:r>
              <a:rPr lang="ru-RU" b="1" dirty="0" err="1"/>
              <a:t>ретравматизации</a:t>
            </a:r>
            <a:r>
              <a:rPr lang="ru-RU" b="1" dirty="0"/>
              <a:t> консультанта </a:t>
            </a:r>
            <a:endParaRPr lang="ru-RU" b="1" dirty="0" smtClean="0"/>
          </a:p>
          <a:p>
            <a:endParaRPr lang="ru-RU" dirty="0"/>
          </a:p>
          <a:p>
            <a:r>
              <a:rPr lang="ru-RU" dirty="0" smtClean="0"/>
              <a:t>Личной терапии пройдено – порядка 40 часов (рекомендовано 20)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2381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Новизна опыта: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 данный момент отсутствует методическая база по работе с травмой в области замещающего </a:t>
            </a:r>
            <a:r>
              <a:rPr lang="ru-RU" dirty="0" err="1" smtClean="0"/>
              <a:t>родительства</a:t>
            </a:r>
            <a:r>
              <a:rPr lang="ru-RU" dirty="0"/>
              <a:t>.</a:t>
            </a:r>
            <a:r>
              <a:rPr lang="ru-RU" dirty="0" smtClean="0"/>
              <a:t> То, что есть имеет собирательный образ, отсутствует взаимосвязь между компонентами в работе.</a:t>
            </a:r>
          </a:p>
          <a:p>
            <a:r>
              <a:rPr lang="ru-RU" dirty="0" smtClean="0"/>
              <a:t>Данный опыт может быть применим в работе психологов служб сопровождения и других кризисных центров.</a:t>
            </a:r>
          </a:p>
          <a:p>
            <a:r>
              <a:rPr lang="ru-RU" dirty="0" smtClean="0"/>
              <a:t>Все материалы подобраны с максимальной доступностью и легко применимы в работе.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001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Трудности становления опыта: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Большие материальные затраты</a:t>
            </a:r>
          </a:p>
          <a:p>
            <a:r>
              <a:rPr lang="ru-RU" dirty="0" smtClean="0"/>
              <a:t>Низкая </a:t>
            </a:r>
            <a:r>
              <a:rPr lang="ru-RU" dirty="0" err="1" smtClean="0"/>
              <a:t>мотивированность</a:t>
            </a:r>
            <a:r>
              <a:rPr lang="ru-RU" dirty="0" smtClean="0"/>
              <a:t> клиентов</a:t>
            </a:r>
          </a:p>
          <a:p>
            <a:r>
              <a:rPr lang="ru-RU" dirty="0" smtClean="0"/>
              <a:t>Не всегда доступная поддержка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8235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Результативность: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Оцениваю свою работу как высокоэффективную и трудоёмкую, требующую доработки.</a:t>
            </a:r>
          </a:p>
        </p:txBody>
      </p:sp>
    </p:spTree>
    <p:extLst>
      <p:ext uri="{BB962C8B-B14F-4D97-AF65-F5344CB8AC3E}">
        <p14:creationId xmlns:p14="http://schemas.microsoft.com/office/powerpoint/2010/main" val="885911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Перспективы: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Оформить в методичку наработанный материал (диагностики, структуру работы, техники и </a:t>
            </a:r>
            <a:r>
              <a:rPr lang="ru-RU" dirty="0" smtClean="0"/>
              <a:t>методы)</a:t>
            </a:r>
            <a:endParaRPr lang="ru-RU" dirty="0"/>
          </a:p>
          <a:p>
            <a:r>
              <a:rPr lang="ru-RU" dirty="0" err="1"/>
              <a:t>Доразработать</a:t>
            </a:r>
            <a:r>
              <a:rPr lang="ru-RU" dirty="0"/>
              <a:t> и оформить алгоритмы работы с клиентами разных категорий. Включить в общую методичку.</a:t>
            </a:r>
          </a:p>
          <a:p>
            <a:r>
              <a:rPr lang="ru-RU" dirty="0" err="1"/>
              <a:t>Доразработать</a:t>
            </a:r>
            <a:r>
              <a:rPr lang="ru-RU" dirty="0"/>
              <a:t> памятки ритуалов профилактики эмоционального выгорания специалиста и его </a:t>
            </a:r>
            <a:r>
              <a:rPr lang="ru-RU" dirty="0" err="1"/>
              <a:t>ретравматизации</a:t>
            </a:r>
            <a:r>
              <a:rPr lang="ru-RU" dirty="0"/>
              <a:t>. Включить в общую методичку</a:t>
            </a:r>
          </a:p>
          <a:p>
            <a:endParaRPr lang="ru-RU" dirty="0" smtClean="0"/>
          </a:p>
          <a:p>
            <a:r>
              <a:rPr lang="ru-RU" b="1" dirty="0" smtClean="0"/>
              <a:t>Работа над данной темой 4 год, </a:t>
            </a:r>
            <a:r>
              <a:rPr lang="ru-RU" dirty="0" smtClean="0"/>
              <a:t>с целью оформления методической разработки.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933172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162</TotalTime>
  <Words>906</Words>
  <Application>Microsoft Office PowerPoint</Application>
  <PresentationFormat>Широкоэкранный</PresentationFormat>
  <Paragraphs>98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Легкий дым</vt:lpstr>
      <vt:lpstr>Обобщение опыта по самообразованию</vt:lpstr>
      <vt:lpstr>Тема по самообразованию</vt:lpstr>
      <vt:lpstr>Актуальность данной темы:</vt:lpstr>
      <vt:lpstr>Цель работы над данной темой: </vt:lpstr>
      <vt:lpstr>Задачи:</vt:lpstr>
      <vt:lpstr>Содержание деятельности на данном этапе: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Новизна опыта:</vt:lpstr>
      <vt:lpstr>Трудности становления опыта:</vt:lpstr>
      <vt:lpstr>Результативность:</vt:lpstr>
      <vt:lpstr>Перспективы: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Обобщение опыта по самообразованию</dc:title>
  <dc:creator>Наталья Васильевна</dc:creator>
  <cp:lastModifiedBy>Пользователь</cp:lastModifiedBy>
  <cp:revision>17</cp:revision>
  <dcterms:created xsi:type="dcterms:W3CDTF">2021-03-24T02:57:21Z</dcterms:created>
  <dcterms:modified xsi:type="dcterms:W3CDTF">2021-07-21T23:51:32Z</dcterms:modified>
</cp:coreProperties>
</file>