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89" r:id="rId2"/>
    <p:sldId id="259" r:id="rId3"/>
    <p:sldId id="350" r:id="rId4"/>
    <p:sldId id="351" r:id="rId5"/>
    <p:sldId id="342" r:id="rId6"/>
    <p:sldId id="343" r:id="rId7"/>
    <p:sldId id="352" r:id="rId8"/>
    <p:sldId id="260" r:id="rId9"/>
    <p:sldId id="376" r:id="rId10"/>
    <p:sldId id="375" r:id="rId11"/>
    <p:sldId id="302" r:id="rId12"/>
    <p:sldId id="356" r:id="rId13"/>
    <p:sldId id="355" r:id="rId14"/>
    <p:sldId id="344" r:id="rId15"/>
    <p:sldId id="371" r:id="rId16"/>
    <p:sldId id="370" r:id="rId17"/>
    <p:sldId id="368" r:id="rId18"/>
    <p:sldId id="346" r:id="rId19"/>
    <p:sldId id="347" r:id="rId20"/>
    <p:sldId id="358" r:id="rId21"/>
    <p:sldId id="359" r:id="rId22"/>
    <p:sldId id="360" r:id="rId23"/>
    <p:sldId id="361" r:id="rId24"/>
    <p:sldId id="362" r:id="rId25"/>
    <p:sldId id="367" r:id="rId26"/>
    <p:sldId id="348" r:id="rId27"/>
    <p:sldId id="372" r:id="rId28"/>
    <p:sldId id="267" r:id="rId29"/>
    <p:sldId id="373" r:id="rId30"/>
    <p:sldId id="363" r:id="rId31"/>
    <p:sldId id="332" r:id="rId32"/>
    <p:sldId id="374" r:id="rId33"/>
    <p:sldId id="331" r:id="rId34"/>
    <p:sldId id="366"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66FF"/>
    <a:srgbClr val="0000FF"/>
    <a:srgbClr val="990000"/>
    <a:srgbClr val="000099"/>
    <a:srgbClr val="00CC00"/>
    <a:srgbClr val="990099"/>
    <a:srgbClr val="00FFCC"/>
    <a:srgbClr val="FFCCFF"/>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0C6C2C-0D03-4EC2-8B09-810D6B726F2C}" type="datetimeFigureOut">
              <a:rPr lang="ru-RU" smtClean="0"/>
              <a:pPr/>
              <a:t>04.04.2018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716BEB-4C0B-453F-B8DD-D0F13FD2D71B}" type="slidenum">
              <a:rPr lang="ru-RU" smtClean="0"/>
              <a:pPr/>
              <a:t>‹#›</a:t>
            </a:fld>
            <a:endParaRPr lang="ru-RU"/>
          </a:p>
        </p:txBody>
      </p:sp>
    </p:spTree>
    <p:extLst>
      <p:ext uri="{BB962C8B-B14F-4D97-AF65-F5344CB8AC3E}">
        <p14:creationId xmlns:p14="http://schemas.microsoft.com/office/powerpoint/2010/main" val="27727542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E716BEB-4C0B-453F-B8DD-D0F13FD2D71B}" type="slidenum">
              <a:rPr lang="ru-RU" smtClean="0"/>
              <a:pPr/>
              <a:t>3</a:t>
            </a:fld>
            <a:endParaRPr lang="ru-RU"/>
          </a:p>
        </p:txBody>
      </p:sp>
    </p:spTree>
    <p:extLst>
      <p:ext uri="{BB962C8B-B14F-4D97-AF65-F5344CB8AC3E}">
        <p14:creationId xmlns:p14="http://schemas.microsoft.com/office/powerpoint/2010/main" val="18940785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4</a:t>
            </a:fld>
            <a:endParaRPr lang="ru-RU">
              <a:solidFill>
                <a:prstClr val="black"/>
              </a:solidFill>
            </a:endParaRPr>
          </a:p>
        </p:txBody>
      </p:sp>
    </p:spTree>
    <p:extLst>
      <p:ext uri="{BB962C8B-B14F-4D97-AF65-F5344CB8AC3E}">
        <p14:creationId xmlns:p14="http://schemas.microsoft.com/office/powerpoint/2010/main" val="30872649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7</a:t>
            </a:fld>
            <a:endParaRPr lang="ru-RU">
              <a:solidFill>
                <a:prstClr val="black"/>
              </a:solidFill>
            </a:endParaRPr>
          </a:p>
        </p:txBody>
      </p:sp>
    </p:spTree>
    <p:extLst>
      <p:ext uri="{BB962C8B-B14F-4D97-AF65-F5344CB8AC3E}">
        <p14:creationId xmlns:p14="http://schemas.microsoft.com/office/powerpoint/2010/main" val="1189486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9</a:t>
            </a:fld>
            <a:endParaRPr lang="ru-RU">
              <a:solidFill>
                <a:prstClr val="black"/>
              </a:solidFill>
            </a:endParaRPr>
          </a:p>
        </p:txBody>
      </p:sp>
    </p:spTree>
    <p:extLst>
      <p:ext uri="{BB962C8B-B14F-4D97-AF65-F5344CB8AC3E}">
        <p14:creationId xmlns:p14="http://schemas.microsoft.com/office/powerpoint/2010/main" val="1644236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12</a:t>
            </a:fld>
            <a:endParaRPr lang="ru-RU">
              <a:solidFill>
                <a:prstClr val="black"/>
              </a:solidFill>
            </a:endParaRPr>
          </a:p>
        </p:txBody>
      </p:sp>
    </p:spTree>
    <p:extLst>
      <p:ext uri="{BB962C8B-B14F-4D97-AF65-F5344CB8AC3E}">
        <p14:creationId xmlns:p14="http://schemas.microsoft.com/office/powerpoint/2010/main" val="1585745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16</a:t>
            </a:fld>
            <a:endParaRPr lang="ru-RU">
              <a:solidFill>
                <a:prstClr val="black"/>
              </a:solidFill>
            </a:endParaRPr>
          </a:p>
        </p:txBody>
      </p:sp>
    </p:spTree>
    <p:extLst>
      <p:ext uri="{BB962C8B-B14F-4D97-AF65-F5344CB8AC3E}">
        <p14:creationId xmlns:p14="http://schemas.microsoft.com/office/powerpoint/2010/main" val="2875109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25</a:t>
            </a:fld>
            <a:endParaRPr lang="ru-RU">
              <a:solidFill>
                <a:prstClr val="black"/>
              </a:solidFill>
            </a:endParaRPr>
          </a:p>
        </p:txBody>
      </p:sp>
    </p:spTree>
    <p:extLst>
      <p:ext uri="{BB962C8B-B14F-4D97-AF65-F5344CB8AC3E}">
        <p14:creationId xmlns:p14="http://schemas.microsoft.com/office/powerpoint/2010/main" val="30078865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27</a:t>
            </a:fld>
            <a:endParaRPr lang="ru-RU">
              <a:solidFill>
                <a:prstClr val="black"/>
              </a:solidFill>
            </a:endParaRPr>
          </a:p>
        </p:txBody>
      </p:sp>
    </p:spTree>
    <p:extLst>
      <p:ext uri="{BB962C8B-B14F-4D97-AF65-F5344CB8AC3E}">
        <p14:creationId xmlns:p14="http://schemas.microsoft.com/office/powerpoint/2010/main" val="39100121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E716BEB-4C0B-453F-B8DD-D0F13FD2D71B}" type="slidenum">
              <a:rPr lang="ru-RU" smtClean="0"/>
              <a:pPr/>
              <a:t>28</a:t>
            </a:fld>
            <a:endParaRPr lang="ru-RU"/>
          </a:p>
        </p:txBody>
      </p:sp>
    </p:spTree>
    <p:extLst>
      <p:ext uri="{BB962C8B-B14F-4D97-AF65-F5344CB8AC3E}">
        <p14:creationId xmlns:p14="http://schemas.microsoft.com/office/powerpoint/2010/main" val="8655958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29</a:t>
            </a:fld>
            <a:endParaRPr lang="ru-RU">
              <a:solidFill>
                <a:prstClr val="black"/>
              </a:solidFill>
            </a:endParaRPr>
          </a:p>
        </p:txBody>
      </p:sp>
    </p:spTree>
    <p:extLst>
      <p:ext uri="{BB962C8B-B14F-4D97-AF65-F5344CB8AC3E}">
        <p14:creationId xmlns:p14="http://schemas.microsoft.com/office/powerpoint/2010/main" val="2331403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30</a:t>
            </a:fld>
            <a:endParaRPr lang="ru-RU">
              <a:solidFill>
                <a:prstClr val="black"/>
              </a:solidFill>
            </a:endParaRPr>
          </a:p>
        </p:txBody>
      </p:sp>
    </p:spTree>
    <p:extLst>
      <p:ext uri="{BB962C8B-B14F-4D97-AF65-F5344CB8AC3E}">
        <p14:creationId xmlns:p14="http://schemas.microsoft.com/office/powerpoint/2010/main" val="2126983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716BEB-4C0B-453F-B8DD-D0F13FD2D71B}"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78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E716BEB-4C0B-453F-B8DD-D0F13FD2D71B}" type="slidenum">
              <a:rPr lang="ru-RU" smtClean="0">
                <a:solidFill>
                  <a:prstClr val="black"/>
                </a:solidFill>
              </a:rPr>
              <a:pPr/>
              <a:t>32</a:t>
            </a:fld>
            <a:endParaRPr lang="ru-RU">
              <a:solidFill>
                <a:prstClr val="black"/>
              </a:solidFill>
            </a:endParaRPr>
          </a:p>
        </p:txBody>
      </p:sp>
    </p:spTree>
    <p:extLst>
      <p:ext uri="{BB962C8B-B14F-4D97-AF65-F5344CB8AC3E}">
        <p14:creationId xmlns:p14="http://schemas.microsoft.com/office/powerpoint/2010/main" val="22983917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E716BEB-4C0B-453F-B8DD-D0F13FD2D71B}" type="slidenum">
              <a:rPr lang="ru-RU" smtClean="0"/>
              <a:pPr/>
              <a:t>33</a:t>
            </a:fld>
            <a:endParaRPr lang="ru-RU"/>
          </a:p>
        </p:txBody>
      </p:sp>
    </p:spTree>
    <p:extLst>
      <p:ext uri="{BB962C8B-B14F-4D97-AF65-F5344CB8AC3E}">
        <p14:creationId xmlns:p14="http://schemas.microsoft.com/office/powerpoint/2010/main" val="1583928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1E716BEB-4C0B-453F-B8DD-D0F13FD2D71B}" type="slidenum">
              <a:rPr lang="ru-RU" smtClean="0">
                <a:solidFill>
                  <a:prstClr val="black"/>
                </a:solidFill>
              </a:rPr>
              <a:pPr>
                <a:defRPr/>
              </a:pPr>
              <a:t>34</a:t>
            </a:fld>
            <a:endParaRPr lang="ru-RU">
              <a:solidFill>
                <a:prstClr val="black"/>
              </a:solidFill>
            </a:endParaRPr>
          </a:p>
        </p:txBody>
      </p:sp>
    </p:spTree>
    <p:extLst>
      <p:ext uri="{BB962C8B-B14F-4D97-AF65-F5344CB8AC3E}">
        <p14:creationId xmlns:p14="http://schemas.microsoft.com/office/powerpoint/2010/main" val="1141537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04.04.2018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04.04.2018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4.jpeg"/><Relationship Id="rId7"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9.jpe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13.jpeg"/><Relationship Id="rId5" Type="http://schemas.openxmlformats.org/officeDocument/2006/relationships/image" Target="../media/image22.png"/><Relationship Id="rId15" Type="http://schemas.openxmlformats.org/officeDocument/2006/relationships/image" Target="../media/image31.jpe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0.jpeg"/></Relationships>
</file>

<file path=ppt/slides/_rels/slide1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4.jpeg"/><Relationship Id="rId7" Type="http://schemas.openxmlformats.org/officeDocument/2006/relationships/image" Target="../media/image3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38.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37.jpe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jpeg"/></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3.jpeg"/></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58.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64.jpeg"/><Relationship Id="rId4" Type="http://schemas.openxmlformats.org/officeDocument/2006/relationships/image" Target="../media/image63.jpe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8.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9.jpe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9.jpe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3.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63" y="-23813"/>
            <a:ext cx="9132887" cy="690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682228" y="177781"/>
            <a:ext cx="8229600" cy="1033798"/>
          </a:xfrm>
        </p:spPr>
        <p:txBody>
          <a:bodyPr>
            <a:noAutofit/>
          </a:bodyPr>
          <a:lstStyle/>
          <a:p>
            <a:pPr>
              <a:lnSpc>
                <a:spcPct val="107000"/>
              </a:lnSpc>
              <a:spcAft>
                <a:spcPts val="0"/>
              </a:spcAft>
            </a:pPr>
            <a:r>
              <a:rPr lang="ru-RU" sz="1600" b="1"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Детский сад №14 «Медвежонок» – филиала АН ДОО «</a:t>
            </a:r>
            <a:r>
              <a:rPr lang="ru-RU" sz="1600" b="1" dirty="0" err="1"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Алмазик</a:t>
            </a:r>
            <a:r>
              <a:rPr lang="ru-RU" sz="1600" b="1" dirty="0" smtClean="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6406" y="1052736"/>
            <a:ext cx="8229600" cy="5472608"/>
          </a:xfrm>
        </p:spPr>
        <p:txBody>
          <a:bodyPr>
            <a:normAutofit fontScale="92500" lnSpcReduction="20000"/>
          </a:bodyPr>
          <a:lstStyle/>
          <a:p>
            <a:pPr marL="0" indent="0" algn="ctr">
              <a:buNone/>
            </a:pPr>
            <a:endParaRPr lang="ru-RU" sz="2400" b="1" dirty="0" smtClean="0">
              <a:latin typeface="Times New Roman" panose="02020603050405020304" pitchFamily="18" charset="0"/>
              <a:cs typeface="Times New Roman" panose="02020603050405020304" pitchFamily="18" charset="0"/>
            </a:endParaRPr>
          </a:p>
          <a:p>
            <a:pPr marL="0" indent="0" algn="ctr">
              <a:lnSpc>
                <a:spcPct val="107000"/>
              </a:lnSpc>
              <a:spcAft>
                <a:spcPts val="0"/>
              </a:spcAft>
              <a:buNone/>
            </a:pPr>
            <a:r>
              <a:rPr lang="ru-RU" b="1" spc="3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Творческий проект: «Экологическая тропа»</a:t>
            </a:r>
          </a:p>
          <a:p>
            <a:pPr marL="0" indent="0" algn="ctr">
              <a:lnSpc>
                <a:spcPct val="107000"/>
              </a:lnSpc>
              <a:spcAft>
                <a:spcPts val="0"/>
              </a:spcAft>
              <a:buNone/>
            </a:pPr>
            <a:r>
              <a:rPr lang="ru-RU" b="1" spc="3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Дидактическое панно из фетра как средство для развития коммуникативно-речевой активности детей дошкольного возраста </a:t>
            </a:r>
            <a:endParaRPr lang="ru-RU"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endParaRPr lang="ru-RU" dirty="0"/>
          </a:p>
          <a:p>
            <a:pPr marL="5022850" indent="0">
              <a:spcBef>
                <a:spcPts val="0"/>
              </a:spcBef>
              <a:buNone/>
            </a:pPr>
            <a:endParaRPr lang="ru-RU" sz="1800" b="1" dirty="0" smtClean="0">
              <a:latin typeface="Times New Roman" panose="02020603050405020304" pitchFamily="18" charset="0"/>
              <a:cs typeface="Times New Roman" panose="02020603050405020304" pitchFamily="18" charset="0"/>
            </a:endParaRPr>
          </a:p>
          <a:p>
            <a:pPr marL="5022850" indent="0">
              <a:spcBef>
                <a:spcPts val="0"/>
              </a:spcBef>
              <a:buNone/>
            </a:pPr>
            <a:endParaRPr lang="ru-RU" sz="1800" b="1" dirty="0" smtClean="0">
              <a:latin typeface="Times New Roman" panose="02020603050405020304" pitchFamily="18" charset="0"/>
              <a:cs typeface="Times New Roman" panose="02020603050405020304" pitchFamily="18" charset="0"/>
            </a:endParaRPr>
          </a:p>
          <a:p>
            <a:pPr marL="5022850" indent="0" algn="r">
              <a:spcBef>
                <a:spcPts val="0"/>
              </a:spcBef>
              <a:buNone/>
            </a:pPr>
            <a:r>
              <a:rPr lang="ru-RU" sz="1800" dirty="0" smtClean="0">
                <a:solidFill>
                  <a:srgbClr val="0070C0"/>
                </a:solidFill>
                <a:latin typeface="Times New Roman" panose="02020603050405020304" pitchFamily="18" charset="0"/>
                <a:cs typeface="Times New Roman" panose="02020603050405020304" pitchFamily="18" charset="0"/>
              </a:rPr>
              <a:t>Подготовила воспитатель:</a:t>
            </a:r>
          </a:p>
          <a:p>
            <a:pPr marL="5022850" indent="0" algn="r">
              <a:spcBef>
                <a:spcPts val="0"/>
              </a:spcBef>
              <a:buNone/>
            </a:pPr>
            <a:r>
              <a:rPr lang="ru-RU" sz="1800" dirty="0" err="1" smtClean="0">
                <a:solidFill>
                  <a:srgbClr val="0070C0"/>
                </a:solidFill>
                <a:latin typeface="Times New Roman" panose="02020603050405020304" pitchFamily="18" charset="0"/>
                <a:cs typeface="Times New Roman" panose="02020603050405020304" pitchFamily="18" charset="0"/>
              </a:rPr>
              <a:t>Дабаева</a:t>
            </a:r>
            <a:r>
              <a:rPr lang="ru-RU" sz="1800" dirty="0" smtClean="0">
                <a:solidFill>
                  <a:srgbClr val="0070C0"/>
                </a:solidFill>
                <a:latin typeface="Times New Roman" panose="02020603050405020304" pitchFamily="18" charset="0"/>
                <a:cs typeface="Times New Roman" panose="02020603050405020304" pitchFamily="18" charset="0"/>
              </a:rPr>
              <a:t> </a:t>
            </a:r>
            <a:r>
              <a:rPr lang="ru-RU" sz="1800" dirty="0" err="1" smtClean="0">
                <a:solidFill>
                  <a:srgbClr val="0070C0"/>
                </a:solidFill>
                <a:latin typeface="Times New Roman" panose="02020603050405020304" pitchFamily="18" charset="0"/>
                <a:cs typeface="Times New Roman" panose="02020603050405020304" pitchFamily="18" charset="0"/>
              </a:rPr>
              <a:t>Баирма</a:t>
            </a:r>
            <a:r>
              <a:rPr lang="ru-RU" sz="1800" dirty="0" smtClean="0">
                <a:solidFill>
                  <a:srgbClr val="0070C0"/>
                </a:solidFill>
                <a:latin typeface="Times New Roman" panose="02020603050405020304" pitchFamily="18" charset="0"/>
                <a:cs typeface="Times New Roman" panose="02020603050405020304" pitchFamily="18" charset="0"/>
              </a:rPr>
              <a:t> </a:t>
            </a:r>
            <a:r>
              <a:rPr lang="ru-RU" sz="1800" dirty="0" err="1" smtClean="0">
                <a:solidFill>
                  <a:srgbClr val="0070C0"/>
                </a:solidFill>
                <a:latin typeface="Times New Roman" panose="02020603050405020304" pitchFamily="18" charset="0"/>
                <a:cs typeface="Times New Roman" panose="02020603050405020304" pitchFamily="18" charset="0"/>
              </a:rPr>
              <a:t>Баторовна</a:t>
            </a:r>
            <a:endParaRPr lang="ru-RU" sz="1800" dirty="0" smtClean="0">
              <a:solidFill>
                <a:srgbClr val="0070C0"/>
              </a:solidFill>
              <a:latin typeface="Times New Roman" panose="02020603050405020304" pitchFamily="18" charset="0"/>
              <a:cs typeface="Times New Roman" panose="02020603050405020304" pitchFamily="18" charset="0"/>
            </a:endParaRPr>
          </a:p>
          <a:p>
            <a:pPr marL="5022850" indent="0">
              <a:spcBef>
                <a:spcPts val="0"/>
              </a:spcBef>
              <a:buNone/>
            </a:pPr>
            <a:endParaRPr lang="ru-RU" sz="1800" dirty="0" smtClean="0">
              <a:latin typeface="Times New Roman" panose="02020603050405020304" pitchFamily="18" charset="0"/>
              <a:cs typeface="Times New Roman" panose="02020603050405020304" pitchFamily="18" charset="0"/>
            </a:endParaRPr>
          </a:p>
          <a:p>
            <a:pPr marL="5022850" indent="0">
              <a:spcBef>
                <a:spcPts val="0"/>
              </a:spcBef>
              <a:buNone/>
            </a:pPr>
            <a:endParaRPr lang="ru-RU" sz="1800" dirty="0">
              <a:latin typeface="Times New Roman" panose="02020603050405020304" pitchFamily="18" charset="0"/>
              <a:cs typeface="Times New Roman" panose="02020603050405020304" pitchFamily="18" charset="0"/>
            </a:endParaRPr>
          </a:p>
          <a:p>
            <a:pPr marL="5022850" indent="0">
              <a:spcBef>
                <a:spcPts val="0"/>
              </a:spcBef>
              <a:buNone/>
            </a:pPr>
            <a:endParaRPr lang="ru-RU" sz="1800" dirty="0" smtClean="0">
              <a:latin typeface="Times New Roman" panose="02020603050405020304" pitchFamily="18" charset="0"/>
              <a:cs typeface="Times New Roman" panose="02020603050405020304" pitchFamily="18" charset="0"/>
            </a:endParaRPr>
          </a:p>
          <a:p>
            <a:pPr marL="0" indent="0" algn="ctr">
              <a:spcBef>
                <a:spcPts val="0"/>
              </a:spcBef>
              <a:buNone/>
            </a:pPr>
            <a:r>
              <a:rPr lang="ru-RU" sz="1800" b="1" dirty="0">
                <a:solidFill>
                  <a:srgbClr val="002060"/>
                </a:solidFill>
                <a:latin typeface="Times New Roman" panose="02020603050405020304" pitchFamily="18" charset="0"/>
                <a:cs typeface="Times New Roman" panose="02020603050405020304" pitchFamily="18" charset="0"/>
              </a:rPr>
              <a:t>г</a:t>
            </a:r>
            <a:r>
              <a:rPr lang="ru-RU" sz="1800" b="1" dirty="0" smtClean="0">
                <a:solidFill>
                  <a:srgbClr val="002060"/>
                </a:solidFill>
                <a:latin typeface="Times New Roman" panose="02020603050405020304" pitchFamily="18" charset="0"/>
                <a:cs typeface="Times New Roman" panose="02020603050405020304" pitchFamily="18" charset="0"/>
              </a:rPr>
              <a:t>. Мирный 2018г.</a:t>
            </a:r>
            <a:endParaRPr lang="ru-RU" sz="1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64727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3" y="3226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346650" y="1844824"/>
            <a:ext cx="8424936" cy="3672408"/>
          </a:xfrm>
          <a:solidFill>
            <a:schemeClr val="accent2">
              <a:lumMod val="20000"/>
              <a:lumOff val="80000"/>
            </a:schemeClr>
          </a:solidFill>
          <a:ln w="38100">
            <a:solidFill>
              <a:srgbClr val="00B0F0"/>
            </a:solidFill>
          </a:ln>
        </p:spPr>
        <p:txBody>
          <a:bodyPr>
            <a:noAutofit/>
          </a:bodyPr>
          <a:lstStyle/>
          <a:p>
            <a:pPr marL="0" lvl="0" indent="441325" algn="ctr">
              <a:spcBef>
                <a:spcPts val="600"/>
              </a:spcBef>
              <a:buClr>
                <a:srgbClr val="FE8637"/>
              </a:buClr>
              <a:buSzPct val="70000"/>
              <a:buNone/>
            </a:pPr>
            <a:r>
              <a:rPr lang="ru-RU" sz="4800" b="1" i="1" dirty="0" smtClean="0">
                <a:solidFill>
                  <a:srgbClr val="0070C0"/>
                </a:solidFill>
                <a:latin typeface="Times New Roman" panose="02020603050405020304" pitchFamily="18" charset="0"/>
                <a:cs typeface="Times New Roman" panose="02020603050405020304" pitchFamily="18" charset="0"/>
              </a:rPr>
              <a:t>«Ум ребенка находится на кончиках его пальцев»</a:t>
            </a:r>
          </a:p>
          <a:p>
            <a:pPr marL="0" lvl="0" indent="441325" algn="ctr">
              <a:spcBef>
                <a:spcPts val="600"/>
              </a:spcBef>
              <a:buClr>
                <a:srgbClr val="FE8637"/>
              </a:buClr>
              <a:buSzPct val="70000"/>
              <a:buNone/>
            </a:pPr>
            <a:r>
              <a:rPr lang="ru-RU" sz="4800" b="1" i="1" dirty="0" err="1" smtClean="0">
                <a:solidFill>
                  <a:srgbClr val="0070C0"/>
                </a:solidFill>
                <a:latin typeface="Times New Roman" panose="02020603050405020304" pitchFamily="18" charset="0"/>
                <a:cs typeface="Times New Roman" panose="02020603050405020304" pitchFamily="18" charset="0"/>
              </a:rPr>
              <a:t>В.А.Сухомлинский</a:t>
            </a:r>
            <a:endParaRPr lang="ru-RU" sz="4800" b="1" i="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635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Администратор\Рабочий стол\Новая папка (3)\154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0884" r="5939"/>
          <a:stretch/>
        </p:blipFill>
        <p:spPr bwMode="auto">
          <a:xfrm>
            <a:off x="4543222" y="5147002"/>
            <a:ext cx="4600778" cy="1707514"/>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51520" y="188640"/>
            <a:ext cx="8568952" cy="5401479"/>
          </a:xfrm>
          <a:prstGeom prst="rect">
            <a:avLst/>
          </a:prstGeom>
        </p:spPr>
        <p:txBody>
          <a:bodyPr wrap="square">
            <a:spAutoFit/>
          </a:bodyPr>
          <a:lstStyle/>
          <a:p>
            <a:pPr marL="274320" indent="-274320">
              <a:spcBef>
                <a:spcPts val="600"/>
              </a:spcBef>
              <a:buClr>
                <a:srgbClr val="FE8637"/>
              </a:buClr>
              <a:buSzPct val="70000"/>
              <a:buFont typeface="Wingdings"/>
              <a:buChar char=""/>
            </a:pPr>
            <a:r>
              <a:rPr lang="ru-RU" sz="2000" dirty="0">
                <a:solidFill>
                  <a:srgbClr val="000099"/>
                </a:solidFill>
                <a:latin typeface="Times New Roman" panose="02020603050405020304" pitchFamily="18" charset="0"/>
                <a:ea typeface="Times New Roman" panose="02020603050405020304" pitchFamily="18" charset="0"/>
              </a:rPr>
              <a:t>Речь, во всём её видовом многообразии, яв­ляется необходимым компонентом общения. Развитие речи теснейшим образом связано с </a:t>
            </a:r>
            <a:r>
              <a:rPr lang="ru-RU" sz="2000" dirty="0" smtClean="0">
                <a:solidFill>
                  <a:srgbClr val="000099"/>
                </a:solidFill>
                <a:latin typeface="Times New Roman" panose="02020603050405020304" pitchFamily="18" charset="0"/>
                <a:ea typeface="Times New Roman" panose="02020603050405020304" pitchFamily="18" charset="0"/>
              </a:rPr>
              <a:t>формированием </a:t>
            </a:r>
            <a:r>
              <a:rPr lang="ru-RU" sz="2000" dirty="0">
                <a:solidFill>
                  <a:srgbClr val="000099"/>
                </a:solidFill>
                <a:latin typeface="Times New Roman" panose="02020603050405020304" pitchFamily="18" charset="0"/>
                <a:ea typeface="Times New Roman" panose="02020603050405020304" pitchFamily="18" charset="0"/>
              </a:rPr>
              <a:t>мышления и воображения. </a:t>
            </a:r>
            <a:r>
              <a:rPr lang="ru-RU" sz="2000" dirty="0" smtClean="0">
                <a:solidFill>
                  <a:srgbClr val="000099"/>
                </a:solidFill>
                <a:latin typeface="Times New Roman" panose="02020603050405020304" pitchFamily="18" charset="0"/>
                <a:ea typeface="Times New Roman" panose="02020603050405020304" pitchFamily="18" charset="0"/>
              </a:rPr>
              <a:t>Чем </a:t>
            </a:r>
            <a:r>
              <a:rPr lang="ru-RU" sz="2000" dirty="0">
                <a:solidFill>
                  <a:srgbClr val="000099"/>
                </a:solidFill>
                <a:latin typeface="Times New Roman" panose="02020603050405020304" pitchFamily="18" charset="0"/>
                <a:ea typeface="Times New Roman" panose="02020603050405020304" pitchFamily="18" charset="0"/>
              </a:rPr>
              <a:t>богаче и правиль­нее речь, тем легче ему высказывать свои мысли, тем шире его возможности в позна­нии окружающей деятельности, содержательнее и полноценнее отношения со сверстниками и взрослыми, тем активнее осуществляется его психическое развитие</a:t>
            </a:r>
            <a:r>
              <a:rPr lang="ru-RU" sz="2000" dirty="0" smtClean="0">
                <a:solidFill>
                  <a:srgbClr val="000099"/>
                </a:solidFill>
                <a:latin typeface="Times New Roman" panose="02020603050405020304" pitchFamily="18" charset="0"/>
                <a:ea typeface="Times New Roman" panose="02020603050405020304" pitchFamily="18" charset="0"/>
              </a:rPr>
              <a:t>.</a:t>
            </a:r>
          </a:p>
          <a:p>
            <a:pPr marL="274320" indent="-274320">
              <a:spcBef>
                <a:spcPts val="600"/>
              </a:spcBef>
              <a:buClr>
                <a:srgbClr val="FE8637"/>
              </a:buClr>
              <a:buSzPct val="70000"/>
              <a:buFont typeface="Wingdings"/>
              <a:buChar char=""/>
            </a:pPr>
            <a:r>
              <a:rPr lang="ru-RU" sz="2000" dirty="0" smtClean="0">
                <a:solidFill>
                  <a:srgbClr val="000099"/>
                </a:solidFill>
                <a:latin typeface="Times New Roman" panose="02020603050405020304" pitchFamily="18" charset="0"/>
                <a:ea typeface="Times New Roman" panose="02020603050405020304" pitchFamily="18" charset="0"/>
              </a:rPr>
              <a:t>Сегодня все знают о существовании экологических проблем, угрожающих здоровью людей, о том, что большая часть населения Земли оторвана от природы.</a:t>
            </a:r>
            <a:br>
              <a:rPr lang="ru-RU" sz="2000" dirty="0" smtClean="0">
                <a:solidFill>
                  <a:srgbClr val="000099"/>
                </a:solidFill>
                <a:latin typeface="Times New Roman" panose="02020603050405020304" pitchFamily="18" charset="0"/>
                <a:ea typeface="Times New Roman" panose="02020603050405020304" pitchFamily="18" charset="0"/>
              </a:rPr>
            </a:br>
            <a:r>
              <a:rPr lang="ru-RU" sz="2000" dirty="0" smtClean="0">
                <a:solidFill>
                  <a:srgbClr val="000099"/>
                </a:solidFill>
                <a:latin typeface="Times New Roman" panose="02020603050405020304" pitchFamily="18" charset="0"/>
                <a:ea typeface="Times New Roman" panose="02020603050405020304" pitchFamily="18" charset="0"/>
              </a:rPr>
              <a:t>Да и природа всё больше "притесняется": разрастаются города, вырубаются леса, за­болачиваются пруды и озёра, загрязняются земля, вода в реках и морях.</a:t>
            </a:r>
            <a:br>
              <a:rPr lang="ru-RU" sz="2000" dirty="0" smtClean="0">
                <a:solidFill>
                  <a:srgbClr val="000099"/>
                </a:solidFill>
                <a:latin typeface="Times New Roman" panose="02020603050405020304" pitchFamily="18" charset="0"/>
                <a:ea typeface="Times New Roman" panose="02020603050405020304" pitchFamily="18" charset="0"/>
              </a:rPr>
            </a:br>
            <a:r>
              <a:rPr lang="ru-RU" sz="2000" dirty="0" smtClean="0">
                <a:solidFill>
                  <a:srgbClr val="000099"/>
                </a:solidFill>
                <a:latin typeface="Times New Roman" panose="02020603050405020304" pitchFamily="18" charset="0"/>
                <a:ea typeface="Times New Roman" panose="02020603050405020304" pitchFamily="18" charset="0"/>
              </a:rPr>
              <a:t>Обострённое внимание к экологическим проблемам в мире, от решения которых за­висит будущее человечества и каждого че­ловека в отдельности, стали причиной, по­будившей пересмотреть содержание экологического воспитания детей </a:t>
            </a:r>
            <a:endParaRPr lang="ru-RU" sz="2000" dirty="0">
              <a:solidFill>
                <a:srgbClr val="000099"/>
              </a:solidFill>
              <a:latin typeface="Times New Roman" panose="02020603050405020304" pitchFamily="18" charset="0"/>
              <a:cs typeface="Times New Roman" panose="02020603050405020304" pitchFamily="18" charset="0"/>
            </a:endParaRPr>
          </a:p>
        </p:txBody>
      </p:sp>
      <p:sp>
        <p:nvSpPr>
          <p:cNvPr id="5" name="Объект 3"/>
          <p:cNvSpPr txBox="1">
            <a:spLocks/>
          </p:cNvSpPr>
          <p:nvPr/>
        </p:nvSpPr>
        <p:spPr>
          <a:xfrm>
            <a:off x="5004048" y="1338537"/>
            <a:ext cx="3888432" cy="4572000"/>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buClr>
                <a:srgbClr val="FE8637"/>
              </a:buClr>
              <a:defRPr/>
            </a:pPr>
            <a:endParaRPr lang="ru-RU" dirty="0" smtClean="0">
              <a:solidFill>
                <a:srgbClr val="C00000"/>
              </a:solidFill>
              <a:latin typeface="Century Schoolbook"/>
            </a:endParaRPr>
          </a:p>
          <a:p>
            <a:pPr>
              <a:buClr>
                <a:srgbClr val="FE8637"/>
              </a:buClr>
              <a:defRPr/>
            </a:pPr>
            <a:endParaRPr lang="ru-RU" dirty="0">
              <a:solidFill>
                <a:sysClr val="windowText" lastClr="000000"/>
              </a:solidFill>
              <a:latin typeface="Century Schoolbook"/>
            </a:endParaRPr>
          </a:p>
        </p:txBody>
      </p:sp>
      <p:pic>
        <p:nvPicPr>
          <p:cNvPr id="6" name="Picture 2" descr="C:\Documents and Settings\Администратор\Рабочий стол\Новая папка (3)\154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30884" r="32347"/>
          <a:stretch/>
        </p:blipFill>
        <p:spPr bwMode="auto">
          <a:xfrm>
            <a:off x="467544" y="5150486"/>
            <a:ext cx="4464496" cy="17075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8969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E:\детский сад\IMG_20171123_16545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1268760"/>
            <a:ext cx="4320480" cy="3960440"/>
          </a:xfrm>
          <a:prstGeom prst="rect">
            <a:avLst/>
          </a:prstGeom>
          <a:solidFill>
            <a:srgbClr val="FFFFFF">
              <a:shade val="85000"/>
            </a:srgbClr>
          </a:solidFill>
          <a:ln w="190500" cap="rnd">
            <a:solidFill>
              <a:srgbClr val="990099"/>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21739" y="796424"/>
            <a:ext cx="3942438" cy="5256584"/>
          </a:xfrm>
          <a:prstGeom prst="rect">
            <a:avLst/>
          </a:prstGeom>
          <a:solidFill>
            <a:srgbClr val="FFFFFF">
              <a:shade val="85000"/>
            </a:srgbClr>
          </a:solidFill>
          <a:ln w="190500" cap="rnd">
            <a:solidFill>
              <a:srgbClr val="0000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8042345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Администратор\Рабочий стол\Новая папка (3)\154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0884" r="5939"/>
          <a:stretch/>
        </p:blipFill>
        <p:spPr bwMode="auto">
          <a:xfrm>
            <a:off x="507183" y="1928802"/>
            <a:ext cx="8005110" cy="435771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51520" y="188640"/>
            <a:ext cx="6120680" cy="2554545"/>
          </a:xfrm>
          <a:prstGeom prst="rect">
            <a:avLst/>
          </a:prstGeom>
        </p:spPr>
        <p:txBody>
          <a:bodyPr wrap="square">
            <a:spAutoFit/>
          </a:bodyPr>
          <a:lstStyle/>
          <a:p>
            <a:pPr marL="274320" indent="-274320">
              <a:spcBef>
                <a:spcPts val="600"/>
              </a:spcBef>
              <a:buClr>
                <a:srgbClr val="FE8637"/>
              </a:buClr>
              <a:buSzPct val="70000"/>
              <a:buFont typeface="Wingdings"/>
              <a:buChar char=""/>
            </a:pPr>
            <a:r>
              <a:rPr lang="ru-RU" sz="3200" dirty="0" smtClean="0">
                <a:solidFill>
                  <a:srgbClr val="FF0000"/>
                </a:solidFill>
                <a:latin typeface="Times New Roman" panose="02020603050405020304" pitchFamily="18" charset="0"/>
                <a:cs typeface="Times New Roman" panose="02020603050405020304" pitchFamily="18" charset="0"/>
              </a:rPr>
              <a:t>Приобщение к миру природы детей раннего возраста-это первая, начальная ступень в системе непрерывного экологического образования.</a:t>
            </a:r>
            <a:endParaRPr lang="ru-RU" sz="3200" dirty="0">
              <a:solidFill>
                <a:srgbClr val="000099"/>
              </a:solidFill>
              <a:latin typeface="Times New Roman" panose="02020603050405020304" pitchFamily="18" charset="0"/>
              <a:cs typeface="Times New Roman" panose="02020603050405020304" pitchFamily="18" charset="0"/>
            </a:endParaRPr>
          </a:p>
        </p:txBody>
      </p:sp>
      <p:sp>
        <p:nvSpPr>
          <p:cNvPr id="5" name="Объект 3"/>
          <p:cNvSpPr txBox="1">
            <a:spLocks/>
          </p:cNvSpPr>
          <p:nvPr/>
        </p:nvSpPr>
        <p:spPr>
          <a:xfrm>
            <a:off x="5004048" y="1338537"/>
            <a:ext cx="3888432" cy="4572000"/>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buClr>
                <a:srgbClr val="FE8637"/>
              </a:buClr>
              <a:defRPr/>
            </a:pPr>
            <a:endParaRPr lang="ru-RU" dirty="0" smtClean="0">
              <a:solidFill>
                <a:srgbClr val="C00000"/>
              </a:solidFill>
              <a:latin typeface="Century Schoolbook"/>
            </a:endParaRPr>
          </a:p>
          <a:p>
            <a:pPr>
              <a:buClr>
                <a:srgbClr val="FE8637"/>
              </a:buClr>
              <a:defRPr/>
            </a:pPr>
            <a:endParaRPr lang="ru-RU" dirty="0">
              <a:solidFill>
                <a:sysClr val="windowText" lastClr="000000"/>
              </a:solidFill>
              <a:latin typeface="Century Schoolbook"/>
            </a:endParaRPr>
          </a:p>
        </p:txBody>
      </p:sp>
    </p:spTree>
    <p:extLst>
      <p:ext uri="{BB962C8B-B14F-4D97-AF65-F5344CB8AC3E}">
        <p14:creationId xmlns:p14="http://schemas.microsoft.com/office/powerpoint/2010/main" val="478353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Администратор\Рабочий стол\Новая папка (3)\fony-dlya-prezentacij.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02" y="0"/>
            <a:ext cx="9165501" cy="6813376"/>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07504" y="1484784"/>
            <a:ext cx="8784976" cy="5328592"/>
          </a:xfrm>
          <a:solidFill>
            <a:schemeClr val="accent1">
              <a:lumMod val="20000"/>
              <a:lumOff val="80000"/>
            </a:schemeClr>
          </a:solidFill>
          <a:ln>
            <a:solidFill>
              <a:srgbClr val="FF0000"/>
            </a:solidFill>
          </a:ln>
        </p:spPr>
        <p:txBody>
          <a:bodyPr>
            <a:normAutofit fontScale="92500" lnSpcReduction="20000"/>
          </a:bodyPr>
          <a:lstStyle/>
          <a:p>
            <a:pPr marL="0" lvl="0" indent="0" algn="ctr">
              <a:spcBef>
                <a:spcPts val="600"/>
              </a:spcBef>
              <a:buClr>
                <a:srgbClr val="FE8637"/>
              </a:buClr>
              <a:buSzPct val="70000"/>
              <a:buNone/>
            </a:pPr>
            <a:r>
              <a:rPr lang="ru-RU" sz="3000" b="1" i="1" cap="sm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Актуальность проблемы </a:t>
            </a:r>
            <a:endParaRPr lang="ru-RU" sz="3100" i="1" cap="small" dirty="0" smtClean="0">
              <a:solidFill>
                <a:srgbClr val="575F6D"/>
              </a:solidFill>
              <a:latin typeface="Times New Roman" panose="02020603050405020304" pitchFamily="18" charset="0"/>
              <a:cs typeface="Times New Roman" panose="02020603050405020304" pitchFamily="18" charset="0"/>
            </a:endParaRPr>
          </a:p>
          <a:p>
            <a:pPr>
              <a:lnSpc>
                <a:spcPct val="107000"/>
              </a:lnSpc>
              <a:spcAft>
                <a:spcPts val="800"/>
              </a:spcAft>
            </a:pPr>
            <a:r>
              <a:rPr lang="ru-RU" sz="2400" dirty="0">
                <a:solidFill>
                  <a:srgbClr val="000099"/>
                </a:solidFill>
                <a:latin typeface="Times New Roman" panose="02020603050405020304" pitchFamily="18" charset="0"/>
                <a:ea typeface="Calibri" panose="020F0502020204030204" pitchFamily="34" charset="0"/>
                <a:cs typeface="Times New Roman" panose="02020603050405020304" pitchFamily="18" charset="0"/>
              </a:rPr>
              <a:t>Невозможно переоценить роль родного языка, который помогает людям, прежде всего детям, осознанно воспринимать окружающий мир и является средством общения. Дети, не получившие в раннем возрасте соответствующее речевое развитие, с большим трудом наверстывают упущенное, в будущем этот пробел в развитии влияет на его дальнейшее развитие. Именно в раннем возрасте нужно обогащать пассивный словарь ребёнка, приучать ребенка самостоятельно пользоваться словами, стимулировать речевую активность и познавательные интересы. Эта проблема подвела меня к мысли о необходимости больше внимания уделить именно развитию речи детей младшего возраста. Ведь именно младший дошкольный возраст наиболее благоприятен для закладывания основ грамотной, четкой, красивой речи, для пробуждения интереса ко всему, что нас окружает. </a:t>
            </a:r>
            <a:br>
              <a:rPr lang="ru-RU" sz="2400" dirty="0">
                <a:solidFill>
                  <a:srgbClr val="000099"/>
                </a:solidFill>
                <a:latin typeface="Times New Roman" panose="02020603050405020304" pitchFamily="18" charset="0"/>
                <a:ea typeface="Calibri" panose="020F0502020204030204" pitchFamily="34" charset="0"/>
                <a:cs typeface="Times New Roman" panose="02020603050405020304" pitchFamily="18" charset="0"/>
              </a:rPr>
            </a:br>
            <a:endParaRPr lang="ru-RU" sz="2400" dirty="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lnSpc>
                <a:spcPct val="110000"/>
              </a:lnSpc>
              <a:spcAft>
                <a:spcPts val="800"/>
              </a:spcAft>
              <a:buNone/>
            </a:pPr>
            <a:endParaRPr lang="ru-RU"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721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E:\детский сад\IMG_20180109_154440.jpg"/>
          <p:cNvPicPr/>
          <p:nvPr/>
        </p:nvPicPr>
        <p:blipFill rotWithShape="1">
          <a:blip r:embed="rId4" cstate="print">
            <a:extLst>
              <a:ext uri="{28A0092B-C50C-407E-A947-70E740481C1C}">
                <a14:useLocalDpi xmlns:a14="http://schemas.microsoft.com/office/drawing/2010/main" val="0"/>
              </a:ext>
            </a:extLst>
          </a:blip>
          <a:srcRect l="14344" t="36440" r="6420" b="7766"/>
          <a:stretch/>
        </p:blipFill>
        <p:spPr bwMode="auto">
          <a:xfrm>
            <a:off x="1403648" y="3140968"/>
            <a:ext cx="6336704" cy="3528392"/>
          </a:xfrm>
          <a:prstGeom prst="round2DiagRect">
            <a:avLst>
              <a:gd name="adj1" fmla="val 16667"/>
              <a:gd name="adj2" fmla="val 0"/>
            </a:avLst>
          </a:prstGeom>
          <a:ln w="76200" cap="sq">
            <a:solidFill>
              <a:srgbClr val="66FFFF"/>
            </a:solidFill>
            <a:miter lim="800000"/>
          </a:ln>
          <a:effectLst>
            <a:outerShdw blurRad="254000" algn="tl" rotWithShape="0">
              <a:srgbClr val="000000">
                <a:alpha val="43000"/>
              </a:srgbClr>
            </a:outerShdw>
          </a:effectLst>
        </p:spPr>
      </p:pic>
      <p:pic>
        <p:nvPicPr>
          <p:cNvPr id="2" name="Рисунок 1"/>
          <p:cNvPicPr>
            <a:picLocks noChangeAspect="1"/>
          </p:cNvPicPr>
          <p:nvPr/>
        </p:nvPicPr>
        <p:blipFill rotWithShape="1">
          <a:blip r:embed="rId5" cstate="print">
            <a:extLst>
              <a:ext uri="{28A0092B-C50C-407E-A947-70E740481C1C}">
                <a14:useLocalDpi xmlns:a14="http://schemas.microsoft.com/office/drawing/2010/main" val="0"/>
              </a:ext>
            </a:extLst>
          </a:blip>
          <a:srcRect t="23750" r="12201" b="10101"/>
          <a:stretch/>
        </p:blipFill>
        <p:spPr>
          <a:xfrm>
            <a:off x="3193950" y="363705"/>
            <a:ext cx="2504605" cy="2515996"/>
          </a:xfrm>
          <a:prstGeom prst="roundRect">
            <a:avLst>
              <a:gd name="adj" fmla="val 4167"/>
            </a:avLst>
          </a:prstGeom>
          <a:solidFill>
            <a:srgbClr val="FFFFFF"/>
          </a:solidFill>
          <a:ln w="76200" cap="sq">
            <a:solidFill>
              <a:srgbClr val="FF0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5" name="Рисунок 4"/>
          <p:cNvPicPr>
            <a:picLocks noChangeAspect="1"/>
          </p:cNvPicPr>
          <p:nvPr/>
        </p:nvPicPr>
        <p:blipFill rotWithShape="1">
          <a:blip r:embed="rId6" cstate="print">
            <a:extLst>
              <a:ext uri="{28A0092B-C50C-407E-A947-70E740481C1C}">
                <a14:useLocalDpi xmlns:a14="http://schemas.microsoft.com/office/drawing/2010/main" val="0"/>
              </a:ext>
            </a:extLst>
          </a:blip>
          <a:srcRect l="8001" t="24801" r="22001"/>
          <a:stretch/>
        </p:blipFill>
        <p:spPr>
          <a:xfrm>
            <a:off x="853970" y="369036"/>
            <a:ext cx="1794100" cy="2437270"/>
          </a:xfrm>
          <a:prstGeom prst="roundRect">
            <a:avLst>
              <a:gd name="adj" fmla="val 4167"/>
            </a:avLst>
          </a:prstGeom>
          <a:solidFill>
            <a:srgbClr val="FFFFFF"/>
          </a:solidFill>
          <a:ln w="76200" cap="sq">
            <a:solidFill>
              <a:srgbClr val="990099"/>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8" name="Рисунок 7"/>
          <p:cNvPicPr>
            <a:picLocks noChangeAspect="1"/>
          </p:cNvPicPr>
          <p:nvPr/>
        </p:nvPicPr>
        <p:blipFill rotWithShape="1">
          <a:blip r:embed="rId7" cstate="print">
            <a:extLst>
              <a:ext uri="{28A0092B-C50C-407E-A947-70E740481C1C}">
                <a14:useLocalDpi xmlns:a14="http://schemas.microsoft.com/office/drawing/2010/main" val="0"/>
              </a:ext>
            </a:extLst>
          </a:blip>
          <a:srcRect l="6601" t="22700" r="19201"/>
          <a:stretch/>
        </p:blipFill>
        <p:spPr>
          <a:xfrm>
            <a:off x="6300192" y="330378"/>
            <a:ext cx="1782460" cy="2475928"/>
          </a:xfrm>
          <a:prstGeom prst="roundRect">
            <a:avLst>
              <a:gd name="adj" fmla="val 4167"/>
            </a:avLst>
          </a:prstGeom>
          <a:solidFill>
            <a:srgbClr val="FFFFFF"/>
          </a:solidFill>
          <a:ln w="76200" cap="sq">
            <a:solidFill>
              <a:schemeClr val="accent1"/>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0147354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444318" y="1556792"/>
            <a:ext cx="8229600" cy="5112568"/>
          </a:xfrm>
          <a:solidFill>
            <a:schemeClr val="accent2">
              <a:lumMod val="20000"/>
              <a:lumOff val="80000"/>
            </a:schemeClr>
          </a:solidFill>
          <a:ln>
            <a:solidFill>
              <a:srgbClr val="FF0000"/>
            </a:solidFill>
          </a:ln>
        </p:spPr>
        <p:txBody>
          <a:bodyPr>
            <a:noAutofit/>
          </a:bodyPr>
          <a:lstStyle/>
          <a:p>
            <a:pPr marL="0" indent="0" algn="ctr">
              <a:lnSpc>
                <a:spcPct val="107000"/>
              </a:lnSpc>
              <a:spcAft>
                <a:spcPts val="0"/>
              </a:spcAft>
              <a:buNone/>
            </a:pPr>
            <a:r>
              <a:rPr lang="ru-RU" b="1" dirty="0" smtClean="0">
                <a:solidFill>
                  <a:schemeClr val="accent6">
                    <a:lumMod val="75000"/>
                  </a:schemeClr>
                </a:solidFill>
                <a:latin typeface="Times New Roman" panose="02020603050405020304" pitchFamily="18" charset="0"/>
                <a:ea typeface="Times New Roman" panose="02020603050405020304" pitchFamily="18" charset="0"/>
              </a:rPr>
              <a:t>Цель: Развитие коммуникативно-речевой активности через экологическую культуру личности посредством дидактического панно «Экологическая тропа»</a:t>
            </a:r>
          </a:p>
          <a:p>
            <a:pPr marL="0" indent="0" algn="just">
              <a:buNone/>
            </a:pPr>
            <a:endParaRPr lang="ru-RU" dirty="0">
              <a:solidFill>
                <a:srgbClr val="0070C0"/>
              </a:solidFill>
            </a:endParaRPr>
          </a:p>
        </p:txBody>
      </p:sp>
      <p:pic>
        <p:nvPicPr>
          <p:cNvPr id="6" name="Рисунок 5" descr="C:\Users\User\Downloads\животные.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736" y="3789040"/>
            <a:ext cx="4896544" cy="2736304"/>
          </a:xfrm>
          <a:prstGeom prst="rect">
            <a:avLst/>
          </a:prstGeom>
          <a:ln>
            <a:noFill/>
          </a:ln>
          <a:effectLst>
            <a:softEdge rad="112500"/>
          </a:effectLst>
        </p:spPr>
      </p:pic>
    </p:spTree>
    <p:extLst>
      <p:ext uri="{BB962C8B-B14F-4D97-AF65-F5344CB8AC3E}">
        <p14:creationId xmlns:p14="http://schemas.microsoft.com/office/powerpoint/2010/main" val="9677542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G:\детский сад\IMG_20180403_100147_1.jpg"/>
          <p:cNvPicPr/>
          <p:nvPr/>
        </p:nvPicPr>
        <p:blipFill rotWithShape="1">
          <a:blip r:embed="rId4" cstate="print">
            <a:extLst>
              <a:ext uri="{28A0092B-C50C-407E-A947-70E740481C1C}">
                <a14:useLocalDpi xmlns:a14="http://schemas.microsoft.com/office/drawing/2010/main" val="0"/>
              </a:ext>
            </a:extLst>
          </a:blip>
          <a:srcRect l="7822" t="26243" r="2360" b="20189"/>
          <a:stretch/>
        </p:blipFill>
        <p:spPr bwMode="auto">
          <a:xfrm rot="5400000">
            <a:off x="-276998" y="1941292"/>
            <a:ext cx="5290031" cy="2936855"/>
          </a:xfrm>
          <a:prstGeom prst="rect">
            <a:avLst/>
          </a:prstGeom>
          <a:solidFill>
            <a:srgbClr val="FFFFFF">
              <a:shade val="85000"/>
            </a:srgbClr>
          </a:solidFill>
          <a:ln w="190500" cap="rnd">
            <a:solidFill>
              <a:srgbClr val="FF00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a:ext uri="{53640926-AAD7-44D8-BBD7-CCE9431645EC}">
              <a14:shadowObscured xmlns:a14="http://schemas.microsoft.com/office/drawing/2010/main"/>
            </a:ext>
          </a:extLst>
        </p:spPr>
      </p:pic>
      <p:pic>
        <p:nvPicPr>
          <p:cNvPr id="4" name="Рисунок 3" descr="E:\детский сад\IMG_20171204_161836.jpg"/>
          <p:cNvPicPr/>
          <p:nvPr/>
        </p:nvPicPr>
        <p:blipFill rotWithShape="1">
          <a:blip r:embed="rId5" cstate="print">
            <a:extLst>
              <a:ext uri="{28A0092B-C50C-407E-A947-70E740481C1C}">
                <a14:useLocalDpi xmlns:a14="http://schemas.microsoft.com/office/drawing/2010/main" val="0"/>
              </a:ext>
            </a:extLst>
          </a:blip>
          <a:srcRect l="7419" r="20991"/>
          <a:stretch/>
        </p:blipFill>
        <p:spPr bwMode="auto">
          <a:xfrm rot="16200000">
            <a:off x="4599469" y="1504686"/>
            <a:ext cx="3781511" cy="4314121"/>
          </a:xfrm>
          <a:prstGeom prst="rect">
            <a:avLst/>
          </a:prstGeom>
          <a:solidFill>
            <a:srgbClr val="FFFFFF">
              <a:shade val="85000"/>
            </a:srgbClr>
          </a:solidFill>
          <a:ln w="190500" cap="rnd">
            <a:solidFill>
              <a:srgbClr val="0000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27883076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75" y="1465"/>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Заголовок 2"/>
          <p:cNvSpPr>
            <a:spLocks noGrp="1"/>
          </p:cNvSpPr>
          <p:nvPr>
            <p:ph type="title"/>
          </p:nvPr>
        </p:nvSpPr>
        <p:spPr>
          <a:xfrm>
            <a:off x="755576" y="-222562"/>
            <a:ext cx="6491064" cy="763488"/>
          </a:xfrm>
        </p:spPr>
        <p:txBody>
          <a:bodyPr>
            <a:normAutofit/>
          </a:bodyPr>
          <a:lstStyle/>
          <a:p>
            <a:r>
              <a:rPr lang="ru-RU" sz="3000" b="1" cap="sm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Задачи:</a:t>
            </a:r>
            <a:endParaRPr lang="ru-RU" sz="2400" dirty="0">
              <a:solidFill>
                <a:srgbClr val="FF0000"/>
              </a:solidFill>
              <a:latin typeface="Times New Roman" panose="02020603050405020304" pitchFamily="18" charset="0"/>
              <a:cs typeface="Times New Roman" panose="02020603050405020304" pitchFamily="18" charset="0"/>
            </a:endParaRPr>
          </a:p>
        </p:txBody>
      </p:sp>
      <p:sp>
        <p:nvSpPr>
          <p:cNvPr id="6" name="Объект 2"/>
          <p:cNvSpPr txBox="1">
            <a:spLocks/>
          </p:cNvSpPr>
          <p:nvPr/>
        </p:nvSpPr>
        <p:spPr>
          <a:xfrm>
            <a:off x="457200" y="1600200"/>
            <a:ext cx="7467600"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lnSpc>
                <a:spcPct val="107000"/>
              </a:lnSpc>
              <a:spcAft>
                <a:spcPts val="750"/>
              </a:spcAft>
              <a:buClr>
                <a:srgbClr val="4F81BD"/>
              </a:buClr>
              <a:buNone/>
            </a:pPr>
            <a:endParaRPr lang="ru-RU" b="1" dirty="0">
              <a:solidFill>
                <a:srgbClr val="000099"/>
              </a:solidFill>
              <a:ea typeface="Calibri" panose="020F0502020204030204" pitchFamily="34" charset="0"/>
              <a:cs typeface="Times New Roman" panose="02020603050405020304" pitchFamily="18" charset="0"/>
            </a:endParaRPr>
          </a:p>
        </p:txBody>
      </p:sp>
      <p:sp>
        <p:nvSpPr>
          <p:cNvPr id="2" name="Прямоугольник 1"/>
          <p:cNvSpPr/>
          <p:nvPr/>
        </p:nvSpPr>
        <p:spPr>
          <a:xfrm>
            <a:off x="480972" y="432797"/>
            <a:ext cx="8686802" cy="6420219"/>
          </a:xfrm>
          <a:prstGeom prst="rect">
            <a:avLst/>
          </a:prstGeom>
        </p:spPr>
        <p:txBody>
          <a:bodyPr wrap="square">
            <a:spAutoFit/>
          </a:bodyPr>
          <a:lstStyle/>
          <a:p>
            <a:pPr marL="342900" lvl="0" indent="-342900">
              <a:spcBef>
                <a:spcPct val="20000"/>
              </a:spcBef>
              <a:spcAft>
                <a:spcPts val="750"/>
              </a:spcAft>
              <a:buFont typeface="Arial" pitchFamily="34" charset="0"/>
              <a:buChar char="•"/>
            </a:pPr>
            <a:r>
              <a:rPr lang="ru-RU" b="1" i="1" u="sng"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ОБРАЗОВАТЕЛЬНЫЕ</a:t>
            </a:r>
            <a:endParaRPr lang="ru-RU"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ЗАЛОЖИТЬ ПЕРВЫЕ ПРЕДСТАВЛЕНИЯ И ОРИЕНТИРЫ О МИРЕ ПРИРОДЫ;</a:t>
            </a:r>
            <a:endParaRPr lang="ru-RU"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ФОРМИРОВАТЬ ПОЗНАВАТЕЛЬНЫЙ ИНТЕРЕС К МИРУ ПРИРОДЫ;</a:t>
            </a:r>
            <a:endParaRPr lang="ru-RU"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ФОРМИРОВАТЬ ЭЛЕМЕНТАРНЫЕ НОРМЫ ПОВЕДЕНИЯ ПО ОТНОШЕНИЮ К ПРИРОДЕ.</a:t>
            </a:r>
            <a:endParaRPr lang="ru-RU"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Bef>
                <a:spcPct val="20000"/>
              </a:spcBef>
              <a:spcAft>
                <a:spcPts val="750"/>
              </a:spcAft>
              <a:buFont typeface="Arial" pitchFamily="34" charset="0"/>
              <a:buChar char="•"/>
            </a:pPr>
            <a:r>
              <a:rPr lang="ru-RU" b="1" i="1" u="sng"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ВОСПИТАТЕЛЬНЫЕ</a:t>
            </a:r>
            <a:endParaRPr lang="ru-RU"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ВОСПИТЫВАТЬ ГУМАННОЕ И ЭСТЕТИЧЕСКОЕ ОТНОШЕНИЕ К ПРИРОДЕ; </a:t>
            </a: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ВОСПИТЫВАТЬ ЭМОЦИОНАЛЬНО-ПОЛОЖИТЕЛЬНОЕ, БЕРЕЖНОЕ, ЗАБОТЛИВОЕ ОТНОШЕНИЕ К МИРУ ПРИРОДЫ; </a:t>
            </a: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ВОСПИТЫВАТЬ СПОСОБНОСТЬ РАБОТАТЬ В ГРУППЕ ДЕТЕЙ.</a:t>
            </a:r>
          </a:p>
          <a:p>
            <a:pPr marL="342900" lvl="0" indent="-342900">
              <a:spcBef>
                <a:spcPct val="20000"/>
              </a:spcBef>
              <a:spcAft>
                <a:spcPts val="750"/>
              </a:spcAft>
              <a:buFont typeface="Arial" pitchFamily="34" charset="0"/>
              <a:buChar char="•"/>
            </a:pPr>
            <a:r>
              <a:rPr lang="ru-RU" b="1" i="1" u="sng"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РАЗВИВАЮЩИЕ</a:t>
            </a:r>
          </a:p>
          <a:p>
            <a:pPr marL="342900" lvl="0" indent="-342900">
              <a:spcBef>
                <a:spcPct val="20000"/>
              </a:spcBef>
              <a:spcAft>
                <a:spcPts val="750"/>
              </a:spcAft>
              <a:buFont typeface="Arial" pitchFamily="34" charset="0"/>
              <a:buChar char="•"/>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СПОСОБСТВОВАТЬ РАЗВИТИЮ У ДЕТЕЙ ПОЗНАВАТЕЛЬНЫХ И КОММУНИКАТИВНО-РЕЧЕВЫХ СПОСОБНОСТЕЙ;</a:t>
            </a:r>
          </a:p>
          <a:p>
            <a:pPr marL="342900" lvl="0" indent="-342900">
              <a:spcBef>
                <a:spcPct val="20000"/>
              </a:spcBef>
              <a:spcAft>
                <a:spcPts val="750"/>
              </a:spcAft>
              <a:buFont typeface="Arial" pitchFamily="34" charset="0"/>
              <a:buChar char="•"/>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РАЗВИВАТЬ ЛЮБОЗНАТЕЛЬНОСТЬ, НАБЛЮДАТЕЛЬНОСТЬ;</a:t>
            </a:r>
            <a:endParaRPr lang="ru-RU"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РАЗВИВАТЬ МЫСЛИТЕЛЬНЫЕ СПОСОБНОСТИ;</a:t>
            </a:r>
          </a:p>
          <a:p>
            <a:pPr marL="342900" lvl="0" indent="-342900">
              <a:spcBef>
                <a:spcPct val="20000"/>
              </a:spcBef>
              <a:spcAft>
                <a:spcPts val="800"/>
              </a:spcAft>
              <a:buSzPts val="1000"/>
              <a:buFont typeface="Symbol" panose="05050102010706020507" pitchFamily="18" charset="2"/>
              <a:buChar char=""/>
              <a:tabLst>
                <a:tab pos="457200" algn="l"/>
              </a:tabLst>
            </a:pPr>
            <a:r>
              <a:rPr lang="ru-RU"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РАЗВИВАТЬ ТВОРЧЕСКИЕ СПОСОБНОСТИ.</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46318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75" y="1465"/>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28860" y="4174619"/>
            <a:ext cx="2592288" cy="2683381"/>
          </a:xfrm>
          <a:prstGeom prst="rect">
            <a:avLst/>
          </a:prstGeom>
          <a:noFill/>
          <a:ln>
            <a:noFill/>
          </a:ln>
        </p:spPr>
      </p:pic>
      <p:sp>
        <p:nvSpPr>
          <p:cNvPr id="9" name="Объект 2"/>
          <p:cNvSpPr txBox="1">
            <a:spLocks/>
          </p:cNvSpPr>
          <p:nvPr/>
        </p:nvSpPr>
        <p:spPr>
          <a:xfrm>
            <a:off x="107504" y="1114666"/>
            <a:ext cx="8229600" cy="3100151"/>
          </a:xfrm>
          <a:prstGeom prst="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Aft>
                <a:spcPts val="800"/>
              </a:spcAft>
              <a:buNone/>
            </a:pPr>
            <a:r>
              <a:rPr lang="ru-RU" sz="2800" b="1" dirty="0" smtClean="0">
                <a:solidFill>
                  <a:srgbClr val="7030A0"/>
                </a:solidFill>
                <a:latin typeface="Times New Roman" pitchFamily="18" charset="0"/>
                <a:ea typeface="Calibri"/>
                <a:cs typeface="Times New Roman" pitchFamily="18" charset="0"/>
              </a:rPr>
              <a:t>Данный </a:t>
            </a:r>
            <a:r>
              <a:rPr lang="ru-RU" sz="2800" b="1" dirty="0">
                <a:solidFill>
                  <a:srgbClr val="7030A0"/>
                </a:solidFill>
                <a:latin typeface="Times New Roman" pitchFamily="18" charset="0"/>
                <a:ea typeface="Calibri"/>
                <a:cs typeface="Times New Roman" pitchFamily="18" charset="0"/>
              </a:rPr>
              <a:t>проект является:  </a:t>
            </a:r>
          </a:p>
          <a:p>
            <a:pPr marL="0" indent="0" algn="just">
              <a:spcAft>
                <a:spcPts val="800"/>
              </a:spcAft>
              <a:buNone/>
            </a:pPr>
            <a:r>
              <a:rPr lang="ru-RU" sz="2800" b="1" dirty="0">
                <a:solidFill>
                  <a:srgbClr val="7030A0"/>
                </a:solidFill>
                <a:latin typeface="Times New Roman" pitchFamily="18" charset="0"/>
                <a:ea typeface="Calibri"/>
                <a:cs typeface="Times New Roman" pitchFamily="18" charset="0"/>
              </a:rPr>
              <a:t>-</a:t>
            </a:r>
            <a:r>
              <a:rPr lang="ru-RU" sz="2400" b="1" dirty="0" smtClean="0">
                <a:solidFill>
                  <a:srgbClr val="7030A0"/>
                </a:solidFill>
                <a:latin typeface="Times New Roman" pitchFamily="18" charset="0"/>
                <a:ea typeface="Calibri"/>
                <a:cs typeface="Times New Roman" pitchFamily="18" charset="0"/>
              </a:rPr>
              <a:t>по </a:t>
            </a:r>
            <a:r>
              <a:rPr lang="ru-RU" sz="2400" b="1" dirty="0">
                <a:solidFill>
                  <a:srgbClr val="7030A0"/>
                </a:solidFill>
                <a:latin typeface="Times New Roman" pitchFamily="18" charset="0"/>
                <a:ea typeface="Calibri"/>
                <a:cs typeface="Times New Roman" pitchFamily="18" charset="0"/>
              </a:rPr>
              <a:t>составу участников </a:t>
            </a:r>
            <a:r>
              <a:rPr lang="ru-RU" sz="2400" b="1" dirty="0" smtClean="0">
                <a:solidFill>
                  <a:srgbClr val="7030A0"/>
                </a:solidFill>
                <a:latin typeface="Times New Roman" pitchFamily="18" charset="0"/>
                <a:ea typeface="Calibri"/>
                <a:cs typeface="Times New Roman" pitchFamily="18" charset="0"/>
              </a:rPr>
              <a:t>– воспитатель, воспитанники, родители;</a:t>
            </a:r>
            <a:endParaRPr lang="ru-RU" sz="2400" b="1" dirty="0">
              <a:solidFill>
                <a:srgbClr val="7030A0"/>
              </a:solidFill>
              <a:latin typeface="Times New Roman" pitchFamily="18" charset="0"/>
              <a:ea typeface="Calibri"/>
              <a:cs typeface="Times New Roman" pitchFamily="18" charset="0"/>
            </a:endParaRPr>
          </a:p>
          <a:p>
            <a:pPr marL="0" indent="0" algn="just">
              <a:spcAft>
                <a:spcPts val="800"/>
              </a:spcAft>
              <a:buNone/>
            </a:pPr>
            <a:r>
              <a:rPr lang="ru-RU" sz="2400" b="1" dirty="0">
                <a:solidFill>
                  <a:srgbClr val="7030A0"/>
                </a:solidFill>
                <a:latin typeface="Times New Roman" pitchFamily="18" charset="0"/>
                <a:ea typeface="Calibri"/>
                <a:cs typeface="Times New Roman" pitchFamily="18" charset="0"/>
              </a:rPr>
              <a:t>-</a:t>
            </a:r>
            <a:r>
              <a:rPr lang="ru-RU" sz="2400" b="1" dirty="0" smtClean="0">
                <a:solidFill>
                  <a:srgbClr val="7030A0"/>
                </a:solidFill>
                <a:latin typeface="Times New Roman" pitchFamily="18" charset="0"/>
                <a:ea typeface="Calibri"/>
                <a:cs typeface="Times New Roman" pitchFamily="18" charset="0"/>
              </a:rPr>
              <a:t>по </a:t>
            </a:r>
            <a:r>
              <a:rPr lang="ru-RU" sz="2400" b="1" dirty="0">
                <a:solidFill>
                  <a:srgbClr val="7030A0"/>
                </a:solidFill>
                <a:latin typeface="Times New Roman" pitchFamily="18" charset="0"/>
                <a:ea typeface="Calibri"/>
                <a:cs typeface="Times New Roman" pitchFamily="18" charset="0"/>
              </a:rPr>
              <a:t>срокам реализации: </a:t>
            </a:r>
            <a:r>
              <a:rPr lang="ru-RU" sz="2400" b="1" dirty="0" smtClean="0">
                <a:solidFill>
                  <a:srgbClr val="7030A0"/>
                </a:solidFill>
                <a:latin typeface="Times New Roman" pitchFamily="18" charset="0"/>
                <a:ea typeface="Calibri"/>
                <a:cs typeface="Times New Roman" pitchFamily="18" charset="0"/>
              </a:rPr>
              <a:t>долгосрочный (5лет); </a:t>
            </a:r>
            <a:endParaRPr lang="ru-RU" sz="2400" b="1" dirty="0">
              <a:solidFill>
                <a:srgbClr val="7030A0"/>
              </a:solidFill>
              <a:latin typeface="Times New Roman" pitchFamily="18" charset="0"/>
              <a:ea typeface="Calibri"/>
              <a:cs typeface="Times New Roman" pitchFamily="18" charset="0"/>
            </a:endParaRPr>
          </a:p>
          <a:p>
            <a:pPr marL="0" indent="0" algn="just">
              <a:spcAft>
                <a:spcPts val="800"/>
              </a:spcAft>
              <a:buNone/>
            </a:pPr>
            <a:r>
              <a:rPr lang="ru-RU" sz="2400" b="1" dirty="0">
                <a:solidFill>
                  <a:srgbClr val="7030A0"/>
                </a:solidFill>
                <a:latin typeface="Times New Roman" pitchFamily="18" charset="0"/>
                <a:ea typeface="Calibri"/>
                <a:cs typeface="Times New Roman" pitchFamily="18" charset="0"/>
              </a:rPr>
              <a:t>-</a:t>
            </a:r>
            <a:r>
              <a:rPr lang="ru-RU" sz="2400" b="1" dirty="0" smtClean="0">
                <a:solidFill>
                  <a:srgbClr val="7030A0"/>
                </a:solidFill>
                <a:latin typeface="Times New Roman" pitchFamily="18" charset="0"/>
                <a:ea typeface="Calibri"/>
                <a:cs typeface="Times New Roman" pitchFamily="18" charset="0"/>
              </a:rPr>
              <a:t>по </a:t>
            </a:r>
            <a:r>
              <a:rPr lang="ru-RU" sz="2400" b="1" dirty="0">
                <a:solidFill>
                  <a:srgbClr val="7030A0"/>
                </a:solidFill>
                <a:latin typeface="Times New Roman" pitchFamily="18" charset="0"/>
                <a:ea typeface="Calibri"/>
                <a:cs typeface="Times New Roman" pitchFamily="18" charset="0"/>
              </a:rPr>
              <a:t>целевой установке: творческий, совместный.  </a:t>
            </a:r>
          </a:p>
        </p:txBody>
      </p:sp>
    </p:spTree>
    <p:extLst>
      <p:ext uri="{BB962C8B-B14F-4D97-AF65-F5344CB8AC3E}">
        <p14:creationId xmlns:p14="http://schemas.microsoft.com/office/powerpoint/2010/main" val="11564633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E:\детский сад\IMG_20171208_172612.jpg"/>
          <p:cNvPicPr/>
          <p:nvPr/>
        </p:nvPicPr>
        <p:blipFill rotWithShape="1">
          <a:blip r:embed="rId4" cstate="print">
            <a:extLst>
              <a:ext uri="{28A0092B-C50C-407E-A947-70E740481C1C}">
                <a14:useLocalDpi xmlns:a14="http://schemas.microsoft.com/office/drawing/2010/main" val="0"/>
              </a:ext>
            </a:extLst>
          </a:blip>
          <a:srcRect t="27418" r="4862" b="3581"/>
          <a:stretch/>
        </p:blipFill>
        <p:spPr bwMode="auto">
          <a:xfrm>
            <a:off x="440645" y="548680"/>
            <a:ext cx="3663811" cy="4104456"/>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pic>
        <p:nvPicPr>
          <p:cNvPr id="4" name="Рисунок 3" descr="E:\детский сад\IMG_20180126_092400.jpg"/>
          <p:cNvPicPr/>
          <p:nvPr/>
        </p:nvPicPr>
        <p:blipFill rotWithShape="1">
          <a:blip r:embed="rId5" cstate="print">
            <a:extLst>
              <a:ext uri="{28A0092B-C50C-407E-A947-70E740481C1C}">
                <a14:useLocalDpi xmlns:a14="http://schemas.microsoft.com/office/drawing/2010/main" val="0"/>
              </a:ext>
            </a:extLst>
          </a:blip>
          <a:srcRect l="19158" t="30115" r="2245" b="10229"/>
          <a:stretch/>
        </p:blipFill>
        <p:spPr bwMode="auto">
          <a:xfrm>
            <a:off x="4605536" y="548680"/>
            <a:ext cx="3690575" cy="2376264"/>
          </a:xfrm>
          <a:prstGeom prst="round2DiagRect">
            <a:avLst>
              <a:gd name="adj1" fmla="val 0"/>
              <a:gd name="adj2" fmla="val 43922"/>
            </a:avLst>
          </a:prstGeom>
          <a:ln w="88900" cap="sq">
            <a:solidFill>
              <a:srgbClr val="92D050"/>
            </a:solidFill>
            <a:miter lim="800000"/>
          </a:ln>
          <a:effectLst>
            <a:outerShdw blurRad="254000" algn="tl" rotWithShape="0">
              <a:srgbClr val="000000">
                <a:alpha val="43000"/>
              </a:srgbClr>
            </a:outerShdw>
          </a:effectLst>
        </p:spPr>
      </p:pic>
      <p:pic>
        <p:nvPicPr>
          <p:cNvPr id="6" name="Рисунок 5" descr="C:\Users\User\Downloads\эк.jpg"/>
          <p:cNvPicPr/>
          <p:nvPr/>
        </p:nvPicPr>
        <p:blipFill rotWithShape="1">
          <a:blip r:embed="rId6" cstate="print">
            <a:extLst>
              <a:ext uri="{28A0092B-C50C-407E-A947-70E740481C1C}">
                <a14:useLocalDpi xmlns:a14="http://schemas.microsoft.com/office/drawing/2010/main" val="0"/>
              </a:ext>
            </a:extLst>
          </a:blip>
          <a:srcRect t="7993" b="7993"/>
          <a:stretch/>
        </p:blipFill>
        <p:spPr bwMode="auto">
          <a:xfrm>
            <a:off x="1584176" y="4807628"/>
            <a:ext cx="2520280" cy="1912548"/>
          </a:xfrm>
          <a:prstGeom prst="ellipse">
            <a:avLst/>
          </a:prstGeom>
          <a:ln>
            <a:noFill/>
          </a:ln>
          <a:effectLst>
            <a:softEdge rad="112500"/>
          </a:effectLst>
        </p:spPr>
      </p:pic>
      <p:pic>
        <p:nvPicPr>
          <p:cNvPr id="8" name="Рисунок 7" descr="C:\Users\User\Downloads\дети.jpg"/>
          <p:cNvPicPr/>
          <p:nvPr/>
        </p:nvPicPr>
        <p:blipFill rotWithShape="1">
          <a:blip r:embed="rId7" cstate="print">
            <a:extLst>
              <a:ext uri="{28A0092B-C50C-407E-A947-70E740481C1C}">
                <a14:useLocalDpi xmlns:a14="http://schemas.microsoft.com/office/drawing/2010/main" val="0"/>
              </a:ext>
            </a:extLst>
          </a:blip>
          <a:srcRect l="68804" t="75942"/>
          <a:stretch/>
        </p:blipFill>
        <p:spPr bwMode="auto">
          <a:xfrm>
            <a:off x="6424972" y="5589241"/>
            <a:ext cx="2766151" cy="1268760"/>
          </a:xfrm>
          <a:prstGeom prst="rect">
            <a:avLst/>
          </a:prstGeom>
          <a:ln>
            <a:noFill/>
          </a:ln>
          <a:effectLst>
            <a:softEdge rad="112500"/>
          </a:effectLst>
          <a:extLst>
            <a:ext uri="{53640926-AAD7-44D8-BBD7-CCE9431645EC}">
              <a14:shadowObscured xmlns:a14="http://schemas.microsoft.com/office/drawing/2010/main"/>
            </a:ext>
          </a:extLst>
        </p:spPr>
      </p:pic>
      <p:pic>
        <p:nvPicPr>
          <p:cNvPr id="5" name="Рисунок 4" descr="E:\детский сад\IMG_20171123_165253.jpg"/>
          <p:cNvPicPr/>
          <p:nvPr/>
        </p:nvPicPr>
        <p:blipFill rotWithShape="1">
          <a:blip r:embed="rId8" cstate="print">
            <a:extLst>
              <a:ext uri="{28A0092B-C50C-407E-A947-70E740481C1C}">
                <a14:useLocalDpi xmlns:a14="http://schemas.microsoft.com/office/drawing/2010/main" val="0"/>
              </a:ext>
            </a:extLst>
          </a:blip>
          <a:srcRect l="1830" t="13501" r="4663"/>
          <a:stretch/>
        </p:blipFill>
        <p:spPr bwMode="auto">
          <a:xfrm>
            <a:off x="4427984" y="3521307"/>
            <a:ext cx="3638872" cy="2572642"/>
          </a:xfrm>
          <a:prstGeom prst="round2DiagRect">
            <a:avLst>
              <a:gd name="adj1" fmla="val 50000"/>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055391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Овал 3"/>
          <p:cNvSpPr/>
          <p:nvPr/>
        </p:nvSpPr>
        <p:spPr>
          <a:xfrm>
            <a:off x="3132811" y="3015941"/>
            <a:ext cx="3024336" cy="1728192"/>
          </a:xfrm>
          <a:prstGeom prst="ellipse">
            <a:avLst/>
          </a:prstGeom>
          <a:solidFill>
            <a:srgbClr val="CC00FF"/>
          </a:solidFill>
          <a:ln>
            <a:solidFill>
              <a:srgbClr val="FF0066"/>
            </a:solidFill>
          </a:ln>
          <a:effectLst>
            <a:outerShdw blurRad="57150" dist="38100" dir="5400000" algn="ctr" rotWithShape="0">
              <a:srgbClr val="0BD0D9">
                <a:shade val="9000"/>
                <a:satMod val="105000"/>
                <a:alpha val="48000"/>
              </a:srgbClr>
            </a:outerShdw>
          </a:effectLst>
          <a:scene3d>
            <a:camera prst="orthographicFront" fov="0">
              <a:rot lat="0" lon="0" rev="0"/>
            </a:camera>
            <a:lightRig rig="glow" dir="tl">
              <a:rot lat="0" lon="0" rev="900000"/>
            </a:lightRig>
          </a:scene3d>
          <a:sp3d prstMaterial="powder">
            <a:bevelT w="25400" h="38100"/>
          </a:sp3d>
        </p:spPr>
        <p:txBody>
          <a:bodyPr rtlCol="0" anchor="ctr"/>
          <a:lstStyle/>
          <a:p>
            <a:pPr algn="ctr"/>
            <a:r>
              <a:rPr lang="ru-RU" b="1" dirty="0">
                <a:solidFill>
                  <a:srgbClr val="FFFF00"/>
                </a:solidFill>
                <a:latin typeface="Times New Roman"/>
                <a:ea typeface="Times New Roman"/>
              </a:rPr>
              <a:t>Реализация проекта осуществляется в следующих направлениях</a:t>
            </a:r>
            <a:endParaRPr lang="ru-RU" b="1" kern="0" dirty="0">
              <a:solidFill>
                <a:srgbClr val="FFFF00"/>
              </a:solidFill>
              <a:latin typeface="Constantia"/>
            </a:endParaRPr>
          </a:p>
        </p:txBody>
      </p:sp>
      <p:sp>
        <p:nvSpPr>
          <p:cNvPr id="5" name="Овал 4"/>
          <p:cNvSpPr/>
          <p:nvPr/>
        </p:nvSpPr>
        <p:spPr>
          <a:xfrm>
            <a:off x="539552" y="1484784"/>
            <a:ext cx="3013438" cy="1512168"/>
          </a:xfrm>
          <a:prstGeom prst="ellipse">
            <a:avLst/>
          </a:prstGeom>
          <a:gradFill rotWithShape="1">
            <a:gsLst>
              <a:gs pos="0">
                <a:srgbClr val="0BD0D9">
                  <a:tint val="98000"/>
                  <a:shade val="25000"/>
                  <a:satMod val="250000"/>
                </a:srgbClr>
              </a:gs>
              <a:gs pos="68000">
                <a:srgbClr val="0BD0D9">
                  <a:tint val="86000"/>
                  <a:satMod val="115000"/>
                </a:srgbClr>
              </a:gs>
              <a:gs pos="100000">
                <a:srgbClr val="0BD0D9">
                  <a:tint val="50000"/>
                  <a:satMod val="150000"/>
                </a:srgbClr>
              </a:gs>
            </a:gsLst>
            <a:path path="circle">
              <a:fillToRect l="50000" t="130000" r="50000" b="-30000"/>
            </a:path>
          </a:gradFill>
          <a:ln>
            <a:noFill/>
          </a:ln>
          <a:effectLst>
            <a:outerShdw blurRad="57150" dist="38100" dir="5400000" algn="ctr" rotWithShape="0">
              <a:srgbClr val="0BD0D9">
                <a:shade val="9000"/>
                <a:satMod val="105000"/>
                <a:alpha val="48000"/>
              </a:srgbClr>
            </a:outerShdw>
          </a:effectLst>
          <a:scene3d>
            <a:camera prst="orthographicFront" fov="0">
              <a:rot lat="0" lon="0" rev="0"/>
            </a:camera>
            <a:lightRig rig="glow" dir="tl">
              <a:rot lat="0" lon="0" rev="900000"/>
            </a:lightRig>
          </a:scene3d>
          <a:sp3d prstMaterial="powder">
            <a:bevelT w="25400" h="38100"/>
          </a:sp3d>
        </p:spPr>
        <p:txBody>
          <a:bodyPr rtlCol="0" anchor="ctr"/>
          <a:lstStyle/>
          <a:p>
            <a:pPr algn="ctr"/>
            <a:r>
              <a:rPr lang="ru-RU" sz="2400" b="1" dirty="0">
                <a:solidFill>
                  <a:srgbClr val="7030A0"/>
                </a:solidFill>
                <a:latin typeface="Times New Roman"/>
                <a:ea typeface="Times New Roman"/>
              </a:rPr>
              <a:t>Звуковая культура речи</a:t>
            </a:r>
            <a:endParaRPr lang="ru-RU" sz="2400" b="1" kern="0" dirty="0">
              <a:solidFill>
                <a:srgbClr val="7030A0"/>
              </a:solidFill>
              <a:latin typeface="Constantia"/>
            </a:endParaRPr>
          </a:p>
        </p:txBody>
      </p:sp>
      <p:sp>
        <p:nvSpPr>
          <p:cNvPr id="6" name="Овал 5"/>
          <p:cNvSpPr/>
          <p:nvPr/>
        </p:nvSpPr>
        <p:spPr>
          <a:xfrm>
            <a:off x="5652120" y="1556792"/>
            <a:ext cx="3096344" cy="1440160"/>
          </a:xfrm>
          <a:prstGeom prst="ellipse">
            <a:avLst/>
          </a:prstGeom>
          <a:gradFill rotWithShape="1">
            <a:gsLst>
              <a:gs pos="0">
                <a:srgbClr val="0BD0D9">
                  <a:tint val="98000"/>
                  <a:shade val="25000"/>
                  <a:satMod val="250000"/>
                </a:srgbClr>
              </a:gs>
              <a:gs pos="68000">
                <a:srgbClr val="0BD0D9">
                  <a:tint val="86000"/>
                  <a:satMod val="115000"/>
                </a:srgbClr>
              </a:gs>
              <a:gs pos="100000">
                <a:srgbClr val="0BD0D9">
                  <a:tint val="50000"/>
                  <a:satMod val="150000"/>
                </a:srgbClr>
              </a:gs>
            </a:gsLst>
            <a:path path="circle">
              <a:fillToRect l="50000" t="130000" r="50000" b="-30000"/>
            </a:path>
          </a:gradFill>
          <a:ln>
            <a:noFill/>
          </a:ln>
          <a:effectLst>
            <a:outerShdw blurRad="57150" dist="38100" dir="5400000" algn="ctr" rotWithShape="0">
              <a:srgbClr val="0BD0D9">
                <a:shade val="9000"/>
                <a:satMod val="105000"/>
                <a:alpha val="48000"/>
              </a:srgbClr>
            </a:outerShdw>
          </a:effectLst>
          <a:scene3d>
            <a:camera prst="orthographicFront" fov="0">
              <a:rot lat="0" lon="0" rev="0"/>
            </a:camera>
            <a:lightRig rig="glow" dir="tl">
              <a:rot lat="0" lon="0" rev="900000"/>
            </a:lightRig>
          </a:scene3d>
          <a:sp3d prstMaterial="powder">
            <a:bevelT w="25400" h="38100"/>
          </a:sp3d>
        </p:spPr>
        <p:txBody>
          <a:bodyPr rtlCol="0" anchor="ctr"/>
          <a:lstStyle/>
          <a:p>
            <a:pPr algn="ctr"/>
            <a:r>
              <a:rPr lang="ru-RU" sz="2000" b="1" dirty="0">
                <a:solidFill>
                  <a:srgbClr val="7030A0"/>
                </a:solidFill>
                <a:latin typeface="Times New Roman"/>
                <a:ea typeface="Times New Roman"/>
              </a:rPr>
              <a:t>грамматический строй речи</a:t>
            </a:r>
            <a:endParaRPr lang="ru-RU" sz="2000" b="1" kern="0" dirty="0">
              <a:solidFill>
                <a:srgbClr val="7030A0"/>
              </a:solidFill>
              <a:latin typeface="Constantia"/>
            </a:endParaRPr>
          </a:p>
        </p:txBody>
      </p:sp>
      <p:sp>
        <p:nvSpPr>
          <p:cNvPr id="8" name="Овал 7"/>
          <p:cNvSpPr/>
          <p:nvPr/>
        </p:nvSpPr>
        <p:spPr>
          <a:xfrm>
            <a:off x="6135797" y="4696719"/>
            <a:ext cx="2952328" cy="1440160"/>
          </a:xfrm>
          <a:prstGeom prst="ellipse">
            <a:avLst/>
          </a:prstGeom>
          <a:gradFill rotWithShape="1">
            <a:gsLst>
              <a:gs pos="0">
                <a:srgbClr val="0BD0D9">
                  <a:tint val="98000"/>
                  <a:shade val="25000"/>
                  <a:satMod val="250000"/>
                </a:srgbClr>
              </a:gs>
              <a:gs pos="68000">
                <a:srgbClr val="0BD0D9">
                  <a:tint val="86000"/>
                  <a:satMod val="115000"/>
                </a:srgbClr>
              </a:gs>
              <a:gs pos="100000">
                <a:srgbClr val="0BD0D9">
                  <a:tint val="50000"/>
                  <a:satMod val="150000"/>
                </a:srgbClr>
              </a:gs>
            </a:gsLst>
            <a:path path="circle">
              <a:fillToRect l="50000" t="130000" r="50000" b="-30000"/>
            </a:path>
          </a:gradFill>
          <a:ln>
            <a:noFill/>
          </a:ln>
          <a:effectLst>
            <a:outerShdw blurRad="57150" dist="38100" dir="5400000" algn="ctr" rotWithShape="0">
              <a:srgbClr val="0BD0D9">
                <a:shade val="9000"/>
                <a:satMod val="105000"/>
                <a:alpha val="48000"/>
              </a:srgbClr>
            </a:outerShdw>
          </a:effectLst>
          <a:scene3d>
            <a:camera prst="orthographicFront" fov="0">
              <a:rot lat="0" lon="0" rev="0"/>
            </a:camera>
            <a:lightRig rig="glow" dir="tl">
              <a:rot lat="0" lon="0" rev="900000"/>
            </a:lightRig>
          </a:scene3d>
          <a:sp3d prstMaterial="powder">
            <a:bevelT w="25400" h="38100"/>
          </a:sp3d>
        </p:spPr>
        <p:txBody>
          <a:bodyPr rtlCol="0" anchor="ctr"/>
          <a:lstStyle/>
          <a:p>
            <a:pPr algn="ctr"/>
            <a:r>
              <a:rPr lang="ru-RU" sz="2800" b="1" dirty="0">
                <a:solidFill>
                  <a:srgbClr val="7030A0"/>
                </a:solidFill>
                <a:latin typeface="Times New Roman"/>
                <a:ea typeface="Times New Roman"/>
              </a:rPr>
              <a:t>словарь</a:t>
            </a:r>
            <a:endParaRPr lang="ru-RU" sz="2800" b="1" dirty="0">
              <a:solidFill>
                <a:srgbClr val="7030A0"/>
              </a:solidFill>
            </a:endParaRPr>
          </a:p>
        </p:txBody>
      </p:sp>
      <p:sp>
        <p:nvSpPr>
          <p:cNvPr id="9" name="Овал 8"/>
          <p:cNvSpPr/>
          <p:nvPr/>
        </p:nvSpPr>
        <p:spPr>
          <a:xfrm>
            <a:off x="193379" y="4749437"/>
            <a:ext cx="2952328" cy="1440160"/>
          </a:xfrm>
          <a:prstGeom prst="ellipse">
            <a:avLst/>
          </a:prstGeom>
          <a:gradFill rotWithShape="1">
            <a:gsLst>
              <a:gs pos="0">
                <a:srgbClr val="0BD0D9">
                  <a:tint val="98000"/>
                  <a:shade val="25000"/>
                  <a:satMod val="250000"/>
                </a:srgbClr>
              </a:gs>
              <a:gs pos="68000">
                <a:srgbClr val="0BD0D9">
                  <a:tint val="86000"/>
                  <a:satMod val="115000"/>
                </a:srgbClr>
              </a:gs>
              <a:gs pos="100000">
                <a:srgbClr val="0BD0D9">
                  <a:tint val="50000"/>
                  <a:satMod val="150000"/>
                </a:srgbClr>
              </a:gs>
            </a:gsLst>
            <a:path path="circle">
              <a:fillToRect l="50000" t="130000" r="50000" b="-30000"/>
            </a:path>
          </a:gradFill>
          <a:ln>
            <a:noFill/>
          </a:ln>
          <a:effectLst>
            <a:outerShdw blurRad="57150" dist="38100" dir="5400000" algn="ctr" rotWithShape="0">
              <a:srgbClr val="0BD0D9">
                <a:shade val="9000"/>
                <a:satMod val="105000"/>
                <a:alpha val="48000"/>
              </a:srgbClr>
            </a:outerShdw>
          </a:effectLst>
          <a:scene3d>
            <a:camera prst="orthographicFront" fov="0">
              <a:rot lat="0" lon="0" rev="0"/>
            </a:camera>
            <a:lightRig rig="glow" dir="tl">
              <a:rot lat="0" lon="0" rev="900000"/>
            </a:lightRig>
          </a:scene3d>
          <a:sp3d prstMaterial="powder">
            <a:bevelT w="25400" h="38100"/>
          </a:sp3d>
        </p:spPr>
        <p:txBody>
          <a:bodyPr rtlCol="0" anchor="ctr"/>
          <a:lstStyle/>
          <a:p>
            <a:pPr algn="ctr"/>
            <a:r>
              <a:rPr lang="ru-RU" sz="2400" b="1" dirty="0">
                <a:solidFill>
                  <a:srgbClr val="7030A0"/>
                </a:solidFill>
                <a:latin typeface="Times New Roman"/>
                <a:ea typeface="Times New Roman"/>
              </a:rPr>
              <a:t>связная речь</a:t>
            </a:r>
            <a:endParaRPr lang="ru-RU" sz="2400" b="1" kern="0" dirty="0">
              <a:solidFill>
                <a:srgbClr val="7030A0"/>
              </a:solidFill>
              <a:latin typeface="Constantia"/>
            </a:endParaRPr>
          </a:p>
        </p:txBody>
      </p:sp>
      <p:sp>
        <p:nvSpPr>
          <p:cNvPr id="10" name="Стрелка вниз 9"/>
          <p:cNvSpPr/>
          <p:nvPr/>
        </p:nvSpPr>
        <p:spPr>
          <a:xfrm rot="8126671">
            <a:off x="2893679" y="2757493"/>
            <a:ext cx="504056" cy="649074"/>
          </a:xfrm>
          <a:prstGeom prst="downArrow">
            <a:avLst/>
          </a:prstGeom>
          <a:solidFill>
            <a:srgbClr val="0F6FC6"/>
          </a:solidFill>
          <a:ln w="25400" cap="flat" cmpd="sng" algn="ctr">
            <a:solidFill>
              <a:srgbClr val="0F6FC6">
                <a:shade val="50000"/>
              </a:srgbClr>
            </a:solidFill>
            <a:prstDash val="solid"/>
          </a:ln>
          <a:effectLst/>
        </p:spPr>
        <p:txBody>
          <a:bodyPr rtlCol="0" anchor="ctr"/>
          <a:lstStyle/>
          <a:p>
            <a:pPr algn="ctr">
              <a:defRPr/>
            </a:pPr>
            <a:endParaRPr lang="ru-RU" kern="0">
              <a:solidFill>
                <a:sysClr val="window" lastClr="FFFFFF"/>
              </a:solidFill>
              <a:latin typeface="Constantia"/>
            </a:endParaRPr>
          </a:p>
        </p:txBody>
      </p:sp>
      <p:sp>
        <p:nvSpPr>
          <p:cNvPr id="11" name="Стрелка вниз 10"/>
          <p:cNvSpPr/>
          <p:nvPr/>
        </p:nvSpPr>
        <p:spPr>
          <a:xfrm rot="13350462">
            <a:off x="5869767" y="2796802"/>
            <a:ext cx="504056" cy="627137"/>
          </a:xfrm>
          <a:prstGeom prst="downArrow">
            <a:avLst/>
          </a:prstGeom>
          <a:solidFill>
            <a:srgbClr val="0F6FC6"/>
          </a:solidFill>
          <a:ln w="25400" cap="flat" cmpd="sng" algn="ctr">
            <a:solidFill>
              <a:srgbClr val="0F6FC6">
                <a:shade val="50000"/>
              </a:srgbClr>
            </a:solidFill>
            <a:prstDash val="solid"/>
          </a:ln>
          <a:effectLst/>
        </p:spPr>
        <p:txBody>
          <a:bodyPr rtlCol="0" anchor="ctr"/>
          <a:lstStyle/>
          <a:p>
            <a:pPr algn="ctr">
              <a:defRPr/>
            </a:pPr>
            <a:endParaRPr lang="ru-RU" kern="0">
              <a:solidFill>
                <a:sysClr val="window" lastClr="FFFFFF"/>
              </a:solidFill>
              <a:latin typeface="Constantia"/>
            </a:endParaRPr>
          </a:p>
        </p:txBody>
      </p:sp>
      <p:sp>
        <p:nvSpPr>
          <p:cNvPr id="12" name="Стрелка вниз 11"/>
          <p:cNvSpPr/>
          <p:nvPr/>
        </p:nvSpPr>
        <p:spPr>
          <a:xfrm rot="2780052">
            <a:off x="2881454" y="4357794"/>
            <a:ext cx="504056" cy="783286"/>
          </a:xfrm>
          <a:prstGeom prst="downArrow">
            <a:avLst/>
          </a:prstGeom>
          <a:solidFill>
            <a:srgbClr val="0F6FC6"/>
          </a:solidFill>
          <a:ln w="25400" cap="flat" cmpd="sng" algn="ctr">
            <a:solidFill>
              <a:srgbClr val="0F6FC6">
                <a:shade val="50000"/>
              </a:srgbClr>
            </a:solidFill>
            <a:prstDash val="solid"/>
          </a:ln>
          <a:effectLst/>
        </p:spPr>
        <p:txBody>
          <a:bodyPr rtlCol="0" anchor="ctr"/>
          <a:lstStyle/>
          <a:p>
            <a:pPr algn="ctr">
              <a:defRPr/>
            </a:pPr>
            <a:endParaRPr lang="ru-RU" kern="0">
              <a:solidFill>
                <a:sysClr val="window" lastClr="FFFFFF"/>
              </a:solidFill>
              <a:latin typeface="Constantia"/>
            </a:endParaRPr>
          </a:p>
        </p:txBody>
      </p:sp>
      <p:sp>
        <p:nvSpPr>
          <p:cNvPr id="13" name="Стрелка вниз 12"/>
          <p:cNvSpPr/>
          <p:nvPr/>
        </p:nvSpPr>
        <p:spPr>
          <a:xfrm rot="18549188">
            <a:off x="5846994" y="4361157"/>
            <a:ext cx="504056" cy="765952"/>
          </a:xfrm>
          <a:prstGeom prst="downArrow">
            <a:avLst/>
          </a:prstGeom>
          <a:solidFill>
            <a:srgbClr val="0F6FC6"/>
          </a:solidFill>
          <a:ln w="25400" cap="flat" cmpd="sng" algn="ctr">
            <a:solidFill>
              <a:srgbClr val="0F6FC6">
                <a:shade val="50000"/>
              </a:srgbClr>
            </a:solidFill>
            <a:prstDash val="solid"/>
          </a:ln>
          <a:effectLst/>
        </p:spPr>
        <p:txBody>
          <a:bodyPr rtlCol="0" anchor="ctr"/>
          <a:lstStyle/>
          <a:p>
            <a:pPr algn="ctr">
              <a:defRPr/>
            </a:pPr>
            <a:endParaRPr lang="ru-RU" kern="0">
              <a:solidFill>
                <a:sysClr val="window" lastClr="FFFFFF"/>
              </a:solidFill>
              <a:latin typeface="Constantia"/>
            </a:endParaRPr>
          </a:p>
        </p:txBody>
      </p:sp>
    </p:spTree>
    <p:extLst>
      <p:ext uri="{BB962C8B-B14F-4D97-AF65-F5344CB8AC3E}">
        <p14:creationId xmlns:p14="http://schemas.microsoft.com/office/powerpoint/2010/main" val="41666873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75" y="1465"/>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Заголовок 2"/>
          <p:cNvSpPr>
            <a:spLocks noGrp="1"/>
          </p:cNvSpPr>
          <p:nvPr>
            <p:ph type="title"/>
          </p:nvPr>
        </p:nvSpPr>
        <p:spPr>
          <a:xfrm>
            <a:off x="457199" y="836712"/>
            <a:ext cx="6491064" cy="763488"/>
          </a:xfrm>
        </p:spPr>
        <p:txBody>
          <a:bodyPr>
            <a:normAutofit/>
          </a:bodyPr>
          <a:lstStyle/>
          <a:p>
            <a:r>
              <a:rPr lang="ru-RU" sz="3000" b="1" cap="sm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Подготовительный этап</a:t>
            </a:r>
            <a:endParaRPr lang="ru-RU" sz="2400" dirty="0">
              <a:solidFill>
                <a:srgbClr val="FF0000"/>
              </a:solidFill>
              <a:latin typeface="Times New Roman" panose="02020603050405020304" pitchFamily="18" charset="0"/>
              <a:cs typeface="Times New Roman" panose="02020603050405020304" pitchFamily="18" charset="0"/>
            </a:endParaRPr>
          </a:p>
        </p:txBody>
      </p:sp>
      <p:sp>
        <p:nvSpPr>
          <p:cNvPr id="6" name="Объект 2"/>
          <p:cNvSpPr txBox="1">
            <a:spLocks/>
          </p:cNvSpPr>
          <p:nvPr/>
        </p:nvSpPr>
        <p:spPr>
          <a:xfrm>
            <a:off x="457200" y="1600200"/>
            <a:ext cx="7467600"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lnSpc>
                <a:spcPct val="107000"/>
              </a:lnSpc>
              <a:spcAft>
                <a:spcPts val="750"/>
              </a:spcAft>
            </a:pPr>
            <a:r>
              <a:rPr lang="ru-RU"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Изучение методической литературы по </a:t>
            </a:r>
            <a:r>
              <a:rPr lang="ru-RU"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проблеме</a:t>
            </a:r>
            <a:endParaRPr lang="ru-RU" b="1" dirty="0">
              <a:solidFill>
                <a:srgbClr val="000099"/>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Реализация цели </a:t>
            </a:r>
            <a:r>
              <a:rPr lang="ru-RU"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и задач </a:t>
            </a:r>
            <a:r>
              <a:rPr lang="ru-RU"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проекта</a:t>
            </a:r>
            <a:endParaRPr lang="ru-RU" b="1" dirty="0">
              <a:solidFill>
                <a:srgbClr val="000099"/>
              </a:solidFill>
              <a:latin typeface="Calibri" panose="020F0502020204030204" pitchFamily="34" charset="0"/>
              <a:ea typeface="Times New Roman" panose="02020603050405020304" pitchFamily="18" charset="0"/>
              <a:cs typeface="Times New Roman" panose="02020603050405020304" pitchFamily="18" charset="0"/>
            </a:endParaRPr>
          </a:p>
          <a:p>
            <a:pPr>
              <a:lnSpc>
                <a:spcPct val="107000"/>
              </a:lnSpc>
              <a:spcAft>
                <a:spcPts val="750"/>
              </a:spcAft>
            </a:pPr>
            <a:r>
              <a:rPr lang="ru-RU"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Подбор дидактических материалов для проведения </a:t>
            </a:r>
            <a:r>
              <a:rPr lang="ru-RU"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работы с родителями</a:t>
            </a:r>
            <a:endParaRPr lang="ru-RU" b="1" dirty="0">
              <a:solidFill>
                <a:srgbClr val="000099"/>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Оформление родительского уголка с размещением </a:t>
            </a:r>
            <a:r>
              <a:rPr lang="ru-RU"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консультаций</a:t>
            </a:r>
            <a:endParaRPr lang="ru-RU" b="1" dirty="0">
              <a:solidFill>
                <a:srgbClr val="000099"/>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69342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Объект 2"/>
          <p:cNvSpPr txBox="1">
            <a:spLocks/>
          </p:cNvSpPr>
          <p:nvPr/>
        </p:nvSpPr>
        <p:spPr>
          <a:xfrm>
            <a:off x="251520" y="2609043"/>
            <a:ext cx="7512058" cy="424340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lnSpc>
                <a:spcPct val="107000"/>
              </a:lnSpc>
              <a:spcAft>
                <a:spcPts val="750"/>
              </a:spcAft>
              <a:buClr>
                <a:srgbClr val="4F81BD"/>
              </a:buClr>
              <a:buFont typeface="Wingdings"/>
              <a:buNone/>
            </a:pPr>
            <a:endParaRPr lang="ru-RU" sz="2800" dirty="0">
              <a:solidFill>
                <a:srgbClr val="000099"/>
              </a:solidFill>
              <a:ea typeface="Calibri" panose="020F0502020204030204" pitchFamily="34" charset="0"/>
              <a:cs typeface="Times New Roman" panose="02020603050405020304" pitchFamily="18" charset="0"/>
            </a:endParaRPr>
          </a:p>
          <a:p>
            <a:pPr>
              <a:buClr>
                <a:srgbClr val="FE8637"/>
              </a:buClr>
              <a:defRPr/>
            </a:pPr>
            <a:endParaRPr lang="ru-RU" dirty="0">
              <a:solidFill>
                <a:sysClr val="windowText" lastClr="000000"/>
              </a:solidFill>
              <a:latin typeface="Century Schoolbook"/>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81143" y="5677969"/>
            <a:ext cx="846610" cy="1139927"/>
          </a:xfrm>
          <a:prstGeom prst="rect">
            <a:avLst/>
          </a:prstGeom>
          <a:noFill/>
          <a:ln>
            <a:noFill/>
          </a:ln>
        </p:spPr>
      </p:pic>
      <p:pic>
        <p:nvPicPr>
          <p:cNvPr id="8" name="Рисунок 7" descr="C:\Users\User\Downloads\цветок.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47518" y="5923782"/>
            <a:ext cx="948986" cy="967503"/>
          </a:xfrm>
          <a:prstGeom prst="rect">
            <a:avLst/>
          </a:prstGeom>
          <a:noFill/>
          <a:ln>
            <a:noFill/>
          </a:ln>
        </p:spPr>
      </p:pic>
      <p:pic>
        <p:nvPicPr>
          <p:cNvPr id="9" name="Рисунок 8" descr="C:\Users\User\Downloads\цветок.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5756" y="5944856"/>
            <a:ext cx="852483" cy="907589"/>
          </a:xfrm>
          <a:prstGeom prst="rect">
            <a:avLst/>
          </a:prstGeom>
          <a:noFill/>
          <a:ln>
            <a:noFill/>
          </a:ln>
        </p:spPr>
      </p:pic>
      <p:pic>
        <p:nvPicPr>
          <p:cNvPr id="10" name="Рисунок 9" descr="C:\Users\User\Downloads\цветок.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30661" y="5944856"/>
            <a:ext cx="713229" cy="966676"/>
          </a:xfrm>
          <a:prstGeom prst="rect">
            <a:avLst/>
          </a:prstGeom>
          <a:noFill/>
          <a:ln>
            <a:noFill/>
          </a:ln>
        </p:spPr>
      </p:pic>
      <p:pic>
        <p:nvPicPr>
          <p:cNvPr id="2" name="Рисунок 1"/>
          <p:cNvPicPr>
            <a:picLocks noChangeAspect="1"/>
          </p:cNvPicPr>
          <p:nvPr/>
        </p:nvPicPr>
        <p:blipFill>
          <a:blip r:embed="rId7" cstate="print"/>
          <a:stretch>
            <a:fillRect/>
          </a:stretch>
        </p:blipFill>
        <p:spPr>
          <a:xfrm>
            <a:off x="827584" y="5998389"/>
            <a:ext cx="771211" cy="859611"/>
          </a:xfrm>
          <a:prstGeom prst="rect">
            <a:avLst/>
          </a:prstGeom>
        </p:spPr>
      </p:pic>
      <p:pic>
        <p:nvPicPr>
          <p:cNvPr id="11" name="Рисунок 10" descr="C:\Users\User\Downloads\цветок.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35433" y="6007775"/>
            <a:ext cx="778074" cy="852744"/>
          </a:xfrm>
          <a:prstGeom prst="rect">
            <a:avLst/>
          </a:prstGeom>
          <a:noFill/>
          <a:ln>
            <a:noFill/>
          </a:ln>
        </p:spPr>
      </p:pic>
      <p:pic>
        <p:nvPicPr>
          <p:cNvPr id="12" name="Рисунок 11" descr="C:\Users\User\Downloads\цветок.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16543" y="5923782"/>
            <a:ext cx="786441" cy="934218"/>
          </a:xfrm>
          <a:prstGeom prst="rect">
            <a:avLst/>
          </a:prstGeom>
          <a:noFill/>
          <a:ln>
            <a:noFill/>
          </a:ln>
        </p:spPr>
      </p:pic>
      <p:pic>
        <p:nvPicPr>
          <p:cNvPr id="13" name="Рисунок 12" descr="C:\Users\User\Downloads\цветок.png"/>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226586" y="5954681"/>
            <a:ext cx="712838" cy="908842"/>
          </a:xfrm>
          <a:prstGeom prst="rect">
            <a:avLst/>
          </a:prstGeom>
          <a:noFill/>
          <a:ln>
            <a:noFill/>
          </a:ln>
        </p:spPr>
      </p:pic>
      <p:pic>
        <p:nvPicPr>
          <p:cNvPr id="16" name="Объект 15" descr="E:\детский сад\IMG_20171204_161836.jpg"/>
          <p:cNvPicPr>
            <a:picLocks noGrp="1"/>
          </p:cNvPicPr>
          <p:nvPr>
            <p:ph idx="1"/>
          </p:nvPr>
        </p:nvPicPr>
        <p:blipFill rotWithShape="1">
          <a:blip r:embed="rId11" cstate="print">
            <a:extLst>
              <a:ext uri="{28A0092B-C50C-407E-A947-70E740481C1C}">
                <a14:useLocalDpi xmlns:a14="http://schemas.microsoft.com/office/drawing/2010/main" val="0"/>
              </a:ext>
            </a:extLst>
          </a:blip>
          <a:srcRect l="7419" r="20991"/>
          <a:stretch/>
        </p:blipFill>
        <p:spPr bwMode="auto">
          <a:xfrm rot="16200000">
            <a:off x="3049552" y="1731070"/>
            <a:ext cx="3249751" cy="4197342"/>
          </a:xfrm>
          <a:prstGeom prst="rect">
            <a:avLst/>
          </a:prstGeom>
          <a:ln w="88900" cap="sq" cmpd="thickThin">
            <a:solidFill>
              <a:srgbClr val="0000FF"/>
            </a:solidFill>
            <a:prstDash val="solid"/>
            <a:miter lim="800000"/>
          </a:ln>
          <a:effectLst>
            <a:innerShdw blurRad="76200">
              <a:srgbClr val="000000"/>
            </a:innerShdw>
          </a:effectLst>
          <a:extLst>
            <a:ext uri="{53640926-AAD7-44D8-BBD7-CCE9431645EC}">
              <a14:shadowObscured xmlns:a14="http://schemas.microsoft.com/office/drawing/2010/main"/>
            </a:ext>
          </a:extLst>
        </p:spPr>
      </p:pic>
      <p:pic>
        <p:nvPicPr>
          <p:cNvPr id="3" name="Рисунок 2"/>
          <p:cNvPicPr>
            <a:picLocks noChangeAspect="1"/>
          </p:cNvPicPr>
          <p:nvPr/>
        </p:nvPicPr>
        <p:blipFill rotWithShape="1">
          <a:blip r:embed="rId12" cstate="print">
            <a:extLst>
              <a:ext uri="{28A0092B-C50C-407E-A947-70E740481C1C}">
                <a14:useLocalDpi xmlns:a14="http://schemas.microsoft.com/office/drawing/2010/main" val="0"/>
              </a:ext>
            </a:extLst>
          </a:blip>
          <a:srcRect l="4175" t="16487" r="36519" b="17311"/>
          <a:stretch/>
        </p:blipFill>
        <p:spPr>
          <a:xfrm rot="16200000">
            <a:off x="6990666" y="1196047"/>
            <a:ext cx="2208594" cy="1849055"/>
          </a:xfrm>
          <a:prstGeom prst="rect">
            <a:avLst/>
          </a:prstGeom>
          <a:ln w="88900" cap="sq" cmpd="thickThin">
            <a:solidFill>
              <a:srgbClr val="FF3300"/>
            </a:solidFill>
            <a:prstDash val="solid"/>
            <a:miter lim="800000"/>
          </a:ln>
          <a:effectLst>
            <a:innerShdw blurRad="76200">
              <a:srgbClr val="000000"/>
            </a:innerShdw>
          </a:effectLst>
        </p:spPr>
      </p:pic>
      <p:pic>
        <p:nvPicPr>
          <p:cNvPr id="7" name="Рисунок 6"/>
          <p:cNvPicPr>
            <a:picLocks noChangeAspect="1"/>
          </p:cNvPicPr>
          <p:nvPr/>
        </p:nvPicPr>
        <p:blipFill rotWithShape="1">
          <a:blip r:embed="rId13" cstate="print">
            <a:extLst>
              <a:ext uri="{28A0092B-C50C-407E-A947-70E740481C1C}">
                <a14:useLocalDpi xmlns:a14="http://schemas.microsoft.com/office/drawing/2010/main" val="0"/>
              </a:ext>
            </a:extLst>
          </a:blip>
          <a:srcRect l="3925" t="16434" r="30999" b="11261"/>
          <a:stretch/>
        </p:blipFill>
        <p:spPr>
          <a:xfrm rot="16200000">
            <a:off x="6915157" y="3712618"/>
            <a:ext cx="2314140" cy="1928451"/>
          </a:xfrm>
          <a:prstGeom prst="rect">
            <a:avLst/>
          </a:prstGeom>
          <a:ln w="88900" cap="sq" cmpd="thickThin">
            <a:solidFill>
              <a:srgbClr val="FFC000"/>
            </a:solidFill>
            <a:prstDash val="solid"/>
            <a:miter lim="800000"/>
          </a:ln>
          <a:effectLst>
            <a:innerShdw blurRad="76200">
              <a:srgbClr val="000000"/>
            </a:innerShdw>
          </a:effectLst>
        </p:spPr>
      </p:pic>
      <p:pic>
        <p:nvPicPr>
          <p:cNvPr id="14" name="Рисунок 13"/>
          <p:cNvPicPr>
            <a:picLocks noChangeAspect="1"/>
          </p:cNvPicPr>
          <p:nvPr/>
        </p:nvPicPr>
        <p:blipFill rotWithShape="1">
          <a:blip r:embed="rId14" cstate="print">
            <a:extLst>
              <a:ext uri="{28A0092B-C50C-407E-A947-70E740481C1C}">
                <a14:useLocalDpi xmlns:a14="http://schemas.microsoft.com/office/drawing/2010/main" val="0"/>
              </a:ext>
            </a:extLst>
          </a:blip>
          <a:srcRect l="7487" t="9936" r="35624" b="14214"/>
          <a:stretch/>
        </p:blipFill>
        <p:spPr>
          <a:xfrm rot="16200000">
            <a:off x="91293" y="3890406"/>
            <a:ext cx="2193037" cy="1972623"/>
          </a:xfrm>
          <a:prstGeom prst="rect">
            <a:avLst/>
          </a:prstGeom>
          <a:ln w="88900" cap="sq" cmpd="thickThin">
            <a:solidFill>
              <a:srgbClr val="FF66FF"/>
            </a:solidFill>
            <a:prstDash val="solid"/>
            <a:miter lim="800000"/>
          </a:ln>
          <a:effectLst>
            <a:innerShdw blurRad="76200">
              <a:srgbClr val="000000"/>
            </a:innerShdw>
          </a:effectLst>
        </p:spPr>
      </p:pic>
      <p:pic>
        <p:nvPicPr>
          <p:cNvPr id="19" name="Рисунок 18"/>
          <p:cNvPicPr>
            <a:picLocks noChangeAspect="1"/>
          </p:cNvPicPr>
          <p:nvPr/>
        </p:nvPicPr>
        <p:blipFill rotWithShape="1">
          <a:blip r:embed="rId15" cstate="print">
            <a:extLst>
              <a:ext uri="{28A0092B-C50C-407E-A947-70E740481C1C}">
                <a14:useLocalDpi xmlns:a14="http://schemas.microsoft.com/office/drawing/2010/main" val="0"/>
              </a:ext>
            </a:extLst>
          </a:blip>
          <a:srcRect l="13309" t="6914" r="30383" b="18008"/>
          <a:stretch/>
        </p:blipFill>
        <p:spPr>
          <a:xfrm rot="16200000">
            <a:off x="95322" y="1230921"/>
            <a:ext cx="2202379" cy="1990023"/>
          </a:xfrm>
          <a:prstGeom prst="rect">
            <a:avLst/>
          </a:prstGeom>
          <a:ln w="88900" cap="sq" cmpd="thickThin">
            <a:solidFill>
              <a:srgbClr val="990099"/>
            </a:solidFill>
            <a:prstDash val="solid"/>
            <a:miter lim="800000"/>
          </a:ln>
          <a:effectLst>
            <a:innerShdw blurRad="76200">
              <a:srgbClr val="000000"/>
            </a:innerShdw>
          </a:effectLst>
        </p:spPr>
      </p:pic>
    </p:spTree>
    <p:extLst>
      <p:ext uri="{BB962C8B-B14F-4D97-AF65-F5344CB8AC3E}">
        <p14:creationId xmlns:p14="http://schemas.microsoft.com/office/powerpoint/2010/main" val="22381035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26758"/>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descr="E:\детский сад\IMG-20180401-WA0032.jpg"/>
          <p:cNvPicPr/>
          <p:nvPr/>
        </p:nvPicPr>
        <p:blipFill rotWithShape="1">
          <a:blip r:embed="rId4" cstate="print">
            <a:extLst>
              <a:ext uri="{28A0092B-C50C-407E-A947-70E740481C1C}">
                <a14:useLocalDpi xmlns:a14="http://schemas.microsoft.com/office/drawing/2010/main" val="0"/>
              </a:ext>
            </a:extLst>
          </a:blip>
          <a:srcRect l="16395" r="18351" b="8470"/>
          <a:stretch/>
        </p:blipFill>
        <p:spPr bwMode="auto">
          <a:xfrm rot="385346">
            <a:off x="6702794" y="384434"/>
            <a:ext cx="1610875" cy="2453747"/>
          </a:xfrm>
          <a:prstGeom prst="rect">
            <a:avLst/>
          </a:prstGeom>
          <a:ln w="88900" cap="sq" cmpd="thickThin">
            <a:solidFill>
              <a:srgbClr val="990099"/>
            </a:solidFill>
            <a:prstDash val="solid"/>
            <a:miter lim="800000"/>
          </a:ln>
          <a:effectLst>
            <a:innerShdw blurRad="76200">
              <a:srgbClr val="000000"/>
            </a:innerShdw>
          </a:effectLst>
          <a:extLst>
            <a:ext uri="{53640926-AAD7-44D8-BBD7-CCE9431645EC}">
              <a14:shadowObscured xmlns:a14="http://schemas.microsoft.com/office/drawing/2010/main"/>
            </a:ext>
          </a:extLst>
        </p:spPr>
      </p:pic>
      <p:pic>
        <p:nvPicPr>
          <p:cNvPr id="5" name="Рисунок 4" descr="E:\детский сад\IMG-20180401-WA0031.jpg"/>
          <p:cNvPicPr/>
          <p:nvPr/>
        </p:nvPicPr>
        <p:blipFill rotWithShape="1">
          <a:blip r:embed="rId5" cstate="print">
            <a:extLst>
              <a:ext uri="{28A0092B-C50C-407E-A947-70E740481C1C}">
                <a14:useLocalDpi xmlns:a14="http://schemas.microsoft.com/office/drawing/2010/main" val="0"/>
              </a:ext>
            </a:extLst>
          </a:blip>
          <a:srcRect l="4884" t="12108" r="6965" b="25813"/>
          <a:stretch/>
        </p:blipFill>
        <p:spPr bwMode="auto">
          <a:xfrm rot="20777595">
            <a:off x="6573618" y="3790952"/>
            <a:ext cx="2263105" cy="1655316"/>
          </a:xfrm>
          <a:prstGeom prst="rect">
            <a:avLst/>
          </a:prstGeom>
          <a:ln w="88900" cap="sq" cmpd="thickThin">
            <a:solidFill>
              <a:srgbClr val="00CC00"/>
            </a:solidFill>
            <a:prstDash val="solid"/>
            <a:miter lim="800000"/>
          </a:ln>
          <a:effectLst>
            <a:innerShdw blurRad="76200">
              <a:srgbClr val="000000"/>
            </a:innerShdw>
          </a:effectLst>
          <a:extLst>
            <a:ext uri="{53640926-AAD7-44D8-BBD7-CCE9431645EC}">
              <a14:shadowObscured xmlns:a14="http://schemas.microsoft.com/office/drawing/2010/main"/>
            </a:ext>
          </a:extLst>
        </p:spPr>
      </p:pic>
      <p:pic>
        <p:nvPicPr>
          <p:cNvPr id="8" name="Рисунок 7" descr="G:\детский сад\IMG_20180403_125214.jpg"/>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5761910">
            <a:off x="153655" y="692246"/>
            <a:ext cx="2529656" cy="2215555"/>
          </a:xfrm>
          <a:prstGeom prst="rect">
            <a:avLst/>
          </a:prstGeom>
          <a:ln w="88900" cap="sq" cmpd="thickThin">
            <a:solidFill>
              <a:srgbClr val="0000FF"/>
            </a:solidFill>
            <a:prstDash val="solid"/>
            <a:miter lim="800000"/>
          </a:ln>
          <a:effectLst>
            <a:innerShdw blurRad="76200">
              <a:srgbClr val="000000"/>
            </a:innerShdw>
          </a:effectLst>
        </p:spPr>
      </p:pic>
      <p:pic>
        <p:nvPicPr>
          <p:cNvPr id="2" name="Рисунок 1"/>
          <p:cNvPicPr>
            <a:picLocks noChangeAspect="1"/>
          </p:cNvPicPr>
          <p:nvPr/>
        </p:nvPicPr>
        <p:blipFill rotWithShape="1">
          <a:blip r:embed="rId7" cstate="print">
            <a:extLst>
              <a:ext uri="{28A0092B-C50C-407E-A947-70E740481C1C}">
                <a14:useLocalDpi xmlns:a14="http://schemas.microsoft.com/office/drawing/2010/main" val="0"/>
              </a:ext>
            </a:extLst>
          </a:blip>
          <a:srcRect l="6688" t="26900" r="2750" b="20601"/>
          <a:stretch/>
        </p:blipFill>
        <p:spPr>
          <a:xfrm rot="5400000">
            <a:off x="1449386" y="2081433"/>
            <a:ext cx="6075719" cy="2641617"/>
          </a:xfrm>
          <a:prstGeom prst="rect">
            <a:avLst/>
          </a:prstGeom>
          <a:ln w="88900" cap="sq" cmpd="thickThin">
            <a:solidFill>
              <a:srgbClr val="FF3300"/>
            </a:solidFill>
            <a:prstDash val="solid"/>
            <a:miter lim="800000"/>
          </a:ln>
          <a:effectLst>
            <a:innerShdw blurRad="76200">
              <a:srgbClr val="000000"/>
            </a:innerShdw>
          </a:effectLst>
        </p:spPr>
      </p:pic>
      <p:pic>
        <p:nvPicPr>
          <p:cNvPr id="10" name="Рисунок 9"/>
          <p:cNvPicPr>
            <a:picLocks noChangeAspect="1"/>
          </p:cNvPicPr>
          <p:nvPr/>
        </p:nvPicPr>
        <p:blipFill rotWithShape="1">
          <a:blip r:embed="rId8" cstate="print">
            <a:extLst>
              <a:ext uri="{28A0092B-C50C-407E-A947-70E740481C1C}">
                <a14:useLocalDpi xmlns:a14="http://schemas.microsoft.com/office/drawing/2010/main" val="0"/>
              </a:ext>
            </a:extLst>
          </a:blip>
          <a:srcRect l="5201" t="24801" r="10800" b="9050"/>
          <a:stretch/>
        </p:blipFill>
        <p:spPr>
          <a:xfrm rot="734365">
            <a:off x="317387" y="3818998"/>
            <a:ext cx="2043194" cy="2145354"/>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0576457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Объект 2"/>
          <p:cNvSpPr txBox="1">
            <a:spLocks/>
          </p:cNvSpPr>
          <p:nvPr/>
        </p:nvSpPr>
        <p:spPr>
          <a:xfrm>
            <a:off x="251520" y="2609043"/>
            <a:ext cx="7512058" cy="424340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lnSpc>
                <a:spcPct val="107000"/>
              </a:lnSpc>
              <a:spcAft>
                <a:spcPts val="750"/>
              </a:spcAft>
              <a:buClr>
                <a:srgbClr val="4F81BD"/>
              </a:buClr>
              <a:buFont typeface="Wingdings"/>
              <a:buNone/>
            </a:pPr>
            <a:endParaRPr lang="ru-RU" sz="2800" dirty="0">
              <a:solidFill>
                <a:srgbClr val="000099"/>
              </a:solidFill>
              <a:ea typeface="Calibri" panose="020F0502020204030204" pitchFamily="34" charset="0"/>
              <a:cs typeface="Times New Roman" panose="02020603050405020304" pitchFamily="18" charset="0"/>
            </a:endParaRPr>
          </a:p>
          <a:p>
            <a:pPr>
              <a:buClr>
                <a:srgbClr val="FE8637"/>
              </a:buClr>
              <a:defRPr/>
            </a:pPr>
            <a:endParaRPr lang="ru-RU" dirty="0">
              <a:solidFill>
                <a:sysClr val="windowText" lastClr="000000"/>
              </a:solidFill>
              <a:latin typeface="Century Schoolbook"/>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81143" y="5677969"/>
            <a:ext cx="846610" cy="1139927"/>
          </a:xfrm>
          <a:prstGeom prst="rect">
            <a:avLst/>
          </a:prstGeom>
          <a:noFill/>
          <a:ln>
            <a:noFill/>
          </a:ln>
        </p:spPr>
      </p:pic>
      <p:pic>
        <p:nvPicPr>
          <p:cNvPr id="8" name="Рисунок 7" descr="C:\Users\User\Downloads\цветок.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47518" y="5923782"/>
            <a:ext cx="948986" cy="967503"/>
          </a:xfrm>
          <a:prstGeom prst="rect">
            <a:avLst/>
          </a:prstGeom>
          <a:noFill/>
          <a:ln>
            <a:noFill/>
          </a:ln>
        </p:spPr>
      </p:pic>
      <p:pic>
        <p:nvPicPr>
          <p:cNvPr id="9" name="Рисунок 8" descr="C:\Users\User\Downloads\цветок.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5756" y="5944856"/>
            <a:ext cx="852483" cy="907589"/>
          </a:xfrm>
          <a:prstGeom prst="rect">
            <a:avLst/>
          </a:prstGeom>
          <a:noFill/>
          <a:ln>
            <a:noFill/>
          </a:ln>
        </p:spPr>
      </p:pic>
      <p:pic>
        <p:nvPicPr>
          <p:cNvPr id="10" name="Рисунок 9" descr="C:\Users\User\Downloads\цветок.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30661" y="5944856"/>
            <a:ext cx="713229" cy="966676"/>
          </a:xfrm>
          <a:prstGeom prst="rect">
            <a:avLst/>
          </a:prstGeom>
          <a:noFill/>
          <a:ln>
            <a:noFill/>
          </a:ln>
        </p:spPr>
      </p:pic>
      <p:pic>
        <p:nvPicPr>
          <p:cNvPr id="2" name="Рисунок 1"/>
          <p:cNvPicPr>
            <a:picLocks noChangeAspect="1"/>
          </p:cNvPicPr>
          <p:nvPr/>
        </p:nvPicPr>
        <p:blipFill>
          <a:blip r:embed="rId7" cstate="print"/>
          <a:stretch>
            <a:fillRect/>
          </a:stretch>
        </p:blipFill>
        <p:spPr>
          <a:xfrm>
            <a:off x="827584" y="5998389"/>
            <a:ext cx="771211" cy="859611"/>
          </a:xfrm>
          <a:prstGeom prst="rect">
            <a:avLst/>
          </a:prstGeom>
        </p:spPr>
      </p:pic>
      <p:pic>
        <p:nvPicPr>
          <p:cNvPr id="11" name="Рисунок 10" descr="C:\Users\User\Downloads\цветок.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35433" y="6007775"/>
            <a:ext cx="778074" cy="852744"/>
          </a:xfrm>
          <a:prstGeom prst="rect">
            <a:avLst/>
          </a:prstGeom>
          <a:noFill/>
          <a:ln>
            <a:noFill/>
          </a:ln>
        </p:spPr>
      </p:pic>
      <p:pic>
        <p:nvPicPr>
          <p:cNvPr id="12" name="Рисунок 11" descr="C:\Users\User\Downloads\цветок.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16543" y="5923782"/>
            <a:ext cx="786441" cy="934218"/>
          </a:xfrm>
          <a:prstGeom prst="rect">
            <a:avLst/>
          </a:prstGeom>
          <a:noFill/>
          <a:ln>
            <a:noFill/>
          </a:ln>
        </p:spPr>
      </p:pic>
      <p:pic>
        <p:nvPicPr>
          <p:cNvPr id="13" name="Рисунок 12" descr="C:\Users\User\Downloads\цветок.png"/>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226586" y="5954681"/>
            <a:ext cx="712838" cy="908842"/>
          </a:xfrm>
          <a:prstGeom prst="rect">
            <a:avLst/>
          </a:prstGeom>
          <a:noFill/>
          <a:ln>
            <a:noFill/>
          </a:ln>
        </p:spPr>
      </p:pic>
      <p:pic>
        <p:nvPicPr>
          <p:cNvPr id="14" name="Объект 13" descr="G:\детский сад\IMG_20180402_122554.jpg"/>
          <p:cNvPicPr>
            <a:picLocks noGrp="1"/>
          </p:cNvPicPr>
          <p:nvPr>
            <p:ph idx="1"/>
          </p:nvPr>
        </p:nvPicPr>
        <p:blipFill rotWithShape="1">
          <a:blip r:embed="rId11" cstate="print">
            <a:extLst>
              <a:ext uri="{28A0092B-C50C-407E-A947-70E740481C1C}">
                <a14:useLocalDpi xmlns:a14="http://schemas.microsoft.com/office/drawing/2010/main" val="0"/>
              </a:ext>
            </a:extLst>
          </a:blip>
          <a:srcRect t="34934"/>
          <a:stretch/>
        </p:blipFill>
        <p:spPr bwMode="auto">
          <a:xfrm>
            <a:off x="460903" y="1988840"/>
            <a:ext cx="3895074" cy="3322444"/>
          </a:xfrm>
          <a:prstGeom prst="roundRect">
            <a:avLst>
              <a:gd name="adj" fmla="val 11111"/>
            </a:avLst>
          </a:prstGeom>
          <a:ln w="190500" cap="rnd">
            <a:solidFill>
              <a:srgbClr val="00FFCC"/>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53640926-AAD7-44D8-BBD7-CCE9431645EC}">
              <a14:shadowObscured xmlns:a14="http://schemas.microsoft.com/office/drawing/2010/main"/>
            </a:ext>
          </a:extLst>
        </p:spPr>
      </p:pic>
      <p:pic>
        <p:nvPicPr>
          <p:cNvPr id="15" name="Рисунок 14" descr="C:\Users\Admin\AppData\Local\Microsoft\Windows\INetCache\Content.Word\IMG_20180403_073045.jpg"/>
          <p:cNvPicPr/>
          <p:nvPr/>
        </p:nvPicPr>
        <p:blipFill rotWithShape="1">
          <a:blip r:embed="rId12" cstate="print">
            <a:extLst>
              <a:ext uri="{28A0092B-C50C-407E-A947-70E740481C1C}">
                <a14:useLocalDpi xmlns:a14="http://schemas.microsoft.com/office/drawing/2010/main" val="0"/>
              </a:ext>
            </a:extLst>
          </a:blip>
          <a:srcRect l="7737" t="29669" r="13600" b="19391"/>
          <a:stretch/>
        </p:blipFill>
        <p:spPr bwMode="auto">
          <a:xfrm>
            <a:off x="4823442" y="1988840"/>
            <a:ext cx="3781006" cy="3322443"/>
          </a:xfrm>
          <a:prstGeom prst="roundRect">
            <a:avLst>
              <a:gd name="adj" fmla="val 13626"/>
            </a:avLst>
          </a:prstGeom>
          <a:solidFill>
            <a:srgbClr val="FFFFFF"/>
          </a:solidFill>
          <a:ln w="76200" cap="sq">
            <a:solidFill>
              <a:srgbClr val="990099"/>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2165843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999"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Заголовок 2"/>
          <p:cNvSpPr>
            <a:spLocks noGrp="1"/>
          </p:cNvSpPr>
          <p:nvPr>
            <p:ph type="title"/>
          </p:nvPr>
        </p:nvSpPr>
        <p:spPr>
          <a:xfrm>
            <a:off x="457199" y="836712"/>
            <a:ext cx="6491064" cy="763488"/>
          </a:xfrm>
        </p:spPr>
        <p:txBody>
          <a:bodyPr>
            <a:normAutofit/>
          </a:bodyPr>
          <a:lstStyle/>
          <a:p>
            <a:r>
              <a:rPr lang="ru-RU" sz="3000" b="1" cap="sm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Практический этап</a:t>
            </a:r>
            <a:endParaRPr lang="ru-RU" sz="2700" dirty="0">
              <a:solidFill>
                <a:srgbClr val="FF0000"/>
              </a:solidFill>
              <a:latin typeface="Times New Roman" panose="02020603050405020304" pitchFamily="18" charset="0"/>
              <a:cs typeface="Times New Roman" panose="02020603050405020304" pitchFamily="18" charset="0"/>
            </a:endParaRPr>
          </a:p>
        </p:txBody>
      </p:sp>
      <p:sp>
        <p:nvSpPr>
          <p:cNvPr id="6" name="Объект 2"/>
          <p:cNvSpPr txBox="1">
            <a:spLocks/>
          </p:cNvSpPr>
          <p:nvPr/>
        </p:nvSpPr>
        <p:spPr>
          <a:xfrm>
            <a:off x="457200" y="1600200"/>
            <a:ext cx="7467600" cy="4873752"/>
          </a:xfrm>
          <a:prstGeom prst="rect">
            <a:avLst/>
          </a:prstGeom>
        </p:spPr>
        <p:txBody>
          <a:bodyPr vert="horz">
            <a:normAutofit fontScale="925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342900" lvl="0" indent="-342900">
              <a:lnSpc>
                <a:spcPct val="107000"/>
              </a:lnSpc>
              <a:spcAft>
                <a:spcPts val="800"/>
              </a:spcAft>
              <a:buFont typeface="+mj-lt"/>
              <a:buAutoNum type="arabicPeriod"/>
              <a:tabLst>
                <a:tab pos="457200" algn="l"/>
              </a:tabLst>
            </a:pP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Панно. </a:t>
            </a:r>
          </a:p>
          <a:p>
            <a:pPr marL="342900" lvl="0" indent="-342900">
              <a:lnSpc>
                <a:spcPct val="107000"/>
              </a:lnSpc>
              <a:spcAft>
                <a:spcPts val="800"/>
              </a:spcAft>
              <a:buFont typeface="+mj-lt"/>
              <a:buAutoNum type="arabicPeriod"/>
              <a:tabLst>
                <a:tab pos="457200" algn="l"/>
              </a:tabLst>
            </a:pP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Пополнение картотеки дидактических игр на экологические темы (природа, вода, воздух, насекомые </a:t>
            </a:r>
            <a:r>
              <a:rPr lang="ru-RU" dirty="0" err="1"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и.т.д</a:t>
            </a: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nSpc>
                <a:spcPct val="107000"/>
              </a:lnSpc>
              <a:spcAft>
                <a:spcPts val="800"/>
              </a:spcAft>
              <a:buFont typeface="+mj-lt"/>
              <a:buAutoNum type="arabicPeriod"/>
              <a:tabLst>
                <a:tab pos="457200" algn="l"/>
              </a:tabLst>
            </a:pP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Коллекционирование.</a:t>
            </a:r>
          </a:p>
          <a:p>
            <a:pPr marL="342900" indent="-342900">
              <a:lnSpc>
                <a:spcPct val="107000"/>
              </a:lnSpc>
              <a:spcAft>
                <a:spcPts val="800"/>
              </a:spcAft>
              <a:buFont typeface="+mj-lt"/>
              <a:buAutoNum type="arabicPeriod"/>
              <a:tabLst>
                <a:tab pos="457200" algn="l"/>
              </a:tabLst>
            </a:pPr>
            <a:r>
              <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Создание </a:t>
            </a: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альбома (про живую </a:t>
            </a:r>
            <a:r>
              <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и </a:t>
            </a: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неживую природу родного </a:t>
            </a:r>
            <a:r>
              <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края</a:t>
            </a: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Дневники </a:t>
            </a: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природы.</a:t>
            </a:r>
            <a:endPar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nSpc>
                <a:spcPct val="107000"/>
              </a:lnSpc>
              <a:spcAft>
                <a:spcPts val="800"/>
              </a:spcAft>
              <a:buFont typeface="+mj-lt"/>
              <a:buAutoNum type="arabicPeriod"/>
              <a:tabLst>
                <a:tab pos="457200" algn="l"/>
              </a:tabLst>
            </a:pP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Опыты, экспериментирование.</a:t>
            </a:r>
            <a:endPar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Изготовление </a:t>
            </a:r>
            <a:r>
              <a:rPr lang="ru-RU"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наглядной информации для родителей по </a:t>
            </a:r>
            <a:r>
              <a:rPr lang="ru-RU"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коммуникативно-речевой активности и экологическому воспитанию.</a:t>
            </a:r>
            <a:endParaRPr lang="ru-RU" sz="1800" dirty="0">
              <a:solidFill>
                <a:srgbClr val="000099"/>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61373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 y="1458003"/>
            <a:ext cx="9143999" cy="5399997"/>
          </a:xfrm>
          <a:solidFill>
            <a:schemeClr val="accent6">
              <a:lumMod val="20000"/>
              <a:lumOff val="80000"/>
            </a:schemeClr>
          </a:solidFill>
          <a:ln>
            <a:solidFill>
              <a:srgbClr val="FF0000"/>
            </a:solidFill>
          </a:ln>
        </p:spPr>
        <p:txBody>
          <a:bodyPr>
            <a:noAutofit/>
          </a:bodyPr>
          <a:lstStyle/>
          <a:p>
            <a:pPr marL="914400" lvl="2" indent="0">
              <a:lnSpc>
                <a:spcPct val="107000"/>
              </a:lnSpc>
              <a:spcAft>
                <a:spcPts val="750"/>
              </a:spcAft>
              <a:buNone/>
            </a:pPr>
            <a:r>
              <a:rPr lang="ru-RU" sz="16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Формы работы с детьми </a:t>
            </a:r>
            <a:r>
              <a:rPr lang="ru-RU" sz="16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младшего </a:t>
            </a:r>
            <a:r>
              <a:rPr lang="ru-RU" sz="16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дошкольного возраста по формированию экологических </a:t>
            </a:r>
            <a:r>
              <a:rPr lang="ru-RU" sz="16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представлений и развитию коммуникативно-речевой активности</a:t>
            </a:r>
            <a:endParaRPr lang="ru-RU" sz="105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«Рассматривание комнатных растений и веток деревьев»                                                                                                                </a:t>
            </a:r>
            <a:r>
              <a:rPr lang="ru-RU" sz="18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Цель: Познакомить детей с растениями, рассказать о том, что они живые: растут, пьют воду, их необходимо поливать, содержать в чистоте.</a:t>
            </a:r>
            <a:endParaRPr lang="ru-RU" sz="180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914400" lvl="2" indent="0">
              <a:spcAft>
                <a:spcPts val="750"/>
              </a:spcAft>
              <a:buNone/>
            </a:pPr>
            <a:endParaRPr lang="ru-RU" sz="9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2400" dirty="0">
              <a:solidFill>
                <a:srgbClr val="0070C0"/>
              </a:solidFill>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3780" y="116632"/>
            <a:ext cx="1200790" cy="1414018"/>
          </a:xfrm>
          <a:prstGeom prst="rect">
            <a:avLst/>
          </a:prstGeom>
          <a:noFill/>
          <a:ln>
            <a:noFill/>
          </a:ln>
        </p:spPr>
      </p:pic>
      <p:pic>
        <p:nvPicPr>
          <p:cNvPr id="6" name="Рисунок 5"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16632"/>
            <a:ext cx="1200790" cy="1414018"/>
          </a:xfrm>
          <a:prstGeom prst="rect">
            <a:avLst/>
          </a:prstGeom>
          <a:noFill/>
          <a:ln>
            <a:noFill/>
          </a:ln>
        </p:spPr>
      </p:pic>
      <p:pic>
        <p:nvPicPr>
          <p:cNvPr id="7" name="Рисунок 6" descr="G:\детский сад\IMG_20180402_12434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60" y="3284984"/>
            <a:ext cx="4320480" cy="3187788"/>
          </a:xfrm>
          <a:prstGeom prst="rect">
            <a:avLst/>
          </a:prstGeom>
          <a:ln w="88900" cap="sq" cmpd="thickThin">
            <a:solidFill>
              <a:srgbClr val="0000FF"/>
            </a:solidFill>
            <a:prstDash val="solid"/>
            <a:miter lim="800000"/>
          </a:ln>
          <a:effectLst>
            <a:innerShdw blurRad="76200">
              <a:srgbClr val="000000"/>
            </a:innerShdw>
          </a:effectLst>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03832" y="3284984"/>
            <a:ext cx="2372696" cy="3163595"/>
          </a:xfrm>
          <a:prstGeom prst="rect">
            <a:avLst/>
          </a:prstGeom>
          <a:ln w="88900" cap="sq" cmpd="thickThin">
            <a:solidFill>
              <a:srgbClr val="00CC00"/>
            </a:solidFill>
            <a:prstDash val="solid"/>
            <a:miter lim="800000"/>
          </a:ln>
          <a:effectLst>
            <a:innerShdw blurRad="76200">
              <a:srgbClr val="000000"/>
            </a:innerShdw>
          </a:effectLst>
        </p:spPr>
      </p:pic>
    </p:spTree>
    <p:extLst>
      <p:ext uri="{BB962C8B-B14F-4D97-AF65-F5344CB8AC3E}">
        <p14:creationId xmlns:p14="http://schemas.microsoft.com/office/powerpoint/2010/main" val="1726967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 y="1458003"/>
            <a:ext cx="9143999" cy="5399997"/>
          </a:xfrm>
          <a:solidFill>
            <a:schemeClr val="accent6">
              <a:lumMod val="20000"/>
              <a:lumOff val="80000"/>
            </a:schemeClr>
          </a:solidFill>
          <a:ln>
            <a:solidFill>
              <a:srgbClr val="FF0000"/>
            </a:solidFill>
          </a:ln>
        </p:spPr>
        <p:txBody>
          <a:bodyPr>
            <a:noAutofit/>
          </a:bodyPr>
          <a:lstStyle/>
          <a:p>
            <a:pPr>
              <a:spcAft>
                <a:spcPts val="750"/>
              </a:spcAft>
            </a:pP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«Курочка и ее семейство»</a:t>
            </a:r>
            <a:r>
              <a:rPr lang="ru-RU" sz="18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Цель: Продолжать знакомить детей с домашними птицами – курочкой, петухом и цыплятами (на игрушках); учить отличать их по внешнему виду, видеть общее и различное, узнавать кто как говорит.</a:t>
            </a:r>
            <a:endParaRPr lang="ru-RU" sz="180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914400" lvl="2" indent="0">
              <a:spcAft>
                <a:spcPts val="750"/>
              </a:spcAft>
              <a:buNone/>
            </a:pPr>
            <a:endParaRPr lang="ru-RU" sz="18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2400" dirty="0">
              <a:solidFill>
                <a:srgbClr val="0070C0"/>
              </a:solidFill>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3780" y="116632"/>
            <a:ext cx="1200790" cy="1414018"/>
          </a:xfrm>
          <a:prstGeom prst="rect">
            <a:avLst/>
          </a:prstGeom>
          <a:noFill/>
          <a:ln>
            <a:noFill/>
          </a:ln>
        </p:spPr>
      </p:pic>
      <p:pic>
        <p:nvPicPr>
          <p:cNvPr id="6" name="Рисунок 5"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16632"/>
            <a:ext cx="1200790" cy="1414018"/>
          </a:xfrm>
          <a:prstGeom prst="rect">
            <a:avLst/>
          </a:prstGeom>
          <a:noFill/>
          <a:ln>
            <a:noFill/>
          </a:ln>
        </p:spPr>
      </p:pic>
      <p:pic>
        <p:nvPicPr>
          <p:cNvPr id="8" name="Рисунок 7" descr="G:\детский сад\IMG_20180402_175108.jpg"/>
          <p:cNvPicPr/>
          <p:nvPr/>
        </p:nvPicPr>
        <p:blipFill rotWithShape="1">
          <a:blip r:embed="rId4" cstate="print">
            <a:extLst>
              <a:ext uri="{28A0092B-C50C-407E-A947-70E740481C1C}">
                <a14:useLocalDpi xmlns:a14="http://schemas.microsoft.com/office/drawing/2010/main" val="0"/>
              </a:ext>
            </a:extLst>
          </a:blip>
          <a:srcRect l="45340" t="15004" b="21935"/>
          <a:stretch/>
        </p:blipFill>
        <p:spPr bwMode="auto">
          <a:xfrm>
            <a:off x="6516216" y="2762971"/>
            <a:ext cx="2359882" cy="3301172"/>
          </a:xfrm>
          <a:prstGeom prst="round2DiagRect">
            <a:avLst>
              <a:gd name="adj1" fmla="val 16667"/>
              <a:gd name="adj2" fmla="val 0"/>
            </a:avLst>
          </a:prstGeom>
          <a:ln w="88900" cap="sq">
            <a:solidFill>
              <a:srgbClr val="0000FF"/>
            </a:solidFill>
            <a:miter lim="800000"/>
          </a:ln>
          <a:effectLst>
            <a:outerShdw blurRad="254000" algn="tl" rotWithShape="0">
              <a:srgbClr val="000000">
                <a:alpha val="43000"/>
              </a:srgbClr>
            </a:outerShdw>
          </a:effectLst>
          <a:extLst>
            <a:ext uri="{53640926-AAD7-44D8-BBD7-CCE9431645EC}">
              <a14:shadowObscured xmlns:a14="http://schemas.microsoft.com/office/drawing/2010/main"/>
            </a:ext>
          </a:extLst>
        </p:spPr>
      </p:pic>
      <p:pic>
        <p:nvPicPr>
          <p:cNvPr id="9" name="Рисунок 8" descr="G:\детский сад\IMG_20180402_174519.jpg"/>
          <p:cNvPicPr/>
          <p:nvPr/>
        </p:nvPicPr>
        <p:blipFill rotWithShape="1">
          <a:blip r:embed="rId5" cstate="print">
            <a:extLst>
              <a:ext uri="{28A0092B-C50C-407E-A947-70E740481C1C}">
                <a14:useLocalDpi xmlns:a14="http://schemas.microsoft.com/office/drawing/2010/main" val="0"/>
              </a:ext>
            </a:extLst>
          </a:blip>
          <a:srcRect l="14873" t="18526" r="26068" b="16918"/>
          <a:stretch/>
        </p:blipFill>
        <p:spPr bwMode="auto">
          <a:xfrm>
            <a:off x="200394" y="2772103"/>
            <a:ext cx="3723534" cy="3296606"/>
          </a:xfrm>
          <a:prstGeom prst="round2DiagRect">
            <a:avLst>
              <a:gd name="adj1" fmla="val 0"/>
              <a:gd name="adj2" fmla="val 25339"/>
            </a:avLst>
          </a:prstGeom>
          <a:ln w="88900" cap="sq">
            <a:solidFill>
              <a:srgbClr val="00CC00"/>
            </a:solidFill>
            <a:miter lim="800000"/>
          </a:ln>
          <a:effectLst>
            <a:outerShdw blurRad="254000" algn="tl" rotWithShape="0">
              <a:srgbClr val="000000">
                <a:alpha val="43000"/>
              </a:srgbClr>
            </a:outerShdw>
          </a:effectLst>
          <a:extLst>
            <a:ext uri="{53640926-AAD7-44D8-BBD7-CCE9431645EC}">
              <a14:shadowObscured xmlns:a14="http://schemas.microsoft.com/office/drawing/2010/main"/>
            </a:ext>
          </a:extLst>
        </p:spPr>
      </p:pic>
      <p:pic>
        <p:nvPicPr>
          <p:cNvPr id="10" name="Рисунок 9" descr="G:\детский сад\IMG_20180403_080015.jpg"/>
          <p:cNvPicPr/>
          <p:nvPr/>
        </p:nvPicPr>
        <p:blipFill rotWithShape="1">
          <a:blip r:embed="rId6" cstate="print">
            <a:extLst>
              <a:ext uri="{28A0092B-C50C-407E-A947-70E740481C1C}">
                <a14:useLocalDpi xmlns:a14="http://schemas.microsoft.com/office/drawing/2010/main" val="0"/>
              </a:ext>
            </a:extLst>
          </a:blip>
          <a:srcRect l="9230" t="11292" r="10436" b="11045"/>
          <a:stretch/>
        </p:blipFill>
        <p:spPr bwMode="auto">
          <a:xfrm>
            <a:off x="4283968" y="3284984"/>
            <a:ext cx="1872208" cy="1761210"/>
          </a:xfrm>
          <a:prstGeom prst="ellipse">
            <a:avLst/>
          </a:prstGeom>
          <a:ln w="63500" cap="rnd">
            <a:solidFill>
              <a:srgbClr val="990099"/>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29492900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 y="1458003"/>
            <a:ext cx="9143999" cy="5399997"/>
          </a:xfrm>
          <a:solidFill>
            <a:schemeClr val="accent6">
              <a:lumMod val="20000"/>
              <a:lumOff val="80000"/>
            </a:schemeClr>
          </a:solidFill>
          <a:ln>
            <a:solidFill>
              <a:srgbClr val="FF0000"/>
            </a:solidFill>
          </a:ln>
        </p:spPr>
        <p:txBody>
          <a:bodyPr>
            <a:noAutofit/>
          </a:bodyPr>
          <a:lstStyle/>
          <a:p>
            <a:pPr>
              <a:spcAft>
                <a:spcPts val="750"/>
              </a:spcAft>
            </a:pP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Изобразительная деятельность «Птицы»                                                                                                                                                    Цель: Развивать способность рисовать ладошками; уточнять и закреплять знания цветов; формировать интерес и положительное отношение к рисованию.</a:t>
            </a:r>
            <a:endParaRPr lang="ru-RU" sz="180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914400" lvl="2" indent="0">
              <a:spcAft>
                <a:spcPts val="750"/>
              </a:spcAft>
              <a:buNone/>
            </a:pPr>
            <a:endParaRPr lang="ru-RU" sz="18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2400" dirty="0">
              <a:solidFill>
                <a:srgbClr val="0070C0"/>
              </a:solidFill>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3780" y="116632"/>
            <a:ext cx="1200790" cy="1414018"/>
          </a:xfrm>
          <a:prstGeom prst="rect">
            <a:avLst/>
          </a:prstGeom>
          <a:noFill/>
          <a:ln>
            <a:noFill/>
          </a:ln>
        </p:spPr>
      </p:pic>
      <p:pic>
        <p:nvPicPr>
          <p:cNvPr id="6" name="Рисунок 5"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16632"/>
            <a:ext cx="1200790" cy="1414018"/>
          </a:xfrm>
          <a:prstGeom prst="rect">
            <a:avLst/>
          </a:prstGeom>
          <a:noFill/>
          <a:ln>
            <a:noFill/>
          </a:ln>
        </p:spPr>
      </p:pic>
      <p:pic>
        <p:nvPicPr>
          <p:cNvPr id="8" name="Рисунок 7" descr="E:\детский сад\IMG-20180330-WA0012.jpg"/>
          <p:cNvPicPr/>
          <p:nvPr/>
        </p:nvPicPr>
        <p:blipFill rotWithShape="1">
          <a:blip r:embed="rId4" cstate="print">
            <a:extLst>
              <a:ext uri="{28A0092B-C50C-407E-A947-70E740481C1C}">
                <a14:useLocalDpi xmlns:a14="http://schemas.microsoft.com/office/drawing/2010/main" val="0"/>
              </a:ext>
            </a:extLst>
          </a:blip>
          <a:srcRect l="2295" r="3356"/>
          <a:stretch/>
        </p:blipFill>
        <p:spPr bwMode="auto">
          <a:xfrm>
            <a:off x="5148064" y="2564904"/>
            <a:ext cx="3410868" cy="2061991"/>
          </a:xfrm>
          <a:prstGeom prst="rect">
            <a:avLst/>
          </a:prstGeom>
          <a:solidFill>
            <a:srgbClr val="FFFFFF">
              <a:shade val="85000"/>
            </a:srgbClr>
          </a:solidFill>
          <a:ln w="190500" cap="rnd">
            <a:solidFill>
              <a:srgbClr val="99FF33"/>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Рисунок 8" descr="E:\детский сад\IMG_20180330_092009.jpg"/>
          <p:cNvPicPr/>
          <p:nvPr/>
        </p:nvPicPr>
        <p:blipFill rotWithShape="1">
          <a:blip r:embed="rId5" cstate="print">
            <a:extLst>
              <a:ext uri="{28A0092B-C50C-407E-A947-70E740481C1C}">
                <a14:useLocalDpi xmlns:a14="http://schemas.microsoft.com/office/drawing/2010/main" val="0"/>
              </a:ext>
            </a:extLst>
          </a:blip>
          <a:srcRect t="32320" r="1489"/>
          <a:stretch/>
        </p:blipFill>
        <p:spPr bwMode="auto">
          <a:xfrm>
            <a:off x="450527" y="2564904"/>
            <a:ext cx="2723645" cy="2065740"/>
          </a:xfrm>
          <a:prstGeom prst="rect">
            <a:avLst/>
          </a:prstGeom>
          <a:solidFill>
            <a:srgbClr val="FFFFFF">
              <a:shade val="85000"/>
            </a:srgbClr>
          </a:solidFill>
          <a:ln w="190500" cap="sq">
            <a:solidFill>
              <a:srgbClr val="FF0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53640926-AAD7-44D8-BBD7-CCE9431645EC}">
              <a14:shadowObscured xmlns:a14="http://schemas.microsoft.com/office/drawing/2010/main"/>
            </a:ext>
          </a:extLst>
        </p:spPr>
      </p:pic>
      <p:pic>
        <p:nvPicPr>
          <p:cNvPr id="2" name="Рисунок 1"/>
          <p:cNvPicPr>
            <a:picLocks noChangeAspect="1"/>
          </p:cNvPicPr>
          <p:nvPr/>
        </p:nvPicPr>
        <p:blipFill rotWithShape="1">
          <a:blip r:embed="rId6" cstate="print">
            <a:extLst>
              <a:ext uri="{28A0092B-C50C-407E-A947-70E740481C1C}">
                <a14:useLocalDpi xmlns:a14="http://schemas.microsoft.com/office/drawing/2010/main" val="0"/>
              </a:ext>
            </a:extLst>
          </a:blip>
          <a:srcRect t="23419" b="1642"/>
          <a:stretch/>
        </p:blipFill>
        <p:spPr>
          <a:xfrm>
            <a:off x="2915816" y="4158001"/>
            <a:ext cx="3126020" cy="2508654"/>
          </a:xfrm>
          <a:prstGeom prst="ellipse">
            <a:avLst/>
          </a:prstGeom>
          <a:ln w="190500" cap="rnd">
            <a:solidFill>
              <a:srgbClr val="0000FF"/>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0562903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 y="1458003"/>
            <a:ext cx="9143999" cy="5399997"/>
          </a:xfrm>
          <a:solidFill>
            <a:schemeClr val="accent6">
              <a:lumMod val="20000"/>
              <a:lumOff val="80000"/>
            </a:schemeClr>
          </a:solidFill>
          <a:ln>
            <a:solidFill>
              <a:srgbClr val="FF0000"/>
            </a:solidFill>
          </a:ln>
        </p:spPr>
        <p:txBody>
          <a:bodyPr>
            <a:noAutofit/>
          </a:bodyPr>
          <a:lstStyle/>
          <a:p>
            <a:pPr>
              <a:spcAft>
                <a:spcPts val="750"/>
              </a:spcAft>
            </a:pP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«Рассматривание  картинок с изображением домашних животных»                                                                                                                                           Цель: Развивать понимание речи и активизировать словарь детей, обогащая его существительными, обозначающими названия домашних животных и их детенышей, формировать способность узнавать на картинках, в игрушках домашних животных.</a:t>
            </a:r>
            <a:endParaRPr lang="ru-RU" sz="180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914400" lvl="2" indent="0">
              <a:spcAft>
                <a:spcPts val="750"/>
              </a:spcAft>
              <a:buNone/>
            </a:pPr>
            <a:endParaRPr lang="ru-RU" sz="18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1800" dirty="0">
              <a:solidFill>
                <a:srgbClr val="0070C0"/>
              </a:solidFill>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3780" y="116632"/>
            <a:ext cx="1200790" cy="1414018"/>
          </a:xfrm>
          <a:prstGeom prst="rect">
            <a:avLst/>
          </a:prstGeom>
          <a:noFill/>
          <a:ln>
            <a:noFill/>
          </a:ln>
        </p:spPr>
      </p:pic>
      <p:pic>
        <p:nvPicPr>
          <p:cNvPr id="6" name="Рисунок 5"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16632"/>
            <a:ext cx="1200790" cy="1414018"/>
          </a:xfrm>
          <a:prstGeom prst="rect">
            <a:avLst/>
          </a:prstGeom>
          <a:noFill/>
          <a:ln>
            <a:noFill/>
          </a:ln>
        </p:spPr>
      </p:pic>
      <p:pic>
        <p:nvPicPr>
          <p:cNvPr id="7" name="Рисунок 6" descr="G:\детский сад\IMG_20180402_124554.jpg"/>
          <p:cNvPicPr/>
          <p:nvPr/>
        </p:nvPicPr>
        <p:blipFill rotWithShape="1">
          <a:blip r:embed="rId4" cstate="print">
            <a:extLst>
              <a:ext uri="{28A0092B-C50C-407E-A947-70E740481C1C}">
                <a14:useLocalDpi xmlns:a14="http://schemas.microsoft.com/office/drawing/2010/main" val="0"/>
              </a:ext>
            </a:extLst>
          </a:blip>
          <a:srcRect l="11724" t="7815" r="11768" b="8002"/>
          <a:stretch/>
        </p:blipFill>
        <p:spPr bwMode="auto">
          <a:xfrm rot="10800000">
            <a:off x="1979712" y="2780928"/>
            <a:ext cx="4710465" cy="3676565"/>
          </a:xfrm>
          <a:prstGeom prst="rect">
            <a:avLst/>
          </a:prstGeom>
          <a:solidFill>
            <a:srgbClr val="FFFFFF">
              <a:shade val="85000"/>
            </a:srgbClr>
          </a:solidFill>
          <a:ln w="190500" cap="rnd">
            <a:solidFill>
              <a:srgbClr val="990099"/>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39822131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 y="1458003"/>
            <a:ext cx="9143999" cy="5399997"/>
          </a:xfrm>
          <a:solidFill>
            <a:schemeClr val="accent6">
              <a:lumMod val="20000"/>
              <a:lumOff val="80000"/>
            </a:schemeClr>
          </a:solidFill>
          <a:ln>
            <a:solidFill>
              <a:srgbClr val="FF0000"/>
            </a:solidFill>
          </a:ln>
        </p:spPr>
        <p:txBody>
          <a:bodyPr>
            <a:noAutofit/>
          </a:bodyPr>
          <a:lstStyle/>
          <a:p>
            <a:pPr>
              <a:spcAft>
                <a:spcPts val="750"/>
              </a:spcAft>
            </a:pP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«Рассматривание макета «Аквариум»                                                                                                                                                                Цель: Формировать способность узнавать и называть на картинках, в игрушках рыб; воспитывать бережное отношение к рыбам, желание, умение заботиться о них.</a:t>
            </a:r>
            <a:endParaRPr lang="ru-RU" sz="180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914400" lvl="2" indent="0">
              <a:spcAft>
                <a:spcPts val="750"/>
              </a:spcAft>
              <a:buNone/>
            </a:pPr>
            <a:endParaRPr lang="ru-RU" sz="9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2400" dirty="0">
              <a:solidFill>
                <a:srgbClr val="0070C0"/>
              </a:solidFill>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3780" y="116632"/>
            <a:ext cx="1200790" cy="1414018"/>
          </a:xfrm>
          <a:prstGeom prst="rect">
            <a:avLst/>
          </a:prstGeom>
          <a:noFill/>
          <a:ln>
            <a:noFill/>
          </a:ln>
        </p:spPr>
      </p:pic>
      <p:pic>
        <p:nvPicPr>
          <p:cNvPr id="6" name="Рисунок 5"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16632"/>
            <a:ext cx="1200790" cy="1414018"/>
          </a:xfrm>
          <a:prstGeom prst="rect">
            <a:avLst/>
          </a:prstGeom>
          <a:noFill/>
          <a:ln>
            <a:noFill/>
          </a:ln>
        </p:spPr>
      </p:pic>
      <p:pic>
        <p:nvPicPr>
          <p:cNvPr id="7" name="Рисунок 6" descr="G:\детский сад\IMG_20180402_124700.jpg"/>
          <p:cNvPicPr/>
          <p:nvPr/>
        </p:nvPicPr>
        <p:blipFill rotWithShape="1">
          <a:blip r:embed="rId4" cstate="print">
            <a:extLst>
              <a:ext uri="{28A0092B-C50C-407E-A947-70E740481C1C}">
                <a14:useLocalDpi xmlns:a14="http://schemas.microsoft.com/office/drawing/2010/main" val="0"/>
              </a:ext>
            </a:extLst>
          </a:blip>
          <a:srcRect l="12265" t="9155" r="13668"/>
          <a:stretch/>
        </p:blipFill>
        <p:spPr bwMode="auto">
          <a:xfrm>
            <a:off x="1812351" y="2564904"/>
            <a:ext cx="4847882" cy="3827150"/>
          </a:xfrm>
          <a:prstGeom prst="rect">
            <a:avLst/>
          </a:prstGeom>
          <a:solidFill>
            <a:srgbClr val="FFFFFF">
              <a:shade val="85000"/>
            </a:srgbClr>
          </a:solidFill>
          <a:ln w="88900" cap="sq">
            <a:solidFill>
              <a:srgbClr val="00CC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40947457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Скачать бесплатно: Пипетка - презентация Microsoft Office P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762" y="1"/>
            <a:ext cx="91697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 y="1458003"/>
            <a:ext cx="9143999" cy="5399997"/>
          </a:xfrm>
          <a:solidFill>
            <a:schemeClr val="accent6">
              <a:lumMod val="20000"/>
              <a:lumOff val="80000"/>
            </a:schemeClr>
          </a:solidFill>
          <a:ln>
            <a:solidFill>
              <a:srgbClr val="FF0000"/>
            </a:solidFill>
          </a:ln>
        </p:spPr>
        <p:txBody>
          <a:bodyPr>
            <a:noAutofit/>
          </a:bodyPr>
          <a:lstStyle/>
          <a:p>
            <a:pPr>
              <a:spcAft>
                <a:spcPts val="750"/>
              </a:spcAft>
            </a:pP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«Рассматривание картины «В лесу»</a:t>
            </a:r>
            <a:endParaRPr lang="ru-RU" sz="180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0"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«Сравнение коровы и теленка, козы и козленка»</a:t>
            </a:r>
            <a:endParaRPr lang="ru-RU" sz="1800"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914400" lvl="2" indent="0">
              <a:spcAft>
                <a:spcPts val="750"/>
              </a:spcAft>
              <a:buNone/>
            </a:pPr>
            <a:endParaRPr lang="ru-RU" sz="9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2400" dirty="0">
              <a:solidFill>
                <a:srgbClr val="0070C0"/>
              </a:solidFill>
            </a:endParaRPr>
          </a:p>
        </p:txBody>
      </p:sp>
      <p:pic>
        <p:nvPicPr>
          <p:cNvPr id="5" name="Рисунок 4"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3780" y="116632"/>
            <a:ext cx="1200790" cy="1414018"/>
          </a:xfrm>
          <a:prstGeom prst="rect">
            <a:avLst/>
          </a:prstGeom>
          <a:noFill/>
          <a:ln>
            <a:noFill/>
          </a:ln>
        </p:spPr>
      </p:pic>
      <p:pic>
        <p:nvPicPr>
          <p:cNvPr id="6" name="Рисунок 5" descr="C:\Users\User\Downloads\цветок.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16632"/>
            <a:ext cx="1200790" cy="1414018"/>
          </a:xfrm>
          <a:prstGeom prst="rect">
            <a:avLst/>
          </a:prstGeom>
          <a:noFill/>
          <a:ln>
            <a:noFill/>
          </a:ln>
        </p:spPr>
      </p:pic>
      <p:pic>
        <p:nvPicPr>
          <p:cNvPr id="7" name="Рисунок 6" descr="G:\детский сад\IMG_20180403_075434.jpg"/>
          <p:cNvPicPr/>
          <p:nvPr/>
        </p:nvPicPr>
        <p:blipFill rotWithShape="1">
          <a:blip r:embed="rId4" cstate="print">
            <a:extLst>
              <a:ext uri="{28A0092B-C50C-407E-A947-70E740481C1C}">
                <a14:useLocalDpi xmlns:a14="http://schemas.microsoft.com/office/drawing/2010/main" val="0"/>
              </a:ext>
            </a:extLst>
          </a:blip>
          <a:srcRect l="7391" t="25140" r="3603" b="20055"/>
          <a:stretch/>
        </p:blipFill>
        <p:spPr bwMode="auto">
          <a:xfrm>
            <a:off x="654318" y="2565907"/>
            <a:ext cx="3168352" cy="3672408"/>
          </a:xfrm>
          <a:prstGeom prst="rect">
            <a:avLst/>
          </a:prstGeom>
          <a:ln w="88900" cap="sq" cmpd="thickThin">
            <a:solidFill>
              <a:srgbClr val="FF0000"/>
            </a:solidFill>
            <a:prstDash val="solid"/>
            <a:miter lim="800000"/>
          </a:ln>
          <a:effectLst>
            <a:innerShdw blurRad="76200">
              <a:srgbClr val="000000"/>
            </a:innerShdw>
          </a:effectLst>
        </p:spPr>
      </p:pic>
      <p:pic>
        <p:nvPicPr>
          <p:cNvPr id="8" name="Рисунок 7" descr="G:\детский сад\IMG_20180403_075742.jpg"/>
          <p:cNvPicPr/>
          <p:nvPr/>
        </p:nvPicPr>
        <p:blipFill rotWithShape="1">
          <a:blip r:embed="rId5" cstate="print">
            <a:extLst>
              <a:ext uri="{28A0092B-C50C-407E-A947-70E740481C1C}">
                <a14:useLocalDpi xmlns:a14="http://schemas.microsoft.com/office/drawing/2010/main" val="0"/>
              </a:ext>
            </a:extLst>
          </a:blip>
          <a:srcRect l="14151" t="18021" r="12472" b="35576"/>
          <a:stretch/>
        </p:blipFill>
        <p:spPr bwMode="auto">
          <a:xfrm>
            <a:off x="5815499" y="1705159"/>
            <a:ext cx="2483590" cy="1893655"/>
          </a:xfrm>
          <a:prstGeom prst="rect">
            <a:avLst/>
          </a:prstGeom>
          <a:ln w="88900" cap="sq" cmpd="thickThin">
            <a:solidFill>
              <a:srgbClr val="990099"/>
            </a:solidFill>
            <a:prstDash val="solid"/>
            <a:miter lim="800000"/>
          </a:ln>
          <a:effectLst>
            <a:innerShdw blurRad="76200">
              <a:srgbClr val="000000"/>
            </a:innerShdw>
          </a:effectLst>
        </p:spPr>
      </p:pic>
      <p:pic>
        <p:nvPicPr>
          <p:cNvPr id="9" name="Рисунок 8"/>
          <p:cNvPicPr>
            <a:picLocks noChangeAspect="1"/>
          </p:cNvPicPr>
          <p:nvPr/>
        </p:nvPicPr>
        <p:blipFill rotWithShape="1">
          <a:blip r:embed="rId6" cstate="print">
            <a:extLst>
              <a:ext uri="{28A0092B-C50C-407E-A947-70E740481C1C}">
                <a14:useLocalDpi xmlns:a14="http://schemas.microsoft.com/office/drawing/2010/main" val="0"/>
              </a:ext>
            </a:extLst>
          </a:blip>
          <a:srcRect l="14563" t="16226" r="12988" b="15351"/>
          <a:stretch/>
        </p:blipFill>
        <p:spPr>
          <a:xfrm>
            <a:off x="4434865" y="3880053"/>
            <a:ext cx="3329310" cy="2358262"/>
          </a:xfrm>
          <a:prstGeom prst="rect">
            <a:avLst/>
          </a:prstGeom>
          <a:ln w="88900" cap="sq" cmpd="thickThin">
            <a:solidFill>
              <a:srgbClr val="00CC00"/>
            </a:solidFill>
            <a:prstDash val="solid"/>
            <a:miter lim="800000"/>
          </a:ln>
          <a:effectLst>
            <a:innerShdw blurRad="76200">
              <a:srgbClr val="000000"/>
            </a:innerShdw>
          </a:effectLst>
        </p:spPr>
      </p:pic>
    </p:spTree>
    <p:extLst>
      <p:ext uri="{BB962C8B-B14F-4D97-AF65-F5344CB8AC3E}">
        <p14:creationId xmlns:p14="http://schemas.microsoft.com/office/powerpoint/2010/main" val="3691891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708"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G:\детский сад\IMG_20180402_125548.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584978"/>
            <a:ext cx="5544616" cy="4488562"/>
          </a:xfrm>
          <a:prstGeom prst="rect">
            <a:avLst/>
          </a:prstGeom>
          <a:solidFill>
            <a:srgbClr val="FFFFFF">
              <a:shade val="85000"/>
            </a:srgbClr>
          </a:solidFill>
          <a:ln w="190500" cap="sq">
            <a:solidFill>
              <a:srgbClr val="FFFF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Рисунок 3" descr="G:\детский сад\IMG_20180402_125555.jpg"/>
          <p:cNvPicPr/>
          <p:nvPr/>
        </p:nvPicPr>
        <p:blipFill rotWithShape="1">
          <a:blip r:embed="rId5" cstate="print">
            <a:extLst>
              <a:ext uri="{28A0092B-C50C-407E-A947-70E740481C1C}">
                <a14:useLocalDpi xmlns:a14="http://schemas.microsoft.com/office/drawing/2010/main" val="0"/>
              </a:ext>
            </a:extLst>
          </a:blip>
          <a:srcRect t="20637"/>
          <a:stretch/>
        </p:blipFill>
        <p:spPr bwMode="auto">
          <a:xfrm>
            <a:off x="4139952" y="4221088"/>
            <a:ext cx="4810224" cy="2492292"/>
          </a:xfrm>
          <a:prstGeom prst="snip2DiagRect">
            <a:avLst/>
          </a:prstGeom>
          <a:solidFill>
            <a:srgbClr val="FFFFFF">
              <a:shade val="85000"/>
            </a:srgbClr>
          </a:solidFill>
          <a:ln w="88900" cap="sq">
            <a:solidFill>
              <a:srgbClr val="0000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613091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0" name="Picture 8" descr="C:\Documents and Settings\Администратор\Рабочий стол\Новая папка (3)\fony-dlya-prezentacij.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949" y="-10750"/>
            <a:ext cx="9429245" cy="6833051"/>
          </a:xfrm>
          <a:prstGeom prst="rect">
            <a:avLst/>
          </a:prstGeom>
          <a:noFill/>
          <a:extLst>
            <a:ext uri="{909E8E84-426E-40DD-AFC4-6F175D3DCCD1}">
              <a14:hiddenFill xmlns:a14="http://schemas.microsoft.com/office/drawing/2010/main">
                <a:solidFill>
                  <a:srgbClr val="FFFFFF"/>
                </a:solidFill>
              </a14:hiddenFill>
            </a:ext>
          </a:extLst>
        </p:spPr>
      </p:pic>
      <p:sp>
        <p:nvSpPr>
          <p:cNvPr id="5" name="Объект 2"/>
          <p:cNvSpPr txBox="1">
            <a:spLocks noGrp="1"/>
          </p:cNvSpPr>
          <p:nvPr>
            <p:ph idx="1"/>
          </p:nvPr>
        </p:nvSpPr>
        <p:spPr>
          <a:xfrm>
            <a:off x="451139" y="1772816"/>
            <a:ext cx="8497068" cy="4248472"/>
          </a:xfrm>
          <a:prstGeom prst="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07000"/>
              </a:lnSpc>
              <a:spcAft>
                <a:spcPts val="750"/>
              </a:spcAft>
              <a:buNone/>
            </a:pPr>
            <a:r>
              <a:rPr lang="ru-RU" sz="2000" b="1" i="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Совместная деятельность воспитателя с детьми</a:t>
            </a:r>
            <a:endParaRPr lang="ru-RU" sz="1600" dirty="0">
              <a:solidFill>
                <a:srgbClr val="00B050"/>
              </a:solidFill>
              <a:latin typeface="Calibri" panose="020F0502020204030204" pitchFamily="34" charset="0"/>
              <a:ea typeface="Calibri" panose="020F0502020204030204" pitchFamily="34" charset="0"/>
              <a:cs typeface="Times New Roman" panose="02020603050405020304" pitchFamily="18" charset="0"/>
            </a:endParaRPr>
          </a:p>
          <a:p>
            <a:pPr>
              <a:spcAft>
                <a:spcPts val="750"/>
              </a:spcAft>
            </a:pP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Наблюдения </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с детьми за сезонными изменениями, наблюдения за птицами, растениями.</a:t>
            </a:r>
            <a:endParaRPr lang="ru-RU" sz="1600"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Наблюдение «Огород на окошке»</a:t>
            </a:r>
            <a:endParaRPr lang="ru-RU" sz="1600"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Подвижные игры «Солнышко и дождик», «Кот и мыши», «Зайка серенький сидит…»</a:t>
            </a:r>
            <a:endParaRPr lang="ru-RU" sz="1600" dirty="0">
              <a:solidFill>
                <a:srgbClr val="990099"/>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Игры для развития коммуникативно речевой активности</a:t>
            </a:r>
          </a:p>
          <a:p>
            <a:pPr marL="0" indent="0">
              <a:spcAft>
                <a:spcPts val="750"/>
              </a:spcAft>
              <a:buNone/>
            </a:pP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"Да </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или нет"- закрепление знания о час­тях тела котёнка и какие звуки он из­даёт;</a:t>
            </a:r>
            <a:b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b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Угадай чей хвост"- развивает способ­ность анализировать, закреплять </a:t>
            </a: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способность  </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различать и называть животных; </a:t>
            </a:r>
            <a:b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b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Кто как двигается"- систематизация животных по способу передвижения (ноги, крылья, плавники);</a:t>
            </a:r>
            <a:b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b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"Кто во что одет"- систематизация жи­вотных по покрову тела (перья, чешуя, шерсть);</a:t>
            </a:r>
            <a:b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b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Кто где живёт", "Земля, вода, огонь, воздух"- </a:t>
            </a: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систематизация </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животных по среде обитания;</a:t>
            </a:r>
            <a:b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br>
            <a:r>
              <a:rPr lang="ru-RU" sz="1600" dirty="0" smtClean="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t>Чьи детки?"- закрепление знаний о жи­вотных, их детёнышах;</a:t>
            </a:r>
            <a:br>
              <a:rPr lang="ru-RU" sz="1600" dirty="0">
                <a:solidFill>
                  <a:srgbClr val="990099"/>
                </a:solidFill>
                <a:latin typeface="Times New Roman" panose="02020603050405020304" pitchFamily="18" charset="0"/>
                <a:ea typeface="Times New Roman" panose="02020603050405020304" pitchFamily="18" charset="0"/>
                <a:cs typeface="Times New Roman" panose="02020603050405020304" pitchFamily="18" charset="0"/>
              </a:rPr>
            </a:br>
            <a:endParaRPr lang="ru-RU" sz="1600" dirty="0">
              <a:solidFill>
                <a:srgbClr val="990099"/>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661811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l="-1" t="21211" r="970" b="4547"/>
          <a:stretch/>
        </p:blipFill>
        <p:spPr>
          <a:xfrm>
            <a:off x="2987824" y="389108"/>
            <a:ext cx="3025640" cy="3024336"/>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p:cNvPicPr>
            <a:picLocks noChangeAspect="1"/>
          </p:cNvPicPr>
          <p:nvPr/>
        </p:nvPicPr>
        <p:blipFill rotWithShape="1">
          <a:blip r:embed="rId5" cstate="print">
            <a:extLst>
              <a:ext uri="{28A0092B-C50C-407E-A947-70E740481C1C}">
                <a14:useLocalDpi xmlns:a14="http://schemas.microsoft.com/office/drawing/2010/main" val="0"/>
              </a:ext>
            </a:extLst>
          </a:blip>
          <a:srcRect l="26200" t="13250" r="26200"/>
          <a:stretch/>
        </p:blipFill>
        <p:spPr>
          <a:xfrm>
            <a:off x="480622" y="404664"/>
            <a:ext cx="2274475" cy="4988342"/>
          </a:xfrm>
          <a:prstGeom prst="rect">
            <a:avLst/>
          </a:prstGeom>
          <a:solidFill>
            <a:srgbClr val="FFFFFF">
              <a:shade val="85000"/>
            </a:srgbClr>
          </a:solidFill>
          <a:ln w="88900" cap="sq">
            <a:solidFill>
              <a:srgbClr val="00CC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rotWithShape="1">
          <a:blip r:embed="rId6" cstate="print">
            <a:extLst>
              <a:ext uri="{28A0092B-C50C-407E-A947-70E740481C1C}">
                <a14:useLocalDpi xmlns:a14="http://schemas.microsoft.com/office/drawing/2010/main" val="0"/>
              </a:ext>
            </a:extLst>
          </a:blip>
          <a:srcRect t="4850" r="37400" b="2751"/>
          <a:stretch/>
        </p:blipFill>
        <p:spPr>
          <a:xfrm>
            <a:off x="6652412" y="404664"/>
            <a:ext cx="2392525" cy="489654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rcRect t="16667" b="16667"/>
          <a:stretch>
            <a:fillRect/>
          </a:stretch>
        </p:blipFill>
        <p:spPr bwMode="auto">
          <a:xfrm>
            <a:off x="2992111" y="3806836"/>
            <a:ext cx="3139331" cy="2790516"/>
          </a:xfrm>
          <a:prstGeom prst="rect">
            <a:avLst/>
          </a:prstGeom>
          <a:solidFill>
            <a:srgbClr val="FFFFFF">
              <a:shade val="85000"/>
            </a:srgbClr>
          </a:solidFill>
          <a:ln w="88900" cap="sq">
            <a:solidFill>
              <a:srgbClr val="990099"/>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8328989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0" name="Picture 8" descr="C:\Documents and Settings\Администратор\Рабочий стол\Новая папка (3)\fony-dlya-prezentacij.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19" y="-10751"/>
            <a:ext cx="9429245" cy="6833051"/>
          </a:xfrm>
          <a:prstGeom prst="rect">
            <a:avLst/>
          </a:prstGeom>
          <a:noFill/>
          <a:extLst>
            <a:ext uri="{909E8E84-426E-40DD-AFC4-6F175D3DCCD1}">
              <a14:hiddenFill xmlns:a14="http://schemas.microsoft.com/office/drawing/2010/main">
                <a:solidFill>
                  <a:srgbClr val="FFFFFF"/>
                </a:solidFill>
              </a14:hiddenFill>
            </a:ext>
          </a:extLst>
        </p:spPr>
      </p:pic>
      <p:sp>
        <p:nvSpPr>
          <p:cNvPr id="5" name="Объект 2"/>
          <p:cNvSpPr txBox="1">
            <a:spLocks noGrp="1"/>
          </p:cNvSpPr>
          <p:nvPr>
            <p:ph idx="1"/>
          </p:nvPr>
        </p:nvSpPr>
        <p:spPr>
          <a:xfrm>
            <a:off x="251520" y="1533096"/>
            <a:ext cx="8229600" cy="1872679"/>
          </a:xfrm>
          <a:prstGeom prst="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07000"/>
              </a:lnSpc>
              <a:spcAft>
                <a:spcPts val="750"/>
              </a:spcAft>
              <a:buNone/>
            </a:pPr>
            <a:r>
              <a:rPr lang="ru-RU" sz="2000" b="1" i="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Работа с родителями</a:t>
            </a:r>
            <a:endParaRPr lang="ru-RU" sz="1600" dirty="0">
              <a:solidFill>
                <a:srgbClr val="00B050"/>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buFont typeface="+mj-lt"/>
              <a:buAutoNum type="arabicPeriod"/>
              <a:tabLst>
                <a:tab pos="457200" algn="l"/>
              </a:tabLst>
            </a:pPr>
            <a:r>
              <a:rPr lang="ru-RU"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Консультация на тему «Экологическое воспитание детей в семье»</a:t>
            </a:r>
            <a:endParaRPr lang="ru-RU"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buFont typeface="+mj-lt"/>
              <a:buAutoNum type="arabicPeriod"/>
              <a:tabLst>
                <a:tab pos="457200" algn="l"/>
              </a:tabLst>
            </a:pPr>
            <a:r>
              <a:rPr lang="ru-RU"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Памятка по экологии «Прогулка в природу</a:t>
            </a:r>
            <a:r>
              <a:rPr lang="ru-RU" sz="20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nSpc>
                <a:spcPct val="107000"/>
              </a:lnSpc>
              <a:spcAft>
                <a:spcPts val="800"/>
              </a:spcAft>
              <a:buFont typeface="+mj-lt"/>
              <a:buAutoNum type="arabicPeriod"/>
              <a:tabLst>
                <a:tab pos="457200" algn="l"/>
              </a:tabLst>
            </a:pPr>
            <a:r>
              <a:rPr lang="ru-RU" sz="20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Беседа по изготовлению панно из фетра «</a:t>
            </a:r>
            <a:r>
              <a:rPr lang="ru-RU" sz="2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0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кологическая тропа»</a:t>
            </a:r>
          </a:p>
          <a:p>
            <a:pPr lvl="0">
              <a:lnSpc>
                <a:spcPct val="107000"/>
              </a:lnSpc>
              <a:spcAft>
                <a:spcPts val="800"/>
              </a:spcAft>
              <a:buFont typeface="+mj-lt"/>
              <a:buAutoNum type="arabicPeriod"/>
              <a:tabLst>
                <a:tab pos="457200" algn="l"/>
              </a:tabLst>
            </a:pPr>
            <a:endParaRPr lang="ru-RU" sz="16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descr="C:\Users\User\Downloads\земля.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7664" y="3462793"/>
            <a:ext cx="4968552" cy="2973658"/>
          </a:xfrm>
          <a:prstGeom prst="ellipse">
            <a:avLst/>
          </a:prstGeom>
          <a:ln>
            <a:noFill/>
          </a:ln>
          <a:effectLst>
            <a:softEdge rad="112500"/>
          </a:effectLst>
        </p:spPr>
      </p:pic>
    </p:spTree>
    <p:extLst>
      <p:ext uri="{BB962C8B-B14F-4D97-AF65-F5344CB8AC3E}">
        <p14:creationId xmlns:p14="http://schemas.microsoft.com/office/powerpoint/2010/main" val="255781644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E:\детский сад\IMG_20171120_093712.jpg"/>
          <p:cNvPicPr/>
          <p:nvPr/>
        </p:nvPicPr>
        <p:blipFill rotWithShape="1">
          <a:blip r:embed="rId4" cstate="print">
            <a:extLst>
              <a:ext uri="{28A0092B-C50C-407E-A947-70E740481C1C}">
                <a14:useLocalDpi xmlns:a14="http://schemas.microsoft.com/office/drawing/2010/main" val="0"/>
              </a:ext>
            </a:extLst>
          </a:blip>
          <a:srcRect l="6383" t="22413" b="3449"/>
          <a:stretch/>
        </p:blipFill>
        <p:spPr bwMode="auto">
          <a:xfrm>
            <a:off x="323528" y="347610"/>
            <a:ext cx="3600400" cy="3782369"/>
          </a:xfrm>
          <a:prstGeom prst="rect">
            <a:avLst/>
          </a:prstGeom>
          <a:ln w="88900" cap="sq" cmpd="thickThin">
            <a:solidFill>
              <a:srgbClr val="990099"/>
            </a:solidFill>
            <a:prstDash val="solid"/>
            <a:miter lim="800000"/>
          </a:ln>
          <a:effectLst>
            <a:innerShdw blurRad="76200">
              <a:srgbClr val="000000"/>
            </a:innerShdw>
          </a:effectLst>
        </p:spPr>
      </p:pic>
      <p:pic>
        <p:nvPicPr>
          <p:cNvPr id="2" name="Рисунок 1"/>
          <p:cNvPicPr>
            <a:picLocks noChangeAspect="1"/>
          </p:cNvPicPr>
          <p:nvPr/>
        </p:nvPicPr>
        <p:blipFill rotWithShape="1">
          <a:blip r:embed="rId5" cstate="print">
            <a:extLst>
              <a:ext uri="{28A0092B-C50C-407E-A947-70E740481C1C}">
                <a14:useLocalDpi xmlns:a14="http://schemas.microsoft.com/office/drawing/2010/main" val="0"/>
              </a:ext>
            </a:extLst>
          </a:blip>
          <a:srcRect l="22001" t="30050" r="5201"/>
          <a:stretch/>
        </p:blipFill>
        <p:spPr>
          <a:xfrm>
            <a:off x="5004048" y="348164"/>
            <a:ext cx="3240360" cy="3782369"/>
          </a:xfrm>
          <a:prstGeom prst="rect">
            <a:avLst/>
          </a:prstGeom>
          <a:ln w="88900" cap="sq" cmpd="thickThin">
            <a:solidFill>
              <a:srgbClr val="00CC00"/>
            </a:solidFill>
            <a:prstDash val="solid"/>
            <a:miter lim="800000"/>
          </a:ln>
          <a:effectLst>
            <a:innerShdw blurRad="76200">
              <a:srgbClr val="000000"/>
            </a:innerShdw>
          </a:effectLst>
        </p:spPr>
      </p:pic>
      <p:pic>
        <p:nvPicPr>
          <p:cNvPr id="4" name="Рисунок 3"/>
          <p:cNvPicPr>
            <a:picLocks noChangeAspect="1"/>
          </p:cNvPicPr>
          <p:nvPr/>
        </p:nvPicPr>
        <p:blipFill rotWithShape="1">
          <a:blip r:embed="rId6" cstate="print">
            <a:extLst>
              <a:ext uri="{28A0092B-C50C-407E-A947-70E740481C1C}">
                <a14:useLocalDpi xmlns:a14="http://schemas.microsoft.com/office/drawing/2010/main" val="0"/>
              </a:ext>
            </a:extLst>
          </a:blip>
          <a:srcRect t="6951" r="4326" b="1700"/>
          <a:stretch/>
        </p:blipFill>
        <p:spPr>
          <a:xfrm>
            <a:off x="2987824" y="4481873"/>
            <a:ext cx="3168352" cy="2268829"/>
          </a:xfrm>
          <a:prstGeom prst="rect">
            <a:avLst/>
          </a:prstGeom>
          <a:ln w="88900" cap="sq" cmpd="thickThin">
            <a:solidFill>
              <a:srgbClr val="FF3300"/>
            </a:solidFill>
            <a:prstDash val="solid"/>
            <a:miter lim="800000"/>
          </a:ln>
          <a:effectLst>
            <a:innerShdw blurRad="76200">
              <a:srgbClr val="000000"/>
            </a:innerShdw>
          </a:effectLst>
        </p:spPr>
      </p:pic>
    </p:spTree>
    <p:extLst>
      <p:ext uri="{BB962C8B-B14F-4D97-AF65-F5344CB8AC3E}">
        <p14:creationId xmlns:p14="http://schemas.microsoft.com/office/powerpoint/2010/main" val="1804090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E:\детский сад\IMG_20171123_165204.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764703"/>
            <a:ext cx="3363664" cy="4563779"/>
          </a:xfrm>
          <a:prstGeom prst="rect">
            <a:avLst/>
          </a:prstGeom>
          <a:solidFill>
            <a:srgbClr val="FFFFFF">
              <a:shade val="85000"/>
            </a:srgbClr>
          </a:solidFill>
          <a:ln w="190500" cap="rnd">
            <a:solidFill>
              <a:srgbClr val="FF66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Рисунок 3" descr="E:\детский сад\IMG_20171123_165235.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95936" y="1484784"/>
            <a:ext cx="4464496" cy="3843699"/>
          </a:xfrm>
          <a:prstGeom prst="rect">
            <a:avLst/>
          </a:prstGeom>
          <a:solidFill>
            <a:srgbClr val="FFFFFF">
              <a:shade val="85000"/>
            </a:srgbClr>
          </a:solidFill>
          <a:ln w="190500" cap="rnd">
            <a:solidFill>
              <a:srgbClr val="0000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5610398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G:\детский сад\IMG_20171128_103048.jpg"/>
          <p:cNvPicPr/>
          <p:nvPr/>
        </p:nvPicPr>
        <p:blipFill rotWithShape="1">
          <a:blip r:embed="rId4" cstate="print">
            <a:extLst>
              <a:ext uri="{28A0092B-C50C-407E-A947-70E740481C1C}">
                <a14:useLocalDpi xmlns:a14="http://schemas.microsoft.com/office/drawing/2010/main" val="0"/>
              </a:ext>
            </a:extLst>
          </a:blip>
          <a:srcRect t="15007" r="14905"/>
          <a:stretch/>
        </p:blipFill>
        <p:spPr bwMode="auto">
          <a:xfrm>
            <a:off x="701161" y="3361849"/>
            <a:ext cx="2160240" cy="3168352"/>
          </a:xfrm>
          <a:prstGeom prst="snip2DiagRect">
            <a:avLst/>
          </a:prstGeom>
          <a:solidFill>
            <a:srgbClr val="FFFFFF">
              <a:shade val="85000"/>
            </a:srgbClr>
          </a:solidFill>
          <a:ln w="88900" cap="sq">
            <a:solidFill>
              <a:srgbClr val="FF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pic>
        <p:nvPicPr>
          <p:cNvPr id="4" name="Рисунок 3" descr="G:\детский сад\IMG_20171128_103004.jpg"/>
          <p:cNvPicPr/>
          <p:nvPr/>
        </p:nvPicPr>
        <p:blipFill rotWithShape="1">
          <a:blip r:embed="rId5" cstate="print">
            <a:extLst>
              <a:ext uri="{28A0092B-C50C-407E-A947-70E740481C1C}">
                <a14:useLocalDpi xmlns:a14="http://schemas.microsoft.com/office/drawing/2010/main" val="0"/>
              </a:ext>
            </a:extLst>
          </a:blip>
          <a:srcRect l="31161" t="3417" r="18256" b="14559"/>
          <a:stretch/>
        </p:blipFill>
        <p:spPr bwMode="auto">
          <a:xfrm>
            <a:off x="6167090" y="543942"/>
            <a:ext cx="2592288" cy="5184576"/>
          </a:xfrm>
          <a:prstGeom prst="snip2DiagRect">
            <a:avLst/>
          </a:prstGeom>
          <a:solidFill>
            <a:srgbClr val="FFFFFF">
              <a:shade val="85000"/>
            </a:srgbClr>
          </a:solidFill>
          <a:ln w="88900" cap="sq">
            <a:solidFill>
              <a:srgbClr val="000099"/>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pic>
        <p:nvPicPr>
          <p:cNvPr id="2" name="Рисунок 1"/>
          <p:cNvPicPr>
            <a:picLocks noChangeAspect="1"/>
          </p:cNvPicPr>
          <p:nvPr/>
        </p:nvPicPr>
        <p:blipFill rotWithShape="1">
          <a:blip r:embed="rId6" cstate="print">
            <a:extLst>
              <a:ext uri="{28A0092B-C50C-407E-A947-70E740481C1C}">
                <a14:useLocalDpi xmlns:a14="http://schemas.microsoft.com/office/drawing/2010/main" val="0"/>
              </a:ext>
            </a:extLst>
          </a:blip>
          <a:srcRect l="5113" t="39500" r="10626"/>
          <a:stretch/>
        </p:blipFill>
        <p:spPr>
          <a:xfrm>
            <a:off x="607157" y="380210"/>
            <a:ext cx="4936147" cy="2658125"/>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a:picLocks noChangeAspect="1"/>
          </p:cNvPicPr>
          <p:nvPr/>
        </p:nvPicPr>
        <p:blipFill rotWithShape="1">
          <a:blip r:embed="rId7" cstate="print">
            <a:extLst>
              <a:ext uri="{28A0092B-C50C-407E-A947-70E740481C1C}">
                <a14:useLocalDpi xmlns:a14="http://schemas.microsoft.com/office/drawing/2010/main" val="0"/>
              </a:ext>
            </a:extLst>
          </a:blip>
          <a:srcRect l="11200" t="9449" r="20201" b="1701"/>
          <a:stretch/>
        </p:blipFill>
        <p:spPr>
          <a:xfrm>
            <a:off x="3483922" y="3421167"/>
            <a:ext cx="2091691" cy="3155192"/>
          </a:xfrm>
          <a:prstGeom prst="snip2DiagRect">
            <a:avLst/>
          </a:prstGeom>
          <a:solidFill>
            <a:srgbClr val="FFFFFF">
              <a:shade val="85000"/>
            </a:srgbClr>
          </a:solidFill>
          <a:ln w="88900" cap="sq">
            <a:solidFill>
              <a:srgbClr val="FF66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020369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descr="C:\Users\User\Downloads\дети.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8224" y="5589240"/>
            <a:ext cx="2664296" cy="1268760"/>
          </a:xfrm>
          <a:prstGeom prst="rect">
            <a:avLst/>
          </a:prstGeom>
          <a:ln>
            <a:noFill/>
          </a:ln>
          <a:effectLst>
            <a:softEdge rad="112500"/>
          </a:effectLst>
        </p:spPr>
      </p:pic>
      <p:sp>
        <p:nvSpPr>
          <p:cNvPr id="3" name="Прямоугольник 2"/>
          <p:cNvSpPr/>
          <p:nvPr/>
        </p:nvSpPr>
        <p:spPr>
          <a:xfrm>
            <a:off x="755576" y="332656"/>
            <a:ext cx="8136904" cy="6165790"/>
          </a:xfrm>
          <a:prstGeom prst="rect">
            <a:avLst/>
          </a:prstGeom>
        </p:spPr>
        <p:txBody>
          <a:bodyPr wrap="square">
            <a:spAutoFit/>
          </a:bodyPr>
          <a:lstStyle/>
          <a:p>
            <a:pPr marL="114300" lvl="0">
              <a:spcBef>
                <a:spcPct val="20000"/>
              </a:spcBef>
              <a:spcAft>
                <a:spcPts val="750"/>
              </a:spcAft>
            </a:pPr>
            <a:r>
              <a:rPr lang="ru-RU" sz="2400" b="1" dirty="0" smtClean="0">
                <a:solidFill>
                  <a:srgbClr val="990000"/>
                </a:solidFill>
                <a:latin typeface="Times New Roman" panose="02020603050405020304" pitchFamily="18" charset="0"/>
                <a:ea typeface="Times New Roman" panose="02020603050405020304" pitchFamily="18" charset="0"/>
                <a:cs typeface="Times New Roman" panose="02020603050405020304" pitchFamily="18" charset="0"/>
              </a:rPr>
              <a:t>ОЖИДАЕМЫЕ РЕЗУЛЬТАТЫ ПРОЕКТА:</a:t>
            </a:r>
            <a:endParaRPr lang="ru-RU" sz="24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a:p>
            <a:pPr marL="114300" lvl="0">
              <a:spcBef>
                <a:spcPct val="20000"/>
              </a:spcBef>
              <a:spcAft>
                <a:spcPts val="750"/>
              </a:spcAft>
            </a:pPr>
            <a:r>
              <a:rPr lang="ru-RU" sz="20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-Получение </a:t>
            </a:r>
            <a:r>
              <a:rPr lang="ru-RU" sz="20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понятий детей о жизни растений и </a:t>
            </a:r>
            <a:r>
              <a:rPr lang="ru-RU" sz="20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животных.                                                                       -Развитие </a:t>
            </a:r>
            <a:r>
              <a:rPr lang="ru-RU" sz="20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у детей познавательных интересов, любознательности, коммуникативной </a:t>
            </a:r>
            <a:r>
              <a:rPr lang="ru-RU" sz="20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способности.                                                                                -Привитие </a:t>
            </a:r>
            <a:r>
              <a:rPr lang="ru-RU" sz="20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любви к растительному миру, развитие желания его беречь, </a:t>
            </a:r>
            <a:r>
              <a:rPr lang="ru-RU" sz="20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охранять.                                                                                                          -Развитие </a:t>
            </a:r>
            <a:r>
              <a:rPr lang="ru-RU" sz="20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способностей рассматривать растения и животных, не нанося им </a:t>
            </a:r>
            <a:r>
              <a:rPr lang="ru-RU" sz="20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вред.                                                                                                             -Повышение </a:t>
            </a:r>
            <a:r>
              <a:rPr lang="ru-RU" sz="20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активности родителей в </a:t>
            </a:r>
            <a:r>
              <a:rPr lang="ru-RU" sz="2000" b="1" dirty="0" err="1">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воспитательно</a:t>
            </a:r>
            <a:r>
              <a:rPr lang="ru-RU" sz="20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 образовательном процессе детей, направленной на пробуждение у детей интереса к экологическому воспитанию. </a:t>
            </a:r>
            <a:r>
              <a:rPr lang="ru-RU" sz="2000" b="1" dirty="0" smtClean="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rPr>
              <a:t>Формирование </a:t>
            </a:r>
            <a:r>
              <a:rPr lang="ru-RU" sz="2000" b="1" dirty="0">
                <a:solidFill>
                  <a:srgbClr val="000099"/>
                </a:solidFill>
                <a:latin typeface="Times New Roman" panose="02020603050405020304" pitchFamily="18" charset="0"/>
                <a:ea typeface="Calibri" panose="020F0502020204030204" pitchFamily="34" charset="0"/>
                <a:cs typeface="Times New Roman" panose="02020603050405020304" pitchFamily="18" charset="0"/>
              </a:rPr>
              <a:t>способностей к самостоятельности в </a:t>
            </a:r>
            <a:r>
              <a:rPr lang="ru-RU" sz="20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rPr>
              <a:t>игре.                                                         -Повышение  </a:t>
            </a:r>
            <a:r>
              <a:rPr lang="ru-RU" sz="2000" b="1" dirty="0">
                <a:solidFill>
                  <a:srgbClr val="000099"/>
                </a:solidFill>
                <a:latin typeface="Times New Roman" panose="02020603050405020304" pitchFamily="18" charset="0"/>
                <a:ea typeface="Calibri" panose="020F0502020204030204" pitchFamily="34" charset="0"/>
                <a:cs typeface="Times New Roman" panose="02020603050405020304" pitchFamily="18" charset="0"/>
              </a:rPr>
              <a:t>развития связной речи у детей  дошкольного </a:t>
            </a:r>
            <a:r>
              <a:rPr lang="ru-RU" sz="20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rPr>
              <a:t>возраста.                                                                                                                    -Развитие </a:t>
            </a:r>
            <a:r>
              <a:rPr lang="ru-RU" sz="2000" b="1" dirty="0">
                <a:solidFill>
                  <a:srgbClr val="000099"/>
                </a:solidFill>
                <a:latin typeface="Times New Roman" panose="02020603050405020304" pitchFamily="18" charset="0"/>
                <a:ea typeface="Calibri" panose="020F0502020204030204" pitchFamily="34" charset="0"/>
                <a:cs typeface="Times New Roman" panose="02020603050405020304" pitchFamily="18" charset="0"/>
              </a:rPr>
              <a:t>у  детей способностей обратиться за помощью к </a:t>
            </a:r>
            <a:r>
              <a:rPr lang="ru-RU" sz="20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rPr>
              <a:t>взрослым.                                                                                                                   -Развитие </a:t>
            </a:r>
            <a:r>
              <a:rPr lang="ru-RU" sz="2000" b="1" dirty="0">
                <a:solidFill>
                  <a:srgbClr val="000099"/>
                </a:solidFill>
                <a:latin typeface="Times New Roman" panose="02020603050405020304" pitchFamily="18" charset="0"/>
                <a:ea typeface="Calibri" panose="020F0502020204030204" pitchFamily="34" charset="0"/>
                <a:cs typeface="Times New Roman" panose="02020603050405020304" pitchFamily="18" charset="0"/>
              </a:rPr>
              <a:t>мелкой моторики у детей дошкольного  </a:t>
            </a:r>
            <a:r>
              <a:rPr lang="ru-RU" sz="2000" b="1" dirty="0" smtClean="0">
                <a:solidFill>
                  <a:srgbClr val="000099"/>
                </a:solidFill>
                <a:latin typeface="Times New Roman" panose="02020603050405020304" pitchFamily="18" charset="0"/>
                <a:ea typeface="Calibri" panose="020F0502020204030204" pitchFamily="34" charset="0"/>
                <a:cs typeface="Times New Roman" panose="02020603050405020304" pitchFamily="18" charset="0"/>
              </a:rPr>
              <a:t>возраста.                              -Развитие  </a:t>
            </a:r>
            <a:r>
              <a:rPr lang="ru-RU" sz="2000" b="1" dirty="0">
                <a:solidFill>
                  <a:srgbClr val="000099"/>
                </a:solidFill>
                <a:latin typeface="Times New Roman" panose="02020603050405020304" pitchFamily="18" charset="0"/>
                <a:ea typeface="Calibri" panose="020F0502020204030204" pitchFamily="34" charset="0"/>
                <a:cs typeface="Times New Roman" panose="02020603050405020304" pitchFamily="18" charset="0"/>
              </a:rPr>
              <a:t>у детей познавательной активности, творческих способностей.</a:t>
            </a:r>
            <a:endParaRPr lang="ru-RU" sz="2000" dirty="0">
              <a:solidFill>
                <a:srgbClr val="000099"/>
              </a:solidFill>
            </a:endParaRPr>
          </a:p>
        </p:txBody>
      </p:sp>
    </p:spTree>
    <p:extLst>
      <p:ext uri="{BB962C8B-B14F-4D97-AF65-F5344CB8AC3E}">
        <p14:creationId xmlns:p14="http://schemas.microsoft.com/office/powerpoint/2010/main" val="36210293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23528" y="908720"/>
            <a:ext cx="7776864" cy="5386090"/>
          </a:xfrm>
          <a:prstGeom prst="rect">
            <a:avLst/>
          </a:prstGeom>
        </p:spPr>
        <p:txBody>
          <a:bodyPr wrap="square">
            <a:spAutoFit/>
          </a:bodyPr>
          <a:lstStyle/>
          <a:p>
            <a:pPr algn="ctr"/>
            <a:r>
              <a:rPr lang="ru-RU" sz="3200" b="1" dirty="0" smtClean="0">
                <a:solidFill>
                  <a:srgbClr val="FF0000"/>
                </a:solidFill>
                <a:latin typeface="Times New Roman" panose="02020603050405020304" pitchFamily="18" charset="0"/>
                <a:ea typeface="Times New Roman" panose="02020603050405020304" pitchFamily="18" charset="0"/>
              </a:rPr>
              <a:t>ЗАКЛЮЧЕНИЕ</a:t>
            </a:r>
          </a:p>
          <a:p>
            <a:r>
              <a:rPr lang="ru-RU" sz="2400" dirty="0" smtClean="0">
                <a:solidFill>
                  <a:srgbClr val="000099"/>
                </a:solidFill>
                <a:latin typeface="Times New Roman" panose="02020603050405020304" pitchFamily="18" charset="0"/>
                <a:ea typeface="Times New Roman" panose="02020603050405020304" pitchFamily="18" charset="0"/>
              </a:rPr>
              <a:t>Таким </a:t>
            </a:r>
            <a:r>
              <a:rPr lang="ru-RU" sz="2400" dirty="0">
                <a:solidFill>
                  <a:srgbClr val="000099"/>
                </a:solidFill>
                <a:latin typeface="Times New Roman" panose="02020603050405020304" pitchFamily="18" charset="0"/>
                <a:ea typeface="Times New Roman" panose="02020603050405020304" pitchFamily="18" charset="0"/>
              </a:rPr>
              <a:t>образом дидактические </a:t>
            </a:r>
            <a:r>
              <a:rPr lang="ru-RU" sz="2400" dirty="0" smtClean="0">
                <a:solidFill>
                  <a:srgbClr val="000099"/>
                </a:solidFill>
                <a:latin typeface="Times New Roman" panose="02020603050405020304" pitchFamily="18" charset="0"/>
                <a:ea typeface="Times New Roman" panose="02020603050405020304" pitchFamily="18" charset="0"/>
              </a:rPr>
              <a:t>панно </a:t>
            </a:r>
            <a:r>
              <a:rPr lang="ru-RU" sz="2400" dirty="0">
                <a:solidFill>
                  <a:srgbClr val="000099"/>
                </a:solidFill>
                <a:latin typeface="Times New Roman" panose="02020603050405020304" pitchFamily="18" charset="0"/>
                <a:ea typeface="Times New Roman" panose="02020603050405020304" pitchFamily="18" charset="0"/>
              </a:rPr>
              <a:t>экологи­ческого содержания способствуют развитию речи детей. Играя дети общаются со взрос­лыми и сверстниками, у них формируется уме­ние слушать и понимать обращенную речь, под­держивать диалог, отвечать на вопросы и са­мостоятельно задавать их. </a:t>
            </a:r>
            <a:r>
              <a:rPr lang="ru-RU" sz="2400" dirty="0" smtClean="0">
                <a:solidFill>
                  <a:srgbClr val="000099"/>
                </a:solidFill>
                <a:latin typeface="Times New Roman" panose="02020603050405020304" pitchFamily="18" charset="0"/>
                <a:ea typeface="Times New Roman" panose="02020603050405020304" pitchFamily="18" charset="0"/>
              </a:rPr>
              <a:t>Развивается мелкая моторика, что также способствует развитию речи. Учатся </a:t>
            </a:r>
            <a:r>
              <a:rPr lang="ru-RU" sz="2400" dirty="0">
                <a:solidFill>
                  <a:srgbClr val="000099"/>
                </a:solidFill>
                <a:latin typeface="Times New Roman" panose="02020603050405020304" pitchFamily="18" charset="0"/>
                <a:ea typeface="Times New Roman" panose="02020603050405020304" pitchFamily="18" charset="0"/>
              </a:rPr>
              <a:t>составлять простейшие, </a:t>
            </a:r>
            <a:r>
              <a:rPr lang="ru-RU" sz="2400" dirty="0" smtClean="0">
                <a:solidFill>
                  <a:srgbClr val="000099"/>
                </a:solidFill>
                <a:latin typeface="Times New Roman" panose="02020603050405020304" pitchFamily="18" charset="0"/>
                <a:ea typeface="Times New Roman" panose="02020603050405020304" pitchFamily="18" charset="0"/>
              </a:rPr>
              <a:t>и  </a:t>
            </a:r>
            <a:r>
              <a:rPr lang="ru-RU" sz="2400" dirty="0">
                <a:solidFill>
                  <a:srgbClr val="000099"/>
                </a:solidFill>
                <a:latin typeface="Times New Roman" panose="02020603050405020304" pitchFamily="18" charset="0"/>
                <a:ea typeface="Times New Roman" panose="02020603050405020304" pitchFamily="18" charset="0"/>
              </a:rPr>
              <a:t>интересные </a:t>
            </a:r>
            <a:r>
              <a:rPr lang="ru-RU" sz="2400" dirty="0" smtClean="0">
                <a:solidFill>
                  <a:srgbClr val="000099"/>
                </a:solidFill>
                <a:latin typeface="Times New Roman" panose="02020603050405020304" pitchFamily="18" charset="0"/>
                <a:ea typeface="Times New Roman" panose="02020603050405020304" pitchFamily="18" charset="0"/>
              </a:rPr>
              <a:t>по содержанию маленькие рассказы</a:t>
            </a:r>
            <a:r>
              <a:rPr lang="ru-RU" sz="2400" dirty="0">
                <a:solidFill>
                  <a:srgbClr val="000099"/>
                </a:solidFill>
                <a:latin typeface="Times New Roman" panose="02020603050405020304" pitchFamily="18" charset="0"/>
                <a:ea typeface="Times New Roman" panose="02020603050405020304" pitchFamily="18" charset="0"/>
              </a:rPr>
              <a:t>, грамматичес­ки и </a:t>
            </a:r>
            <a:r>
              <a:rPr lang="ru-RU" sz="2400" dirty="0" err="1">
                <a:solidFill>
                  <a:srgbClr val="000099"/>
                </a:solidFill>
                <a:latin typeface="Times New Roman" panose="02020603050405020304" pitchFamily="18" charset="0"/>
                <a:ea typeface="Times New Roman" panose="02020603050405020304" pitchFamily="18" charset="0"/>
              </a:rPr>
              <a:t>фонематически</a:t>
            </a:r>
            <a:r>
              <a:rPr lang="ru-RU" sz="2400" dirty="0">
                <a:solidFill>
                  <a:srgbClr val="000099"/>
                </a:solidFill>
                <a:latin typeface="Times New Roman" panose="02020603050405020304" pitchFamily="18" charset="0"/>
                <a:ea typeface="Times New Roman" panose="02020603050405020304" pitchFamily="18" charset="0"/>
              </a:rPr>
              <a:t> правильно строить фразы, что способствует овладению детьми монологи­ческой речью. Всё выше сказанное способст­вует в подготовке </a:t>
            </a:r>
            <a:r>
              <a:rPr lang="ru-RU" sz="2400" dirty="0" smtClean="0">
                <a:solidFill>
                  <a:srgbClr val="000099"/>
                </a:solidFill>
                <a:latin typeface="Times New Roman" panose="02020603050405020304" pitchFamily="18" charset="0"/>
                <a:ea typeface="Times New Roman" panose="02020603050405020304" pitchFamily="18" charset="0"/>
              </a:rPr>
              <a:t>ребёнка в будущем к </a:t>
            </a:r>
            <a:r>
              <a:rPr lang="ru-RU" sz="2400" dirty="0">
                <a:solidFill>
                  <a:srgbClr val="000099"/>
                </a:solidFill>
                <a:latin typeface="Times New Roman" panose="02020603050405020304" pitchFamily="18" charset="0"/>
                <a:ea typeface="Times New Roman" panose="02020603050405020304" pitchFamily="18" charset="0"/>
              </a:rPr>
              <a:t>школьному обу­чению, адаптации в обществе.</a:t>
            </a:r>
            <a:endParaRPr lang="ru-RU" sz="2400" dirty="0">
              <a:solidFill>
                <a:srgbClr val="000099"/>
              </a:solidFill>
            </a:endParaRPr>
          </a:p>
        </p:txBody>
      </p:sp>
      <p:pic>
        <p:nvPicPr>
          <p:cNvPr id="4" name="Рисунок 3" descr="C:\Users\User\Downloads\дети.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8224" y="5589240"/>
            <a:ext cx="2664296" cy="1268760"/>
          </a:xfrm>
          <a:prstGeom prst="rect">
            <a:avLst/>
          </a:prstGeom>
          <a:ln>
            <a:noFill/>
          </a:ln>
          <a:effectLst>
            <a:softEdge rad="112500"/>
          </a:effectLst>
        </p:spPr>
      </p:pic>
    </p:spTree>
    <p:extLst>
      <p:ext uri="{BB962C8B-B14F-4D97-AF65-F5344CB8AC3E}">
        <p14:creationId xmlns:p14="http://schemas.microsoft.com/office/powerpoint/2010/main" val="233650057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Приоритетные направления воспитательно-образовательной работ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284"/>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E:\детский сад\IMG_20180330_091944.jpg"/>
          <p:cNvPicPr/>
          <p:nvPr/>
        </p:nvPicPr>
        <p:blipFill rotWithShape="1">
          <a:blip r:embed="rId4" cstate="print">
            <a:extLst>
              <a:ext uri="{28A0092B-C50C-407E-A947-70E740481C1C}">
                <a14:useLocalDpi xmlns:a14="http://schemas.microsoft.com/office/drawing/2010/main" val="0"/>
              </a:ext>
            </a:extLst>
          </a:blip>
          <a:srcRect l="7078" t="24715" r="17756" b="22272"/>
          <a:stretch/>
        </p:blipFill>
        <p:spPr bwMode="auto">
          <a:xfrm>
            <a:off x="467544" y="627203"/>
            <a:ext cx="3445022" cy="2304808"/>
          </a:xfrm>
          <a:prstGeom prst="rect">
            <a:avLst/>
          </a:prstGeom>
          <a:solidFill>
            <a:srgbClr val="FFFFFF">
              <a:shade val="85000"/>
            </a:srgbClr>
          </a:solidFill>
          <a:ln w="88900" cap="sq">
            <a:solidFill>
              <a:srgbClr val="FF33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pic>
        <p:nvPicPr>
          <p:cNvPr id="4" name="Рисунок 3" descr="G:\детский сад\IMG_20171121_174946.jpg"/>
          <p:cNvPicPr/>
          <p:nvPr/>
        </p:nvPicPr>
        <p:blipFill rotWithShape="1">
          <a:blip r:embed="rId5" cstate="print">
            <a:extLst>
              <a:ext uri="{28A0092B-C50C-407E-A947-70E740481C1C}">
                <a14:useLocalDpi xmlns:a14="http://schemas.microsoft.com/office/drawing/2010/main" val="0"/>
              </a:ext>
            </a:extLst>
          </a:blip>
          <a:srcRect l="16687" t="4326" r="7710" b="19327"/>
          <a:stretch/>
        </p:blipFill>
        <p:spPr bwMode="auto">
          <a:xfrm rot="764256">
            <a:off x="902220" y="3193308"/>
            <a:ext cx="2759732" cy="3490009"/>
          </a:xfrm>
          <a:prstGeom prst="ellipse">
            <a:avLst/>
          </a:prstGeom>
          <a:ln w="190500" cap="rnd">
            <a:solidFill>
              <a:srgbClr val="00CC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53640926-AAD7-44D8-BBD7-CCE9431645EC}">
              <a14:shadowObscured xmlns:a14="http://schemas.microsoft.com/office/drawing/2010/main"/>
            </a:ext>
          </a:extLst>
        </p:spPr>
      </p:pic>
      <p:pic>
        <p:nvPicPr>
          <p:cNvPr id="5" name="Рисунок 4"/>
          <p:cNvPicPr>
            <a:picLocks noChangeAspect="1"/>
          </p:cNvPicPr>
          <p:nvPr/>
        </p:nvPicPr>
        <p:blipFill rotWithShape="1">
          <a:blip r:embed="rId6" cstate="print">
            <a:extLst>
              <a:ext uri="{28A0092B-C50C-407E-A947-70E740481C1C}">
                <a14:useLocalDpi xmlns:a14="http://schemas.microsoft.com/office/drawing/2010/main" val="0"/>
              </a:ext>
            </a:extLst>
          </a:blip>
          <a:srcRect l="6601"/>
          <a:stretch/>
        </p:blipFill>
        <p:spPr>
          <a:xfrm>
            <a:off x="5317295" y="3567067"/>
            <a:ext cx="2451699" cy="2817059"/>
          </a:xfrm>
          <a:prstGeom prst="rect">
            <a:avLst/>
          </a:prstGeom>
          <a:ln w="88900" cap="sq" cmpd="thickThin">
            <a:solidFill>
              <a:srgbClr val="0000FF"/>
            </a:solidFill>
            <a:prstDash val="solid"/>
            <a:miter lim="800000"/>
          </a:ln>
          <a:effectLst>
            <a:innerShdw blurRad="76200">
              <a:srgbClr val="000000"/>
            </a:innerShdw>
          </a:effectLst>
        </p:spPr>
      </p:pic>
      <p:pic>
        <p:nvPicPr>
          <p:cNvPr id="6" name="Рисунок 5"/>
          <p:cNvPicPr>
            <a:picLocks noChangeAspect="1"/>
          </p:cNvPicPr>
          <p:nvPr/>
        </p:nvPicPr>
        <p:blipFill rotWithShape="1">
          <a:blip r:embed="rId7" cstate="print">
            <a:extLst>
              <a:ext uri="{28A0092B-C50C-407E-A947-70E740481C1C}">
                <a14:useLocalDpi xmlns:a14="http://schemas.microsoft.com/office/drawing/2010/main" val="0"/>
              </a:ext>
            </a:extLst>
          </a:blip>
          <a:srcRect t="14300" b="31100"/>
          <a:stretch/>
        </p:blipFill>
        <p:spPr>
          <a:xfrm>
            <a:off x="4478283" y="332656"/>
            <a:ext cx="4173627" cy="2776719"/>
          </a:xfrm>
          <a:prstGeom prst="ellipse">
            <a:avLst/>
          </a:prstGeom>
          <a:ln w="63500" cap="rnd">
            <a:solidFill>
              <a:srgbClr val="FF66FF"/>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75932257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3230</TotalTime>
  <Words>1039</Words>
  <Application>Microsoft Office PowerPoint</Application>
  <PresentationFormat>Экран (4:3)</PresentationFormat>
  <Paragraphs>94</Paragraphs>
  <Slides>34</Slides>
  <Notes>15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34</vt:i4>
      </vt:variant>
    </vt:vector>
  </HeadingPairs>
  <TitlesOfParts>
    <vt:vector size="42" baseType="lpstr">
      <vt:lpstr>Arial</vt:lpstr>
      <vt:lpstr>Calibri</vt:lpstr>
      <vt:lpstr>Century Schoolbook</vt:lpstr>
      <vt:lpstr>Constantia</vt:lpstr>
      <vt:lpstr>Symbol</vt:lpstr>
      <vt:lpstr>Times New Roman</vt:lpstr>
      <vt:lpstr>Wingdings</vt:lpstr>
      <vt:lpstr>Тема Office</vt:lpstr>
      <vt:lpstr>Детский сад №14 «Медвежонок» – филиала АН ДОО «Алмазик»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Задачи:</vt:lpstr>
      <vt:lpstr>Презентация PowerPoint</vt:lpstr>
      <vt:lpstr>Презентация PowerPoint</vt:lpstr>
      <vt:lpstr>Презентация PowerPoint</vt:lpstr>
      <vt:lpstr>Подготовительный этап</vt:lpstr>
      <vt:lpstr>Презентация PowerPoint</vt:lpstr>
      <vt:lpstr>Презентация PowerPoint</vt:lpstr>
      <vt:lpstr>Презентация PowerPoint</vt:lpstr>
      <vt:lpstr>Практический этап</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Microsoft</cp:lastModifiedBy>
  <cp:revision>190</cp:revision>
  <dcterms:modified xsi:type="dcterms:W3CDTF">2018-04-04T04:30:53Z</dcterms:modified>
</cp:coreProperties>
</file>