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8"/>
  </p:notesMasterIdLst>
  <p:sldIdLst>
    <p:sldId id="256" r:id="rId2"/>
    <p:sldId id="288" r:id="rId3"/>
    <p:sldId id="289" r:id="rId4"/>
    <p:sldId id="293" r:id="rId5"/>
    <p:sldId id="292" r:id="rId6"/>
    <p:sldId id="287" r:id="rId7"/>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205" userDrawn="1">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3344" autoAdjust="0"/>
    <p:restoredTop sz="94660"/>
  </p:normalViewPr>
  <p:slideViewPr>
    <p:cSldViewPr>
      <p:cViewPr varScale="1">
        <p:scale>
          <a:sx n="69" d="100"/>
          <a:sy n="69" d="100"/>
        </p:scale>
        <p:origin x="-1506" y="-90"/>
      </p:cViewPr>
      <p:guideLst>
        <p:guide orient="horz" pos="2205"/>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AFA91089-F975-478B-9DCA-BEF44C3FDC6F}" type="datetimeFigureOut">
              <a:rPr lang="ru-RU" smtClean="0"/>
              <a:t>19.06.2025</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5EBCF4B-03F7-4368-BD92-2F2F9D30B021}" type="slidenum">
              <a:rPr lang="ru-RU" smtClean="0"/>
              <a:t>‹#›</a:t>
            </a:fld>
            <a:endParaRPr lang="ru-RU"/>
          </a:p>
        </p:txBody>
      </p:sp>
    </p:spTree>
    <p:extLst>
      <p:ext uri="{BB962C8B-B14F-4D97-AF65-F5344CB8AC3E}">
        <p14:creationId xmlns:p14="http://schemas.microsoft.com/office/powerpoint/2010/main" val="162408496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a:t>Образец заголовка</a:t>
            </a:r>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a:t>Образец подзаголовка</a:t>
            </a:r>
          </a:p>
        </p:txBody>
      </p:sp>
      <p:sp>
        <p:nvSpPr>
          <p:cNvPr id="4" name="Дата 3"/>
          <p:cNvSpPr>
            <a:spLocks noGrp="1"/>
          </p:cNvSpPr>
          <p:nvPr>
            <p:ph type="dt" sz="half" idx="10"/>
          </p:nvPr>
        </p:nvSpPr>
        <p:spPr/>
        <p:txBody>
          <a:bodyPr/>
          <a:lstStyle/>
          <a:p>
            <a:fld id="{B4C71EC6-210F-42DE-9C53-41977AD35B3D}" type="datetimeFigureOut">
              <a:rPr lang="ru-RU" smtClean="0"/>
              <a:pPr/>
              <a:t>19.06.2025</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pPr/>
              <a:t>‹#›</a:t>
            </a:fld>
            <a:endParaRPr lang="ru-RU"/>
          </a:p>
        </p:txBody>
      </p:sp>
    </p:spTree>
    <p:extLst>
      <p:ext uri="{BB962C8B-B14F-4D97-AF65-F5344CB8AC3E}">
        <p14:creationId xmlns:p14="http://schemas.microsoft.com/office/powerpoint/2010/main" val="7728707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Объект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fld id="{B4C71EC6-210F-42DE-9C53-41977AD35B3D}" type="datetimeFigureOut">
              <a:rPr lang="ru-RU" smtClean="0"/>
              <a:pPr/>
              <a:t>19.06.2025</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pPr/>
              <a:t>‹#›</a:t>
            </a:fld>
            <a:endParaRPr lang="ru-RU"/>
          </a:p>
        </p:txBody>
      </p:sp>
    </p:spTree>
    <p:extLst>
      <p:ext uri="{BB962C8B-B14F-4D97-AF65-F5344CB8AC3E}">
        <p14:creationId xmlns:p14="http://schemas.microsoft.com/office/powerpoint/2010/main" val="144012123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a:t>Образец заголовка</a:t>
            </a:r>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Дата 3"/>
          <p:cNvSpPr>
            <a:spLocks noGrp="1"/>
          </p:cNvSpPr>
          <p:nvPr>
            <p:ph type="dt" sz="half" idx="10"/>
          </p:nvPr>
        </p:nvSpPr>
        <p:spPr/>
        <p:txBody>
          <a:bodyPr/>
          <a:lstStyle/>
          <a:p>
            <a:fld id="{B4C71EC6-210F-42DE-9C53-41977AD35B3D}" type="datetimeFigureOut">
              <a:rPr lang="ru-RU" smtClean="0"/>
              <a:pPr/>
              <a:t>19.06.2025</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pPr/>
              <a:t>‹#›</a:t>
            </a:fld>
            <a:endParaRPr lang="ru-RU"/>
          </a:p>
        </p:txBody>
      </p:sp>
    </p:spTree>
    <p:extLst>
      <p:ext uri="{BB962C8B-B14F-4D97-AF65-F5344CB8AC3E}">
        <p14:creationId xmlns:p14="http://schemas.microsoft.com/office/powerpoint/2010/main" val="173929515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Объект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Объект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Дата 4"/>
          <p:cNvSpPr>
            <a:spLocks noGrp="1"/>
          </p:cNvSpPr>
          <p:nvPr>
            <p:ph type="dt" sz="half" idx="10"/>
          </p:nvPr>
        </p:nvSpPr>
        <p:spPr/>
        <p:txBody>
          <a:bodyPr/>
          <a:lstStyle/>
          <a:p>
            <a:fld id="{B4C71EC6-210F-42DE-9C53-41977AD35B3D}" type="datetimeFigureOut">
              <a:rPr lang="ru-RU" smtClean="0"/>
              <a:pPr/>
              <a:t>19.06.2025</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19B0651-EE4F-4900-A07F-96A6BFA9D0F0}" type="slidenum">
              <a:rPr lang="ru-RU" smtClean="0"/>
              <a:pPr/>
              <a:t>‹#›</a:t>
            </a:fld>
            <a:endParaRPr lang="ru-RU"/>
          </a:p>
        </p:txBody>
      </p:sp>
    </p:spTree>
    <p:extLst>
      <p:ext uri="{BB962C8B-B14F-4D97-AF65-F5344CB8AC3E}">
        <p14:creationId xmlns:p14="http://schemas.microsoft.com/office/powerpoint/2010/main" val="287269136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a:t>Образец заголовка</a:t>
            </a:r>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Объект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Объект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7" name="Дата 6"/>
          <p:cNvSpPr>
            <a:spLocks noGrp="1"/>
          </p:cNvSpPr>
          <p:nvPr>
            <p:ph type="dt" sz="half" idx="10"/>
          </p:nvPr>
        </p:nvSpPr>
        <p:spPr/>
        <p:txBody>
          <a:bodyPr/>
          <a:lstStyle/>
          <a:p>
            <a:fld id="{B4C71EC6-210F-42DE-9C53-41977AD35B3D}" type="datetimeFigureOut">
              <a:rPr lang="ru-RU" smtClean="0"/>
              <a:pPr/>
              <a:t>19.06.2025</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B19B0651-EE4F-4900-A07F-96A6BFA9D0F0}" type="slidenum">
              <a:rPr lang="ru-RU" smtClean="0"/>
              <a:pPr/>
              <a:t>‹#›</a:t>
            </a:fld>
            <a:endParaRPr lang="ru-RU"/>
          </a:p>
        </p:txBody>
      </p:sp>
    </p:spTree>
    <p:extLst>
      <p:ext uri="{BB962C8B-B14F-4D97-AF65-F5344CB8AC3E}">
        <p14:creationId xmlns:p14="http://schemas.microsoft.com/office/powerpoint/2010/main" val="67853322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Дата 2"/>
          <p:cNvSpPr>
            <a:spLocks noGrp="1"/>
          </p:cNvSpPr>
          <p:nvPr>
            <p:ph type="dt" sz="half" idx="10"/>
          </p:nvPr>
        </p:nvSpPr>
        <p:spPr/>
        <p:txBody>
          <a:bodyPr/>
          <a:lstStyle/>
          <a:p>
            <a:fld id="{B4C71EC6-210F-42DE-9C53-41977AD35B3D}" type="datetimeFigureOut">
              <a:rPr lang="ru-RU" smtClean="0"/>
              <a:pPr/>
              <a:t>19.06.2025</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B19B0651-EE4F-4900-A07F-96A6BFA9D0F0}" type="slidenum">
              <a:rPr lang="ru-RU" smtClean="0"/>
              <a:pPr/>
              <a:t>‹#›</a:t>
            </a:fld>
            <a:endParaRPr lang="ru-RU"/>
          </a:p>
        </p:txBody>
      </p:sp>
    </p:spTree>
    <p:extLst>
      <p:ext uri="{BB962C8B-B14F-4D97-AF65-F5344CB8AC3E}">
        <p14:creationId xmlns:p14="http://schemas.microsoft.com/office/powerpoint/2010/main" val="73560489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B4C71EC6-210F-42DE-9C53-41977AD35B3D}" type="datetimeFigureOut">
              <a:rPr lang="ru-RU" smtClean="0"/>
              <a:pPr/>
              <a:t>19.06.2025</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B19B0651-EE4F-4900-A07F-96A6BFA9D0F0}" type="slidenum">
              <a:rPr lang="ru-RU" smtClean="0"/>
              <a:pPr/>
              <a:t>‹#›</a:t>
            </a:fld>
            <a:endParaRPr lang="ru-RU"/>
          </a:p>
        </p:txBody>
      </p:sp>
    </p:spTree>
    <p:extLst>
      <p:ext uri="{BB962C8B-B14F-4D97-AF65-F5344CB8AC3E}">
        <p14:creationId xmlns:p14="http://schemas.microsoft.com/office/powerpoint/2010/main" val="24365458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a:t>Образец заголовка</a:t>
            </a:r>
          </a:p>
        </p:txBody>
      </p:sp>
      <p:sp>
        <p:nvSpPr>
          <p:cNvPr id="3" name="Объект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Дата 4"/>
          <p:cNvSpPr>
            <a:spLocks noGrp="1"/>
          </p:cNvSpPr>
          <p:nvPr>
            <p:ph type="dt" sz="half" idx="10"/>
          </p:nvPr>
        </p:nvSpPr>
        <p:spPr/>
        <p:txBody>
          <a:bodyPr/>
          <a:lstStyle/>
          <a:p>
            <a:fld id="{B4C71EC6-210F-42DE-9C53-41977AD35B3D}" type="datetimeFigureOut">
              <a:rPr lang="ru-RU" smtClean="0"/>
              <a:pPr/>
              <a:t>19.06.2025</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19B0651-EE4F-4900-A07F-96A6BFA9D0F0}" type="slidenum">
              <a:rPr lang="ru-RU" smtClean="0"/>
              <a:pPr/>
              <a:t>‹#›</a:t>
            </a:fld>
            <a:endParaRPr lang="ru-RU"/>
          </a:p>
        </p:txBody>
      </p:sp>
    </p:spTree>
    <p:extLst>
      <p:ext uri="{BB962C8B-B14F-4D97-AF65-F5344CB8AC3E}">
        <p14:creationId xmlns:p14="http://schemas.microsoft.com/office/powerpoint/2010/main" val="363397831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a:t>Образец заголовка</a:t>
            </a:r>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Дата 4"/>
          <p:cNvSpPr>
            <a:spLocks noGrp="1"/>
          </p:cNvSpPr>
          <p:nvPr>
            <p:ph type="dt" sz="half" idx="10"/>
          </p:nvPr>
        </p:nvSpPr>
        <p:spPr/>
        <p:txBody>
          <a:bodyPr/>
          <a:lstStyle/>
          <a:p>
            <a:fld id="{B4C71EC6-210F-42DE-9C53-41977AD35B3D}" type="datetimeFigureOut">
              <a:rPr lang="ru-RU" smtClean="0"/>
              <a:pPr/>
              <a:t>19.06.2025</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19B0651-EE4F-4900-A07F-96A6BFA9D0F0}" type="slidenum">
              <a:rPr lang="ru-RU" smtClean="0"/>
              <a:pPr/>
              <a:t>‹#›</a:t>
            </a:fld>
            <a:endParaRPr lang="ru-RU"/>
          </a:p>
        </p:txBody>
      </p:sp>
    </p:spTree>
    <p:extLst>
      <p:ext uri="{BB962C8B-B14F-4D97-AF65-F5344CB8AC3E}">
        <p14:creationId xmlns:p14="http://schemas.microsoft.com/office/powerpoint/2010/main" val="4685336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Вертикальный текст 2"/>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fld id="{B4C71EC6-210F-42DE-9C53-41977AD35B3D}" type="datetimeFigureOut">
              <a:rPr lang="ru-RU" smtClean="0"/>
              <a:pPr/>
              <a:t>19.06.2025</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pPr/>
              <a:t>‹#›</a:t>
            </a:fld>
            <a:endParaRPr lang="ru-RU"/>
          </a:p>
        </p:txBody>
      </p:sp>
    </p:spTree>
    <p:extLst>
      <p:ext uri="{BB962C8B-B14F-4D97-AF65-F5344CB8AC3E}">
        <p14:creationId xmlns:p14="http://schemas.microsoft.com/office/powerpoint/2010/main" val="14207647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a:t>Образец заголовка</a:t>
            </a:r>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fld id="{B4C71EC6-210F-42DE-9C53-41977AD35B3D}" type="datetimeFigureOut">
              <a:rPr lang="ru-RU" smtClean="0"/>
              <a:pPr/>
              <a:t>19.06.2025</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pPr/>
              <a:t>‹#›</a:t>
            </a:fld>
            <a:endParaRPr lang="ru-RU"/>
          </a:p>
        </p:txBody>
      </p:sp>
    </p:spTree>
    <p:extLst>
      <p:ext uri="{BB962C8B-B14F-4D97-AF65-F5344CB8AC3E}">
        <p14:creationId xmlns:p14="http://schemas.microsoft.com/office/powerpoint/2010/main" val="68436478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a:t>Образец заголовка</a:t>
            </a:r>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4C71EC6-210F-42DE-9C53-41977AD35B3D}" type="datetimeFigureOut">
              <a:rPr lang="ru-RU" smtClean="0"/>
              <a:pPr/>
              <a:t>19.06.2025</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19B0651-EE4F-4900-A07F-96A6BFA9D0F0}" type="slidenum">
              <a:rPr lang="ru-RU" smtClean="0"/>
              <a:pPr/>
              <a:t>‹#›</a:t>
            </a:fld>
            <a:endParaRPr lang="ru-RU"/>
          </a:p>
        </p:txBody>
      </p:sp>
    </p:spTree>
    <p:extLst>
      <p:ext uri="{BB962C8B-B14F-4D97-AF65-F5344CB8AC3E}">
        <p14:creationId xmlns:p14="http://schemas.microsoft.com/office/powerpoint/2010/main" val="317022668"/>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jpeg"/><Relationship Id="rId1" Type="http://schemas.openxmlformats.org/officeDocument/2006/relationships/slideLayout" Target="../slideLayouts/slideLayout1.xml"/><Relationship Id="rId5" Type="http://schemas.microsoft.com/office/2007/relationships/hdphoto" Target="../media/hdphoto2.wdp"/><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2.png"/><Relationship Id="rId1" Type="http://schemas.openxmlformats.org/officeDocument/2006/relationships/slideLayout" Target="../slideLayouts/slideLayout2.xml"/><Relationship Id="rId5" Type="http://schemas.openxmlformats.org/officeDocument/2006/relationships/image" Target="../media/image4.jpeg"/><Relationship Id="rId4" Type="http://schemas.openxmlformats.org/officeDocument/2006/relationships/image" Target="../media/image3.jpeg"/></Relationships>
</file>

<file path=ppt/slides/_rels/slide3.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image" Target="../media/image7.jpeg"/><Relationship Id="rId5" Type="http://schemas.openxmlformats.org/officeDocument/2006/relationships/image" Target="../media/image6.jpeg"/><Relationship Id="rId4" Type="http://schemas.openxmlformats.org/officeDocument/2006/relationships/image" Target="../media/image5.jpeg"/></Relationships>
</file>

<file path=ppt/slides/_rels/slide4.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image" Target="../media/image10.jpeg"/><Relationship Id="rId5" Type="http://schemas.openxmlformats.org/officeDocument/2006/relationships/image" Target="../media/image9.jpeg"/><Relationship Id="rId4" Type="http://schemas.openxmlformats.org/officeDocument/2006/relationships/image" Target="../media/image8.jpeg"/></Relationships>
</file>

<file path=ppt/slides/_rels/slide5.xml.rels><?xml version="1.0" encoding="UTF-8" standalone="yes"?>
<Relationships xmlns="http://schemas.openxmlformats.org/package/2006/relationships"><Relationship Id="rId3" Type="http://schemas.microsoft.com/office/2007/relationships/hdphoto" Target="../media/hdphoto2.wdp"/><Relationship Id="rId7" Type="http://schemas.openxmlformats.org/officeDocument/2006/relationships/image" Target="../media/image14.jpeg"/><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image" Target="../media/image13.jpeg"/><Relationship Id="rId5" Type="http://schemas.openxmlformats.org/officeDocument/2006/relationships/image" Target="../media/image12.jpeg"/><Relationship Id="rId4" Type="http://schemas.openxmlformats.org/officeDocument/2006/relationships/image" Target="../media/image11.jpeg"/></Relationships>
</file>

<file path=ppt/slides/_rels/slide6.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15.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cstate="print">
            <a:lum bright="70000" contrast="-70000"/>
            <a:extLst>
              <a:ext uri="{BEBA8EAE-BF5A-486C-A8C5-ECC9F3942E4B}">
                <a14:imgProps xmlns:a14="http://schemas.microsoft.com/office/drawing/2010/main">
                  <a14:imgLayer r:embed="rId3">
                    <a14:imgEffect>
                      <a14:brightnessContrast bright="40000" contrast="-20000"/>
                    </a14:imgEffect>
                  </a14:imgLayer>
                </a14:imgProps>
              </a:ext>
              <a:ext uri="{28A0092B-C50C-407E-A947-70E740481C1C}">
                <a14:useLocalDpi xmlns:a14="http://schemas.microsoft.com/office/drawing/2010/main" val="0"/>
              </a:ext>
            </a:extLst>
          </a:blip>
          <a:stretch>
            <a:fillRect/>
          </a:stretch>
        </p:blipFill>
        <p:spPr>
          <a:xfrm>
            <a:off x="0" y="0"/>
            <a:ext cx="9144000" cy="6858000"/>
          </a:xfrm>
          <a:prstGeom prst="rect">
            <a:avLst/>
          </a:prstGeom>
          <a:ln>
            <a:noFill/>
          </a:ln>
          <a:effectLst>
            <a:softEdge rad="112500"/>
          </a:effectLst>
        </p:spPr>
      </p:pic>
      <p:pic>
        <p:nvPicPr>
          <p:cNvPr id="8" name="Рисунок 7">
            <a:extLst>
              <a:ext uri="{FF2B5EF4-FFF2-40B4-BE49-F238E27FC236}">
                <a16:creationId xmlns:a16="http://schemas.microsoft.com/office/drawing/2014/main" xmlns="" id="{D5EC825F-7BBA-49A5-9011-9DF37E337B7D}"/>
              </a:ext>
            </a:extLst>
          </p:cNvPr>
          <p:cNvPicPr>
            <a:picLocks noChangeAspect="1"/>
          </p:cNvPicPr>
          <p:nvPr/>
        </p:nvPicPr>
        <p:blipFill>
          <a:blip r:embed="rId4" cstate="print">
            <a:lum bright="70000" contrast="-70000"/>
            <a:extLst>
              <a:ext uri="{BEBA8EAE-BF5A-486C-A8C5-ECC9F3942E4B}">
                <a14:imgProps xmlns:a14="http://schemas.microsoft.com/office/drawing/2010/main">
                  <a14:imgLayer r:embed="rId5">
                    <a14:imgEffect>
                      <a14:brightnessContrast bright="40000" contrast="20000"/>
                    </a14:imgEffect>
                  </a14:imgLayer>
                </a14:imgProps>
              </a:ex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Заголовок 1"/>
          <p:cNvSpPr>
            <a:spLocks noGrp="1"/>
          </p:cNvSpPr>
          <p:nvPr>
            <p:ph type="ctrTitle"/>
          </p:nvPr>
        </p:nvSpPr>
        <p:spPr>
          <a:xfrm>
            <a:off x="611560" y="1112550"/>
            <a:ext cx="8136904" cy="3756610"/>
          </a:xfrm>
        </p:spPr>
        <p:txBody>
          <a:bodyPr>
            <a:noAutofit/>
          </a:bodyPr>
          <a:lstStyle/>
          <a:p>
            <a:r>
              <a:rPr lang="ru-RU" sz="3600" b="1" dirty="0">
                <a:latin typeface="Times New Roman" pitchFamily="18" charset="0"/>
                <a:cs typeface="Times New Roman" pitchFamily="18" charset="0"/>
              </a:rPr>
              <a:t>«Авторское пособие </a:t>
            </a:r>
            <a:br>
              <a:rPr lang="ru-RU" sz="3600" b="1" dirty="0">
                <a:latin typeface="Times New Roman" pitchFamily="18" charset="0"/>
                <a:cs typeface="Times New Roman" pitchFamily="18" charset="0"/>
              </a:rPr>
            </a:br>
            <a:r>
              <a:rPr lang="ru-RU" sz="3600" b="1" dirty="0">
                <a:latin typeface="Times New Roman" pitchFamily="18" charset="0"/>
                <a:cs typeface="Times New Roman" pitchFamily="18" charset="0"/>
              </a:rPr>
              <a:t>для детей дошкольного возраста»</a:t>
            </a:r>
            <a:br>
              <a:rPr lang="ru-RU" sz="3600" b="1" dirty="0">
                <a:latin typeface="Times New Roman" pitchFamily="18" charset="0"/>
                <a:cs typeface="Times New Roman" pitchFamily="18" charset="0"/>
              </a:rPr>
            </a:br>
            <a:r>
              <a:rPr lang="ru-RU" sz="1800" dirty="0">
                <a:latin typeface="Times New Roman" pitchFamily="18" charset="0"/>
                <a:cs typeface="Times New Roman" pitchFamily="18" charset="0"/>
              </a:rPr>
              <a:t/>
            </a:r>
            <a:br>
              <a:rPr lang="ru-RU" sz="1800" dirty="0">
                <a:latin typeface="Times New Roman" pitchFamily="18" charset="0"/>
                <a:cs typeface="Times New Roman" pitchFamily="18" charset="0"/>
              </a:rPr>
            </a:br>
            <a:r>
              <a:rPr lang="ru-RU" sz="1800" dirty="0">
                <a:latin typeface="Times New Roman" pitchFamily="18" charset="0"/>
                <a:cs typeface="Times New Roman" pitchFamily="18" charset="0"/>
              </a:rPr>
              <a:t>Номинация: Игровое пособие по познавательному развитию детей</a:t>
            </a:r>
            <a:br>
              <a:rPr lang="ru-RU" sz="1800" dirty="0">
                <a:latin typeface="Times New Roman" pitchFamily="18" charset="0"/>
                <a:cs typeface="Times New Roman" pitchFamily="18" charset="0"/>
              </a:rPr>
            </a:br>
            <a:r>
              <a:rPr lang="ru-RU" sz="1800" dirty="0">
                <a:latin typeface="Times New Roman" pitchFamily="18" charset="0"/>
                <a:cs typeface="Times New Roman" pitchFamily="18" charset="0"/>
              </a:rPr>
              <a:t/>
            </a:r>
            <a:br>
              <a:rPr lang="ru-RU" sz="1800" dirty="0">
                <a:latin typeface="Times New Roman" pitchFamily="18" charset="0"/>
                <a:cs typeface="Times New Roman" pitchFamily="18" charset="0"/>
              </a:rPr>
            </a:br>
            <a:r>
              <a:rPr lang="ru-RU" sz="1800" dirty="0">
                <a:latin typeface="Times New Roman" pitchFamily="18" charset="0"/>
                <a:cs typeface="Times New Roman" pitchFamily="18" charset="0"/>
              </a:rPr>
              <a:t>Название пособия: «Жук Буквацифрик»</a:t>
            </a:r>
            <a:br>
              <a:rPr lang="ru-RU" sz="1800" dirty="0">
                <a:latin typeface="Times New Roman" pitchFamily="18" charset="0"/>
                <a:cs typeface="Times New Roman" pitchFamily="18" charset="0"/>
              </a:rPr>
            </a:br>
            <a:r>
              <a:rPr lang="ru-RU" sz="1800" dirty="0">
                <a:latin typeface="Times New Roman" pitchFamily="18" charset="0"/>
                <a:cs typeface="Times New Roman" pitchFamily="18" charset="0"/>
              </a:rPr>
              <a:t/>
            </a:r>
            <a:br>
              <a:rPr lang="ru-RU" sz="1800" dirty="0">
                <a:latin typeface="Times New Roman" pitchFamily="18" charset="0"/>
                <a:cs typeface="Times New Roman" pitchFamily="18" charset="0"/>
              </a:rPr>
            </a:br>
            <a:r>
              <a:rPr lang="ru-RU" sz="1800" dirty="0">
                <a:solidFill>
                  <a:schemeClr val="tx1"/>
                </a:solidFill>
                <a:latin typeface="Times New Roman" pitchFamily="18" charset="0"/>
                <a:cs typeface="Times New Roman" pitchFamily="18" charset="0"/>
              </a:rPr>
              <a:t>Автор работы: воспитатель, </a:t>
            </a:r>
            <a:r>
              <a:rPr lang="ru-RU" sz="1800" dirty="0" smtClean="0">
                <a:solidFill>
                  <a:schemeClr val="tx1"/>
                </a:solidFill>
                <a:latin typeface="Times New Roman" pitchFamily="18" charset="0"/>
                <a:cs typeface="Times New Roman" pitchFamily="18" charset="0"/>
              </a:rPr>
              <a:t/>
            </a:r>
            <a:br>
              <a:rPr lang="ru-RU" sz="1800" dirty="0" smtClean="0">
                <a:solidFill>
                  <a:schemeClr val="tx1"/>
                </a:solidFill>
                <a:latin typeface="Times New Roman" pitchFamily="18" charset="0"/>
                <a:cs typeface="Times New Roman" pitchFamily="18" charset="0"/>
              </a:rPr>
            </a:br>
            <a:r>
              <a:rPr lang="ru-RU" sz="1800" dirty="0" smtClean="0">
                <a:solidFill>
                  <a:schemeClr val="tx1"/>
                </a:solidFill>
                <a:latin typeface="Times New Roman" pitchFamily="18" charset="0"/>
                <a:cs typeface="Times New Roman" pitchFamily="18" charset="0"/>
              </a:rPr>
              <a:t>Потехина </a:t>
            </a:r>
            <a:r>
              <a:rPr lang="ru-RU" sz="1800" dirty="0">
                <a:solidFill>
                  <a:schemeClr val="tx1"/>
                </a:solidFill>
                <a:latin typeface="Times New Roman" pitchFamily="18" charset="0"/>
                <a:cs typeface="Times New Roman" pitchFamily="18" charset="0"/>
              </a:rPr>
              <a:t>Юлия Александровна</a:t>
            </a:r>
            <a:endParaRPr lang="ru-RU" sz="3600" dirty="0">
              <a:latin typeface="Times New Roman" pitchFamily="18" charset="0"/>
              <a:cs typeface="Times New Roman" pitchFamily="18" charset="0"/>
            </a:endParaRPr>
          </a:p>
        </p:txBody>
      </p:sp>
      <p:sp>
        <p:nvSpPr>
          <p:cNvPr id="3" name="Подзаголовок 2"/>
          <p:cNvSpPr>
            <a:spLocks noGrp="1"/>
          </p:cNvSpPr>
          <p:nvPr>
            <p:ph type="subTitle" idx="1"/>
          </p:nvPr>
        </p:nvSpPr>
        <p:spPr>
          <a:xfrm>
            <a:off x="4788024" y="5186986"/>
            <a:ext cx="4327376" cy="762294"/>
          </a:xfrm>
        </p:spPr>
        <p:txBody>
          <a:bodyPr>
            <a:normAutofit/>
          </a:bodyPr>
          <a:lstStyle/>
          <a:p>
            <a:pPr algn="r"/>
            <a:r>
              <a:rPr lang="ru-RU" sz="2200" b="1" dirty="0">
                <a:solidFill>
                  <a:schemeClr val="tx1"/>
                </a:solidFill>
                <a:latin typeface="Times New Roman" pitchFamily="18" charset="0"/>
                <a:cs typeface="Times New Roman" pitchFamily="18" charset="0"/>
              </a:rPr>
              <a:t> </a:t>
            </a:r>
          </a:p>
        </p:txBody>
      </p:sp>
      <p:sp>
        <p:nvSpPr>
          <p:cNvPr id="5" name="TextBox 4"/>
          <p:cNvSpPr txBox="1"/>
          <p:nvPr/>
        </p:nvSpPr>
        <p:spPr>
          <a:xfrm>
            <a:off x="0" y="404664"/>
            <a:ext cx="9144000" cy="707886"/>
          </a:xfrm>
          <a:prstGeom prst="rect">
            <a:avLst/>
          </a:prstGeom>
          <a:noFill/>
        </p:spPr>
        <p:txBody>
          <a:bodyPr wrap="square" rtlCol="0">
            <a:spAutoFit/>
          </a:bodyPr>
          <a:lstStyle/>
          <a:p>
            <a:pPr algn="ctr"/>
            <a:r>
              <a:rPr lang="ru-RU" sz="2000" dirty="0">
                <a:latin typeface="Times New Roman" pitchFamily="18" charset="0"/>
                <a:cs typeface="Times New Roman" pitchFamily="18" charset="0"/>
              </a:rPr>
              <a:t>Муниципальное дошкольное образовательное учреждение</a:t>
            </a:r>
          </a:p>
          <a:p>
            <a:pPr algn="ctr"/>
            <a:r>
              <a:rPr lang="ru-RU" sz="2000" dirty="0">
                <a:latin typeface="Times New Roman" pitchFamily="18" charset="0"/>
                <a:cs typeface="Times New Roman" pitchFamily="18" charset="0"/>
              </a:rPr>
              <a:t>«Детский сад № 375 Краснооктябрьского района Волгограда»</a:t>
            </a:r>
          </a:p>
        </p:txBody>
      </p:sp>
      <p:sp>
        <p:nvSpPr>
          <p:cNvPr id="6" name="TextBox 5"/>
          <p:cNvSpPr txBox="1"/>
          <p:nvPr/>
        </p:nvSpPr>
        <p:spPr>
          <a:xfrm>
            <a:off x="3563888" y="5956441"/>
            <a:ext cx="2232248" cy="369332"/>
          </a:xfrm>
          <a:prstGeom prst="rect">
            <a:avLst/>
          </a:prstGeom>
          <a:noFill/>
        </p:spPr>
        <p:txBody>
          <a:bodyPr wrap="square" rtlCol="0">
            <a:spAutoFit/>
          </a:bodyPr>
          <a:lstStyle/>
          <a:p>
            <a:r>
              <a:rPr lang="ru-RU" dirty="0">
                <a:latin typeface="Times New Roman" pitchFamily="18" charset="0"/>
                <a:cs typeface="Times New Roman" pitchFamily="18" charset="0"/>
              </a:rPr>
              <a:t>г. Волгоград, 2025г.</a:t>
            </a:r>
            <a:endParaRPr lang="ru-RU" dirty="0"/>
          </a:p>
        </p:txBody>
      </p:sp>
    </p:spTree>
    <p:extLst>
      <p:ext uri="{BB962C8B-B14F-4D97-AF65-F5344CB8AC3E}">
        <p14:creationId xmlns:p14="http://schemas.microsoft.com/office/powerpoint/2010/main" val="29373379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2CB5392D-0591-440E-88BF-D4412392D0C8}"/>
              </a:ext>
            </a:extLst>
          </p:cNvPr>
          <p:cNvSpPr>
            <a:spLocks noGrp="1"/>
          </p:cNvSpPr>
          <p:nvPr>
            <p:ph type="title"/>
          </p:nvPr>
        </p:nvSpPr>
        <p:spPr/>
        <p:txBody>
          <a:bodyPr/>
          <a:lstStyle/>
          <a:p>
            <a:endParaRPr lang="ru-RU"/>
          </a:p>
        </p:txBody>
      </p:sp>
      <p:pic>
        <p:nvPicPr>
          <p:cNvPr id="4" name="Рисунок 3">
            <a:extLst>
              <a:ext uri="{FF2B5EF4-FFF2-40B4-BE49-F238E27FC236}">
                <a16:creationId xmlns:a16="http://schemas.microsoft.com/office/drawing/2014/main" xmlns="" id="{532952B7-521B-44F1-BEC6-A0A0F50FE142}"/>
              </a:ext>
            </a:extLst>
          </p:cNvPr>
          <p:cNvPicPr>
            <a:picLocks noChangeAspect="1"/>
          </p:cNvPicPr>
          <p:nvPr/>
        </p:nvPicPr>
        <p:blipFill>
          <a:blip r:embed="rId2" cstate="print">
            <a:lum bright="70000" contrast="-70000"/>
            <a:extLst>
              <a:ext uri="{BEBA8EAE-BF5A-486C-A8C5-ECC9F3942E4B}">
                <a14:imgProps xmlns:a14="http://schemas.microsoft.com/office/drawing/2010/main">
                  <a14:imgLayer r:embed="rId3">
                    <a14:imgEffect>
                      <a14:brightnessContrast bright="40000" contrast="20000"/>
                    </a14:imgEffect>
                  </a14:imgLayer>
                </a14:imgProps>
              </a:ex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6" name="Объект 5">
            <a:extLst>
              <a:ext uri="{FF2B5EF4-FFF2-40B4-BE49-F238E27FC236}">
                <a16:creationId xmlns:a16="http://schemas.microsoft.com/office/drawing/2014/main" xmlns="" id="{B6C0EF5D-6C3E-4421-A7DE-944CC6E2DBB6}"/>
              </a:ext>
            </a:extLst>
          </p:cNvPr>
          <p:cNvPicPr>
            <a:picLocks noGrp="1" noChangeAspect="1"/>
          </p:cNvPicPr>
          <p:nvPr>
            <p:ph idx="1"/>
          </p:nvPr>
        </p:nvPicPr>
        <p:blipFill>
          <a:blip r:embed="rId4" cstate="print">
            <a:extLst>
              <a:ext uri="{28A0092B-C50C-407E-A947-70E740481C1C}">
                <a14:useLocalDpi xmlns:a14="http://schemas.microsoft.com/office/drawing/2010/main" val="0"/>
              </a:ext>
            </a:extLst>
          </a:blip>
          <a:stretch>
            <a:fillRect/>
          </a:stretch>
        </p:blipFill>
        <p:spPr>
          <a:xfrm>
            <a:off x="22678" y="140403"/>
            <a:ext cx="3253178" cy="2568518"/>
          </a:xfrm>
          <a:prstGeom prst="rect">
            <a:avLst/>
          </a:prstGeom>
          <a:ln>
            <a:noFill/>
          </a:ln>
          <a:effectLst>
            <a:outerShdw blurRad="292100" dist="139700" dir="2700000" algn="tl" rotWithShape="0">
              <a:srgbClr val="333333">
                <a:alpha val="65000"/>
              </a:srgbClr>
            </a:outerShdw>
          </a:effectLst>
        </p:spPr>
      </p:pic>
      <p:pic>
        <p:nvPicPr>
          <p:cNvPr id="8" name="Рисунок 7">
            <a:extLst>
              <a:ext uri="{FF2B5EF4-FFF2-40B4-BE49-F238E27FC236}">
                <a16:creationId xmlns:a16="http://schemas.microsoft.com/office/drawing/2014/main" xmlns="" id="{3E155898-1F4C-4B5D-945E-2787D5358579}"/>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2678" y="2843156"/>
            <a:ext cx="3253178" cy="2568518"/>
          </a:xfrm>
          <a:prstGeom prst="rect">
            <a:avLst/>
          </a:prstGeom>
          <a:ln>
            <a:noFill/>
          </a:ln>
          <a:effectLst>
            <a:outerShdw blurRad="292100" dist="139700" dir="2700000" algn="tl" rotWithShape="0">
              <a:srgbClr val="333333">
                <a:alpha val="65000"/>
              </a:srgbClr>
            </a:outerShdw>
          </a:effectLst>
        </p:spPr>
      </p:pic>
      <p:sp>
        <p:nvSpPr>
          <p:cNvPr id="9" name="TextBox 8">
            <a:extLst>
              <a:ext uri="{FF2B5EF4-FFF2-40B4-BE49-F238E27FC236}">
                <a16:creationId xmlns:a16="http://schemas.microsoft.com/office/drawing/2014/main" xmlns="" id="{DDAAD0A5-E4C6-469D-B9B3-4FC2D84D7CEB}"/>
              </a:ext>
            </a:extLst>
          </p:cNvPr>
          <p:cNvSpPr txBox="1"/>
          <p:nvPr/>
        </p:nvSpPr>
        <p:spPr>
          <a:xfrm>
            <a:off x="3218622" y="16116"/>
            <a:ext cx="5917474" cy="7201972"/>
          </a:xfrm>
          <a:prstGeom prst="rect">
            <a:avLst/>
          </a:prstGeom>
          <a:noFill/>
        </p:spPr>
        <p:txBody>
          <a:bodyPr wrap="square" rtlCol="0">
            <a:spAutoFit/>
          </a:bodyPr>
          <a:lstStyle/>
          <a:p>
            <a:r>
              <a:rPr lang="ru-RU" sz="1400" b="1" dirty="0">
                <a:solidFill>
                  <a:srgbClr val="C00000"/>
                </a:solidFill>
                <a:latin typeface="Times New Roman" pitchFamily="18" charset="0"/>
                <a:cs typeface="Times New Roman" pitchFamily="18" charset="0"/>
              </a:rPr>
              <a:t>Пояснительная записка.</a:t>
            </a:r>
          </a:p>
          <a:p>
            <a:r>
              <a:rPr lang="ru-RU" sz="1400" b="1" dirty="0">
                <a:solidFill>
                  <a:srgbClr val="C00000"/>
                </a:solidFill>
                <a:latin typeface="Times New Roman" pitchFamily="18" charset="0"/>
                <a:cs typeface="Times New Roman" pitchFamily="18" charset="0"/>
              </a:rPr>
              <a:t>Название пособия: </a:t>
            </a:r>
            <a:r>
              <a:rPr lang="ru-RU" sz="1400" dirty="0">
                <a:latin typeface="Times New Roman" pitchFamily="18" charset="0"/>
                <a:cs typeface="Times New Roman" pitchFamily="18" charset="0"/>
              </a:rPr>
              <a:t>«Жук Буквацифрик». </a:t>
            </a:r>
          </a:p>
          <a:p>
            <a:r>
              <a:rPr lang="ru-RU" sz="1400" b="1" dirty="0">
                <a:solidFill>
                  <a:srgbClr val="C00000"/>
                </a:solidFill>
                <a:latin typeface="Times New Roman" pitchFamily="18" charset="0"/>
                <a:cs typeface="Times New Roman" pitchFamily="18" charset="0"/>
              </a:rPr>
              <a:t>Цель: </a:t>
            </a:r>
            <a:r>
              <a:rPr lang="ru-RU" sz="1400" dirty="0">
                <a:latin typeface="Times New Roman" pitchFamily="18" charset="0"/>
                <a:cs typeface="Times New Roman" pitchFamily="18" charset="0"/>
              </a:rPr>
              <a:t>продолжать закреплять названия букв, счет в пределах десятка.</a:t>
            </a:r>
          </a:p>
          <a:p>
            <a:r>
              <a:rPr lang="ru-RU" sz="1400" b="1" dirty="0">
                <a:solidFill>
                  <a:srgbClr val="C00000"/>
                </a:solidFill>
                <a:latin typeface="Times New Roman" pitchFamily="18" charset="0"/>
                <a:cs typeface="Times New Roman" pitchFamily="18" charset="0"/>
              </a:rPr>
              <a:t>Задачи:</a:t>
            </a:r>
          </a:p>
          <a:p>
            <a:pPr marL="285750" indent="-285750">
              <a:buFontTx/>
              <a:buChar char="-"/>
            </a:pPr>
            <a:r>
              <a:rPr lang="ru-RU" sz="1400" dirty="0">
                <a:latin typeface="Times New Roman" pitchFamily="18" charset="0"/>
                <a:cs typeface="Times New Roman" pitchFamily="18" charset="0"/>
              </a:rPr>
              <a:t>закреплять умение находить и называть правильно буквы, определять гласные и согласные, твердые и мягкие; </a:t>
            </a:r>
          </a:p>
          <a:p>
            <a:pPr marL="285750" indent="-285750">
              <a:buFontTx/>
              <a:buChar char="-"/>
            </a:pPr>
            <a:r>
              <a:rPr lang="ru-RU" sz="1400" dirty="0">
                <a:latin typeface="Times New Roman" pitchFamily="18" charset="0"/>
                <a:cs typeface="Times New Roman" pitchFamily="18" charset="0"/>
              </a:rPr>
              <a:t>закреплять прямой/обратный счет, действия сложения/вычитания в пределах десятка;</a:t>
            </a:r>
          </a:p>
          <a:p>
            <a:pPr marL="285750" indent="-285750">
              <a:buFontTx/>
              <a:buChar char="-"/>
            </a:pPr>
            <a:r>
              <a:rPr lang="ru-RU" sz="1400" dirty="0">
                <a:latin typeface="Times New Roman" pitchFamily="18" charset="0"/>
                <a:cs typeface="Times New Roman" pitchFamily="18" charset="0"/>
              </a:rPr>
              <a:t>развивать умение составлять из букв слоги и слова, воспроизводить правильно;</a:t>
            </a:r>
          </a:p>
          <a:p>
            <a:pPr marL="285750" indent="-285750">
              <a:buFontTx/>
              <a:buChar char="-"/>
            </a:pPr>
            <a:r>
              <a:rPr lang="ru-RU" sz="1400" dirty="0">
                <a:latin typeface="Times New Roman" pitchFamily="18" charset="0"/>
                <a:cs typeface="Times New Roman" pitchFamily="18" charset="0"/>
              </a:rPr>
              <a:t>развивать пространственное мышление, внимание, логику, сообразительность;</a:t>
            </a:r>
          </a:p>
          <a:p>
            <a:pPr marL="285750" indent="-285750">
              <a:buFontTx/>
              <a:buChar char="-"/>
            </a:pPr>
            <a:r>
              <a:rPr lang="ru-RU" sz="1400" dirty="0">
                <a:latin typeface="Times New Roman" pitchFamily="18" charset="0"/>
                <a:cs typeface="Times New Roman" pitchFamily="18" charset="0"/>
              </a:rPr>
              <a:t>воспитывать самостоятельность, усидчивость.</a:t>
            </a:r>
          </a:p>
          <a:p>
            <a:r>
              <a:rPr lang="ru-RU" sz="1400" b="1" dirty="0">
                <a:solidFill>
                  <a:srgbClr val="C00000"/>
                </a:solidFill>
                <a:latin typeface="Times New Roman" pitchFamily="18" charset="0"/>
                <a:cs typeface="Times New Roman" pitchFamily="18" charset="0"/>
              </a:rPr>
              <a:t>Возрастная категория: </a:t>
            </a:r>
            <a:r>
              <a:rPr lang="ru-RU" sz="1400" dirty="0">
                <a:latin typeface="Times New Roman" pitchFamily="18" charset="0"/>
                <a:cs typeface="Times New Roman" pitchFamily="18" charset="0"/>
              </a:rPr>
              <a:t>5-7/8 лет, взрослые и родители.</a:t>
            </a:r>
          </a:p>
          <a:p>
            <a:r>
              <a:rPr lang="ru-RU" sz="1400" b="1" dirty="0">
                <a:solidFill>
                  <a:srgbClr val="C00000"/>
                </a:solidFill>
                <a:latin typeface="Times New Roman" pitchFamily="18" charset="0"/>
                <a:cs typeface="Times New Roman" pitchFamily="18" charset="0"/>
              </a:rPr>
              <a:t>Правила игры (игровые действия): </a:t>
            </a:r>
            <a:r>
              <a:rPr lang="ru-RU" sz="1400" dirty="0">
                <a:latin typeface="Times New Roman" pitchFamily="18" charset="0"/>
                <a:cs typeface="Times New Roman" pitchFamily="18" charset="0"/>
              </a:rPr>
              <a:t>дидактическое пособие направлено на изучение букв и цифр.</a:t>
            </a:r>
            <a:r>
              <a:rPr lang="ru-RU" sz="1400" b="1" dirty="0">
                <a:solidFill>
                  <a:srgbClr val="C00000"/>
                </a:solidFill>
                <a:latin typeface="Times New Roman" pitchFamily="18" charset="0"/>
                <a:cs typeface="Times New Roman" pitchFamily="18" charset="0"/>
              </a:rPr>
              <a:t> Игровые действия: </a:t>
            </a:r>
            <a:r>
              <a:rPr lang="ru-RU" sz="1400" dirty="0">
                <a:latin typeface="Times New Roman" pitchFamily="18" charset="0"/>
                <a:cs typeface="Times New Roman" pitchFamily="18" charset="0"/>
              </a:rPr>
              <a:t>найти, показать, назвать, соотнести, определить, уточнить, написать графически, назвать слово на какую-то букву, составить слово.</a:t>
            </a:r>
          </a:p>
          <a:p>
            <a:r>
              <a:rPr lang="ru-RU" sz="1400" b="1" dirty="0">
                <a:solidFill>
                  <a:srgbClr val="C00000"/>
                </a:solidFill>
                <a:latin typeface="Times New Roman" pitchFamily="18" charset="0"/>
                <a:cs typeface="Times New Roman" pitchFamily="18" charset="0"/>
              </a:rPr>
              <a:t>Вариант 1. </a:t>
            </a:r>
            <a:r>
              <a:rPr lang="ru-RU" sz="1400" dirty="0">
                <a:latin typeface="Times New Roman" pitchFamily="18" charset="0"/>
                <a:cs typeface="Times New Roman" pitchFamily="18" charset="0"/>
              </a:rPr>
              <a:t>В игре принимают участие дети более 1человека. Ведущий - взрослый. Ведущий дает одно задание из списка: «Найди спрятанную букву», «Найди и назови букву «К», «В» и т.д.», «Найди и назови все согласные», «Найди все гласные», «Назови только мягкие/твердые», «Выложи числовой ряд в порядке возрастания/убывания», «Найди только четные/нечетные», «Цифра потерялась» и другие дидактические упражнения, задания, игры. </a:t>
            </a:r>
            <a:r>
              <a:rPr lang="ru-RU" sz="1400" b="1" dirty="0">
                <a:solidFill>
                  <a:srgbClr val="C00000"/>
                </a:solidFill>
                <a:latin typeface="Times New Roman" pitchFamily="18" charset="0"/>
                <a:cs typeface="Times New Roman" pitchFamily="18" charset="0"/>
              </a:rPr>
              <a:t>Например: «</a:t>
            </a:r>
            <a:r>
              <a:rPr lang="ru-RU" sz="1400" b="1" dirty="0">
                <a:solidFill>
                  <a:srgbClr val="FF0000"/>
                </a:solidFill>
                <a:latin typeface="Times New Roman" pitchFamily="18" charset="0"/>
                <a:cs typeface="Times New Roman" pitchFamily="18" charset="0"/>
              </a:rPr>
              <a:t>Найди спрятанную букву». </a:t>
            </a:r>
            <a:r>
              <a:rPr lang="ru-RU" sz="1400" dirty="0">
                <a:latin typeface="Times New Roman" pitchFamily="18" charset="0"/>
                <a:cs typeface="Times New Roman" pitchFamily="18" charset="0"/>
              </a:rPr>
              <a:t>Дети рассматривают Жука Буквацифрика, потом по команде взрослого закрывают глаза. Взрослый прячет одну букву за спинку жука, где молния. Из ряда букв нужно найти недостающую, назвать (прописать ее графически, если участников больше 1). </a:t>
            </a:r>
          </a:p>
          <a:p>
            <a:r>
              <a:rPr lang="ru-RU" sz="1400" b="1" dirty="0">
                <a:solidFill>
                  <a:srgbClr val="C00000"/>
                </a:solidFill>
                <a:latin typeface="Times New Roman" pitchFamily="18" charset="0"/>
                <a:cs typeface="Times New Roman" pitchFamily="18" charset="0"/>
              </a:rPr>
              <a:t>Вариант 2. </a:t>
            </a:r>
            <a:r>
              <a:rPr lang="ru-RU" sz="1400" dirty="0">
                <a:latin typeface="Times New Roman" pitchFamily="18" charset="0"/>
                <a:cs typeface="Times New Roman" pitchFamily="18" charset="0"/>
              </a:rPr>
              <a:t>В игре принимают участие только дети, один ребенок ведущий. Так же по заданию ведущего определяют задания с буквами и цифрами.</a:t>
            </a:r>
            <a:br>
              <a:rPr lang="ru-RU" sz="1400" dirty="0">
                <a:latin typeface="Times New Roman" pitchFamily="18" charset="0"/>
                <a:cs typeface="Times New Roman" pitchFamily="18" charset="0"/>
              </a:rPr>
            </a:br>
            <a:endParaRPr lang="ru-RU" sz="1400" dirty="0"/>
          </a:p>
        </p:txBody>
      </p:sp>
    </p:spTree>
    <p:extLst>
      <p:ext uri="{BB962C8B-B14F-4D97-AF65-F5344CB8AC3E}">
        <p14:creationId xmlns:p14="http://schemas.microsoft.com/office/powerpoint/2010/main" val="35930249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1A9B335A-C7EC-4ED1-BB00-DA0D8BEE2FEB}"/>
              </a:ext>
            </a:extLst>
          </p:cNvPr>
          <p:cNvSpPr>
            <a:spLocks noGrp="1"/>
          </p:cNvSpPr>
          <p:nvPr>
            <p:ph type="title"/>
          </p:nvPr>
        </p:nvSpPr>
        <p:spPr/>
        <p:txBody>
          <a:bodyPr/>
          <a:lstStyle/>
          <a:p>
            <a:endParaRPr lang="ru-RU"/>
          </a:p>
        </p:txBody>
      </p:sp>
      <p:pic>
        <p:nvPicPr>
          <p:cNvPr id="4" name="Рисунок 3">
            <a:extLst>
              <a:ext uri="{FF2B5EF4-FFF2-40B4-BE49-F238E27FC236}">
                <a16:creationId xmlns:a16="http://schemas.microsoft.com/office/drawing/2014/main" xmlns="" id="{5AF11F89-0183-4721-AF0E-FCD1CDA4C970}"/>
              </a:ext>
            </a:extLst>
          </p:cNvPr>
          <p:cNvPicPr>
            <a:picLocks noChangeAspect="1"/>
          </p:cNvPicPr>
          <p:nvPr/>
        </p:nvPicPr>
        <p:blipFill>
          <a:blip r:embed="rId2" cstate="print">
            <a:lum bright="70000" contrast="-70000"/>
            <a:extLst>
              <a:ext uri="{BEBA8EAE-BF5A-486C-A8C5-ECC9F3942E4B}">
                <a14:imgProps xmlns:a14="http://schemas.microsoft.com/office/drawing/2010/main">
                  <a14:imgLayer r:embed="rId3">
                    <a14:imgEffect>
                      <a14:brightnessContrast bright="40000" contrast="20000"/>
                    </a14:imgEffect>
                  </a14:imgLayer>
                </a14:imgProps>
              </a:ex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7" name="Объект 6">
            <a:extLst>
              <a:ext uri="{FF2B5EF4-FFF2-40B4-BE49-F238E27FC236}">
                <a16:creationId xmlns:a16="http://schemas.microsoft.com/office/drawing/2014/main" xmlns="" id="{E0F2E0C0-68A1-44BC-8148-66FE0BBD2775}"/>
              </a:ext>
            </a:extLst>
          </p:cNvPr>
          <p:cNvPicPr>
            <a:picLocks noGrp="1" noChangeAspect="1"/>
          </p:cNvPicPr>
          <p:nvPr>
            <p:ph idx="1"/>
          </p:nvPr>
        </p:nvPicPr>
        <p:blipFill>
          <a:blip r:embed="rId4" cstate="print">
            <a:extLst>
              <a:ext uri="{28A0092B-C50C-407E-A947-70E740481C1C}">
                <a14:useLocalDpi xmlns:a14="http://schemas.microsoft.com/office/drawing/2010/main" val="0"/>
              </a:ext>
            </a:extLst>
          </a:blip>
          <a:stretch>
            <a:fillRect/>
          </a:stretch>
        </p:blipFill>
        <p:spPr>
          <a:xfrm rot="5400000">
            <a:off x="-321750" y="987477"/>
            <a:ext cx="3600392" cy="2700294"/>
          </a:xfrm>
        </p:spPr>
      </p:pic>
      <p:pic>
        <p:nvPicPr>
          <p:cNvPr id="9" name="Рисунок 8">
            <a:extLst>
              <a:ext uri="{FF2B5EF4-FFF2-40B4-BE49-F238E27FC236}">
                <a16:creationId xmlns:a16="http://schemas.microsoft.com/office/drawing/2014/main" xmlns="" id="{F35073CF-FC36-454B-B2DF-8560158D397D}"/>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555776" y="3851434"/>
            <a:ext cx="3629752" cy="2722314"/>
          </a:xfrm>
          <a:prstGeom prst="rect">
            <a:avLst/>
          </a:prstGeom>
        </p:spPr>
      </p:pic>
      <p:pic>
        <p:nvPicPr>
          <p:cNvPr id="11" name="Рисунок 10">
            <a:extLst>
              <a:ext uri="{FF2B5EF4-FFF2-40B4-BE49-F238E27FC236}">
                <a16:creationId xmlns:a16="http://schemas.microsoft.com/office/drawing/2014/main" xmlns="" id="{C8A12592-1944-426B-AD06-A5FF76AD83CE}"/>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rot="5400000">
            <a:off x="5571930" y="904707"/>
            <a:ext cx="3821108" cy="2865832"/>
          </a:xfrm>
          <a:prstGeom prst="rect">
            <a:avLst/>
          </a:prstGeom>
        </p:spPr>
      </p:pic>
      <p:sp>
        <p:nvSpPr>
          <p:cNvPr id="5" name="TextBox 4">
            <a:extLst>
              <a:ext uri="{FF2B5EF4-FFF2-40B4-BE49-F238E27FC236}">
                <a16:creationId xmlns:a16="http://schemas.microsoft.com/office/drawing/2014/main" xmlns="" id="{67FDC100-04C9-422E-B6B4-07AE27844C4D}"/>
              </a:ext>
            </a:extLst>
          </p:cNvPr>
          <p:cNvSpPr txBox="1"/>
          <p:nvPr/>
        </p:nvSpPr>
        <p:spPr>
          <a:xfrm>
            <a:off x="1043608" y="26873"/>
            <a:ext cx="6048672" cy="646331"/>
          </a:xfrm>
          <a:prstGeom prst="rect">
            <a:avLst/>
          </a:prstGeom>
          <a:noFill/>
        </p:spPr>
        <p:txBody>
          <a:bodyPr wrap="square" rtlCol="0">
            <a:spAutoFit/>
          </a:bodyPr>
          <a:lstStyle/>
          <a:p>
            <a:pPr algn="ctr"/>
            <a:r>
              <a:rPr lang="ru-RU" dirty="0">
                <a:latin typeface="Times New Roman" pitchFamily="18" charset="0"/>
                <a:cs typeface="Times New Roman" pitchFamily="18" charset="0"/>
              </a:rPr>
              <a:t>Дидактические игры: «Найди и назови все согласные», «Найди все гласные».</a:t>
            </a:r>
            <a:endParaRPr lang="ru-RU" dirty="0"/>
          </a:p>
        </p:txBody>
      </p:sp>
    </p:spTree>
    <p:extLst>
      <p:ext uri="{BB962C8B-B14F-4D97-AF65-F5344CB8AC3E}">
        <p14:creationId xmlns:p14="http://schemas.microsoft.com/office/powerpoint/2010/main" val="294573453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1A9B335A-C7EC-4ED1-BB00-DA0D8BEE2FEB}"/>
              </a:ext>
            </a:extLst>
          </p:cNvPr>
          <p:cNvSpPr>
            <a:spLocks noGrp="1"/>
          </p:cNvSpPr>
          <p:nvPr>
            <p:ph type="title"/>
          </p:nvPr>
        </p:nvSpPr>
        <p:spPr/>
        <p:txBody>
          <a:bodyPr/>
          <a:lstStyle/>
          <a:p>
            <a:endParaRPr lang="ru-RU"/>
          </a:p>
        </p:txBody>
      </p:sp>
      <p:pic>
        <p:nvPicPr>
          <p:cNvPr id="4" name="Рисунок 3">
            <a:extLst>
              <a:ext uri="{FF2B5EF4-FFF2-40B4-BE49-F238E27FC236}">
                <a16:creationId xmlns:a16="http://schemas.microsoft.com/office/drawing/2014/main" xmlns="" id="{5AF11F89-0183-4721-AF0E-FCD1CDA4C970}"/>
              </a:ext>
            </a:extLst>
          </p:cNvPr>
          <p:cNvPicPr>
            <a:picLocks noChangeAspect="1"/>
          </p:cNvPicPr>
          <p:nvPr/>
        </p:nvPicPr>
        <p:blipFill>
          <a:blip r:embed="rId2" cstate="print">
            <a:lum bright="70000" contrast="-70000"/>
            <a:extLst>
              <a:ext uri="{BEBA8EAE-BF5A-486C-A8C5-ECC9F3942E4B}">
                <a14:imgProps xmlns:a14="http://schemas.microsoft.com/office/drawing/2010/main">
                  <a14:imgLayer r:embed="rId3">
                    <a14:imgEffect>
                      <a14:brightnessContrast bright="40000" contrast="20000"/>
                    </a14:imgEffect>
                  </a14:imgLayer>
                </a14:imgProps>
              </a:ex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5" name="TextBox 4">
            <a:extLst>
              <a:ext uri="{FF2B5EF4-FFF2-40B4-BE49-F238E27FC236}">
                <a16:creationId xmlns:a16="http://schemas.microsoft.com/office/drawing/2014/main" xmlns="" id="{67FDC100-04C9-422E-B6B4-07AE27844C4D}"/>
              </a:ext>
            </a:extLst>
          </p:cNvPr>
          <p:cNvSpPr txBox="1"/>
          <p:nvPr/>
        </p:nvSpPr>
        <p:spPr>
          <a:xfrm>
            <a:off x="2059011" y="31555"/>
            <a:ext cx="4752528" cy="369332"/>
          </a:xfrm>
          <a:prstGeom prst="rect">
            <a:avLst/>
          </a:prstGeom>
          <a:noFill/>
        </p:spPr>
        <p:txBody>
          <a:bodyPr wrap="square" rtlCol="0">
            <a:spAutoFit/>
          </a:bodyPr>
          <a:lstStyle/>
          <a:p>
            <a:pPr algn="ctr"/>
            <a:r>
              <a:rPr lang="ru-RU" dirty="0">
                <a:latin typeface="Times New Roman" pitchFamily="18" charset="0"/>
                <a:cs typeface="Times New Roman" pitchFamily="18" charset="0"/>
              </a:rPr>
              <a:t>Дидактическая игра: «Найди только гласные»</a:t>
            </a:r>
            <a:endParaRPr lang="ru-RU" dirty="0"/>
          </a:p>
        </p:txBody>
      </p:sp>
      <p:pic>
        <p:nvPicPr>
          <p:cNvPr id="12" name="Объект 11">
            <a:extLst>
              <a:ext uri="{FF2B5EF4-FFF2-40B4-BE49-F238E27FC236}">
                <a16:creationId xmlns:a16="http://schemas.microsoft.com/office/drawing/2014/main" xmlns="" id="{473C6FBD-2B92-497B-B5CF-18527E343430}"/>
              </a:ext>
            </a:extLst>
          </p:cNvPr>
          <p:cNvPicPr>
            <a:picLocks noGrp="1" noChangeAspect="1"/>
          </p:cNvPicPr>
          <p:nvPr>
            <p:ph idx="1"/>
          </p:nvPr>
        </p:nvPicPr>
        <p:blipFill>
          <a:blip r:embed="rId4" cstate="print">
            <a:extLst>
              <a:ext uri="{28A0092B-C50C-407E-A947-70E740481C1C}">
                <a14:useLocalDpi xmlns:a14="http://schemas.microsoft.com/office/drawing/2010/main" val="0"/>
              </a:ext>
            </a:extLst>
          </a:blip>
          <a:stretch>
            <a:fillRect/>
          </a:stretch>
        </p:blipFill>
        <p:spPr>
          <a:xfrm rot="5400000">
            <a:off x="2680802" y="3549342"/>
            <a:ext cx="3724970" cy="2793728"/>
          </a:xfrm>
        </p:spPr>
      </p:pic>
      <p:pic>
        <p:nvPicPr>
          <p:cNvPr id="14" name="Рисунок 13">
            <a:extLst>
              <a:ext uri="{FF2B5EF4-FFF2-40B4-BE49-F238E27FC236}">
                <a16:creationId xmlns:a16="http://schemas.microsoft.com/office/drawing/2014/main" xmlns="" id="{E96B59B0-AEE2-458E-9BDF-08A7CDEE12C2}"/>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5400000">
            <a:off x="5560943" y="1171904"/>
            <a:ext cx="3833665" cy="2875249"/>
          </a:xfrm>
          <a:prstGeom prst="rect">
            <a:avLst/>
          </a:prstGeom>
        </p:spPr>
      </p:pic>
      <p:pic>
        <p:nvPicPr>
          <p:cNvPr id="16" name="Рисунок 15">
            <a:extLst>
              <a:ext uri="{FF2B5EF4-FFF2-40B4-BE49-F238E27FC236}">
                <a16:creationId xmlns:a16="http://schemas.microsoft.com/office/drawing/2014/main" xmlns="" id="{3298E7A5-F459-42DE-958A-0AAC23B48E6C}"/>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rot="5400000">
            <a:off x="-250610" y="1091687"/>
            <a:ext cx="3833665" cy="2875249"/>
          </a:xfrm>
          <a:prstGeom prst="rect">
            <a:avLst/>
          </a:prstGeom>
        </p:spPr>
      </p:pic>
    </p:spTree>
    <p:extLst>
      <p:ext uri="{BB962C8B-B14F-4D97-AF65-F5344CB8AC3E}">
        <p14:creationId xmlns:p14="http://schemas.microsoft.com/office/powerpoint/2010/main" val="150572821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82088F28-FF1B-46D8-BA71-0E2764679DDA}"/>
              </a:ext>
            </a:extLst>
          </p:cNvPr>
          <p:cNvSpPr>
            <a:spLocks noGrp="1"/>
          </p:cNvSpPr>
          <p:nvPr>
            <p:ph type="title"/>
          </p:nvPr>
        </p:nvSpPr>
        <p:spPr/>
        <p:txBody>
          <a:bodyPr/>
          <a:lstStyle/>
          <a:p>
            <a:endParaRPr lang="ru-RU"/>
          </a:p>
        </p:txBody>
      </p:sp>
      <p:pic>
        <p:nvPicPr>
          <p:cNvPr id="4" name="Рисунок 3">
            <a:extLst>
              <a:ext uri="{FF2B5EF4-FFF2-40B4-BE49-F238E27FC236}">
                <a16:creationId xmlns:a16="http://schemas.microsoft.com/office/drawing/2014/main" xmlns="" id="{3A1B3492-C350-4C8B-ACC6-85555B5B2506}"/>
              </a:ext>
            </a:extLst>
          </p:cNvPr>
          <p:cNvPicPr>
            <a:picLocks noChangeAspect="1"/>
          </p:cNvPicPr>
          <p:nvPr/>
        </p:nvPicPr>
        <p:blipFill>
          <a:blip r:embed="rId2" cstate="print">
            <a:lum bright="70000" contrast="-70000"/>
            <a:extLst>
              <a:ext uri="{BEBA8EAE-BF5A-486C-A8C5-ECC9F3942E4B}">
                <a14:imgProps xmlns:a14="http://schemas.microsoft.com/office/drawing/2010/main">
                  <a14:imgLayer r:embed="rId3">
                    <a14:imgEffect>
                      <a14:brightnessContrast bright="40000" contrast="20000"/>
                    </a14:imgEffect>
                  </a14:imgLayer>
                </a14:imgProps>
              </a:ex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8" name="Объект 7">
            <a:extLst>
              <a:ext uri="{FF2B5EF4-FFF2-40B4-BE49-F238E27FC236}">
                <a16:creationId xmlns:a16="http://schemas.microsoft.com/office/drawing/2014/main" xmlns="" id="{8923A683-C035-4953-B87A-B10287B2293D}"/>
              </a:ext>
            </a:extLst>
          </p:cNvPr>
          <p:cNvPicPr>
            <a:picLocks noGrp="1" noChangeAspect="1"/>
          </p:cNvPicPr>
          <p:nvPr>
            <p:ph idx="1"/>
          </p:nvPr>
        </p:nvPicPr>
        <p:blipFill>
          <a:blip r:embed="rId4" cstate="print">
            <a:extLst>
              <a:ext uri="{28A0092B-C50C-407E-A947-70E740481C1C}">
                <a14:useLocalDpi xmlns:a14="http://schemas.microsoft.com/office/drawing/2010/main" val="0"/>
              </a:ext>
            </a:extLst>
          </a:blip>
          <a:stretch>
            <a:fillRect/>
          </a:stretch>
        </p:blipFill>
        <p:spPr>
          <a:xfrm rot="5400000">
            <a:off x="-184423" y="3141034"/>
            <a:ext cx="3032124" cy="2274093"/>
          </a:xfrm>
        </p:spPr>
      </p:pic>
      <p:sp>
        <p:nvSpPr>
          <p:cNvPr id="6" name="TextBox 5">
            <a:extLst>
              <a:ext uri="{FF2B5EF4-FFF2-40B4-BE49-F238E27FC236}">
                <a16:creationId xmlns:a16="http://schemas.microsoft.com/office/drawing/2014/main" xmlns="" id="{FB349A7A-71A7-42AA-A0A6-065925FC594A}"/>
              </a:ext>
            </a:extLst>
          </p:cNvPr>
          <p:cNvSpPr txBox="1"/>
          <p:nvPr/>
        </p:nvSpPr>
        <p:spPr>
          <a:xfrm>
            <a:off x="1331640" y="143897"/>
            <a:ext cx="6480720" cy="369332"/>
          </a:xfrm>
          <a:prstGeom prst="rect">
            <a:avLst/>
          </a:prstGeom>
          <a:noFill/>
        </p:spPr>
        <p:txBody>
          <a:bodyPr wrap="square">
            <a:spAutoFit/>
          </a:bodyPr>
          <a:lstStyle/>
          <a:p>
            <a:pPr algn="ctr"/>
            <a:r>
              <a:rPr lang="ru-RU" sz="1800" dirty="0">
                <a:latin typeface="Times New Roman" pitchFamily="18" charset="0"/>
                <a:cs typeface="Times New Roman" pitchFamily="18" charset="0"/>
              </a:rPr>
              <a:t>Дидактическая игра: «Назови цифры и действия с ними»</a:t>
            </a:r>
            <a:endParaRPr lang="ru-RU" dirty="0"/>
          </a:p>
        </p:txBody>
      </p:sp>
      <p:pic>
        <p:nvPicPr>
          <p:cNvPr id="10" name="Рисунок 9">
            <a:extLst>
              <a:ext uri="{FF2B5EF4-FFF2-40B4-BE49-F238E27FC236}">
                <a16:creationId xmlns:a16="http://schemas.microsoft.com/office/drawing/2014/main" xmlns="" id="{8901558D-79FA-4F2D-B27A-AC9C11B68B21}"/>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663277" y="4071846"/>
            <a:ext cx="3470388" cy="2602791"/>
          </a:xfrm>
          <a:prstGeom prst="rect">
            <a:avLst/>
          </a:prstGeom>
        </p:spPr>
      </p:pic>
      <p:pic>
        <p:nvPicPr>
          <p:cNvPr id="12" name="Рисунок 11">
            <a:extLst>
              <a:ext uri="{FF2B5EF4-FFF2-40B4-BE49-F238E27FC236}">
                <a16:creationId xmlns:a16="http://schemas.microsoft.com/office/drawing/2014/main" xmlns="" id="{F80CF52B-EC6E-413C-AFF8-8369E42BD60C}"/>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rot="5400000">
            <a:off x="5475388" y="1054608"/>
            <a:ext cx="3285103" cy="2463827"/>
          </a:xfrm>
          <a:prstGeom prst="rect">
            <a:avLst/>
          </a:prstGeom>
        </p:spPr>
      </p:pic>
      <p:pic>
        <p:nvPicPr>
          <p:cNvPr id="14" name="Рисунок 13">
            <a:extLst>
              <a:ext uri="{FF2B5EF4-FFF2-40B4-BE49-F238E27FC236}">
                <a16:creationId xmlns:a16="http://schemas.microsoft.com/office/drawing/2014/main" xmlns="" id="{70821C2E-040F-4493-A62C-8663E7BAED49}"/>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rot="5400000">
            <a:off x="2266076" y="1108071"/>
            <a:ext cx="3177614" cy="2383211"/>
          </a:xfrm>
          <a:prstGeom prst="rect">
            <a:avLst/>
          </a:prstGeom>
        </p:spPr>
      </p:pic>
    </p:spTree>
    <p:extLst>
      <p:ext uri="{BB962C8B-B14F-4D97-AF65-F5344CB8AC3E}">
        <p14:creationId xmlns:p14="http://schemas.microsoft.com/office/powerpoint/2010/main" val="65940817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a:extLst>
              <a:ext uri="{FF2B5EF4-FFF2-40B4-BE49-F238E27FC236}">
                <a16:creationId xmlns:a16="http://schemas.microsoft.com/office/drawing/2014/main" xmlns="" id="{ED62C229-4D6D-443E-A7B2-7AE9713BF9AB}"/>
              </a:ext>
            </a:extLst>
          </p:cNvPr>
          <p:cNvPicPr>
            <a:picLocks noChangeAspect="1"/>
          </p:cNvPicPr>
          <p:nvPr/>
        </p:nvPicPr>
        <p:blipFill>
          <a:blip r:embed="rId2" cstate="print">
            <a:lum bright="70000" contrast="-70000"/>
            <a:extLst>
              <a:ext uri="{BEBA8EAE-BF5A-486C-A8C5-ECC9F3942E4B}">
                <a14:imgProps xmlns:a14="http://schemas.microsoft.com/office/drawing/2010/main">
                  <a14:imgLayer r:embed="rId3">
                    <a14:imgEffect>
                      <a14:brightnessContrast bright="40000" contrast="20000"/>
                    </a14:imgEffect>
                  </a14:imgLayer>
                </a14:imgProps>
              </a:ext>
              <a:ext uri="{28A0092B-C50C-407E-A947-70E740481C1C}">
                <a14:useLocalDpi xmlns:a14="http://schemas.microsoft.com/office/drawing/2010/main" val="0"/>
              </a:ext>
            </a:extLst>
          </a:blip>
          <a:stretch>
            <a:fillRect/>
          </a:stretch>
        </p:blipFill>
        <p:spPr>
          <a:xfrm>
            <a:off x="0" y="0"/>
            <a:ext cx="9251504" cy="6858000"/>
          </a:xfrm>
          <a:prstGeom prst="rect">
            <a:avLst/>
          </a:prstGeom>
        </p:spPr>
      </p:pic>
      <p:sp>
        <p:nvSpPr>
          <p:cNvPr id="19" name="TextBox 18"/>
          <p:cNvSpPr txBox="1"/>
          <p:nvPr/>
        </p:nvSpPr>
        <p:spPr>
          <a:xfrm>
            <a:off x="2051720" y="692696"/>
            <a:ext cx="5112568" cy="3477875"/>
          </a:xfrm>
          <a:prstGeom prst="rect">
            <a:avLst/>
          </a:prstGeom>
          <a:noFill/>
        </p:spPr>
        <p:txBody>
          <a:bodyPr wrap="square" rtlCol="0">
            <a:spAutoFit/>
          </a:bodyPr>
          <a:lstStyle/>
          <a:p>
            <a:pPr algn="ctr"/>
            <a:r>
              <a:rPr lang="ru-RU" sz="4400" b="1" dirty="0">
                <a:solidFill>
                  <a:srgbClr val="00B050"/>
                </a:solidFill>
                <a:latin typeface="Times New Roman" pitchFamily="18" charset="0"/>
                <a:cs typeface="Times New Roman" pitchFamily="18" charset="0"/>
              </a:rPr>
              <a:t>Благодарю </a:t>
            </a:r>
          </a:p>
          <a:p>
            <a:pPr algn="ctr"/>
            <a:r>
              <a:rPr lang="ru-RU" sz="4400" b="1" dirty="0">
                <a:solidFill>
                  <a:srgbClr val="00B050"/>
                </a:solidFill>
                <a:latin typeface="Times New Roman" pitchFamily="18" charset="0"/>
                <a:cs typeface="Times New Roman" pitchFamily="18" charset="0"/>
              </a:rPr>
              <a:t>за внимание! </a:t>
            </a:r>
          </a:p>
          <a:p>
            <a:pPr algn="ctr"/>
            <a:r>
              <a:rPr lang="ru-RU" sz="4400" b="1" dirty="0">
                <a:solidFill>
                  <a:srgbClr val="00B050"/>
                </a:solidFill>
                <a:latin typeface="Times New Roman" pitchFamily="18" charset="0"/>
                <a:cs typeface="Times New Roman" pitchFamily="18" charset="0"/>
              </a:rPr>
              <a:t>Все, что мы делаем – на благо нашей профессии. </a:t>
            </a:r>
          </a:p>
        </p:txBody>
      </p:sp>
    </p:spTree>
    <p:extLst>
      <p:ext uri="{BB962C8B-B14F-4D97-AF65-F5344CB8AC3E}">
        <p14:creationId xmlns:p14="http://schemas.microsoft.com/office/powerpoint/2010/main" val="2477444346"/>
      </p:ext>
    </p:extLst>
  </p:cSld>
  <p:clrMapOvr>
    <a:masterClrMapping/>
  </p:clrMapOvr>
  <p:transition/>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2048</TotalTime>
  <Words>360</Words>
  <Application>Microsoft Office PowerPoint</Application>
  <PresentationFormat>Экран (4:3)</PresentationFormat>
  <Paragraphs>24</Paragraphs>
  <Slides>6</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6</vt:i4>
      </vt:variant>
    </vt:vector>
  </HeadingPairs>
  <TitlesOfParts>
    <vt:vector size="7" baseType="lpstr">
      <vt:lpstr>Тема Office</vt:lpstr>
      <vt:lpstr>«Авторское пособие  для детей дошкольного возраста»  Номинация: Игровое пособие по познавательному развитию детей  Название пособия: «Жук Буквацифрик»  Автор работы: воспитатель,  Потехина Юлия Александровна</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Проект по опытно-экспериментальной деятельности во второй младшей «А» группе  «Снег – какой он разный»</dc:title>
  <cp:lastModifiedBy>user</cp:lastModifiedBy>
  <cp:revision>183</cp:revision>
  <dcterms:modified xsi:type="dcterms:W3CDTF">2025-06-18T22:18:07Z</dcterms:modified>
</cp:coreProperties>
</file>