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C63FE-8426-4A12-BBCD-B26D325102C8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009C8F-41DA-4FA7-9C1A-B9681A029E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09C8F-41DA-4FA7-9C1A-B9681A029EF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48680"/>
            <a:ext cx="9144000" cy="55446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Обобщение опыта работы по теме:</a:t>
            </a:r>
            <a:br>
              <a:rPr lang="ru-RU" sz="6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</a:br>
            <a:r>
              <a:rPr lang="ru-RU" sz="60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«Экспериментально-исследовательской деятельности старших дошкольников»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6093296"/>
            <a:ext cx="7020272" cy="764704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sz="3200" dirty="0" smtClean="0"/>
              <a:t>Воспитатель: Сергиенко Ирина Валерьевна</a:t>
            </a:r>
          </a:p>
          <a:p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25202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Дети дошкольного возраста по природе своей – пытливые исследователи окружающего мира. 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en-zashhityi-detey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3016410"/>
            <a:ext cx="6048672" cy="3841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432048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	Как помочь ребенку преодолеть неуверенность в себе, научить общаться с взрослыми и сверстниками, как помочь детям устранять появляющиеся трудности? 	Как стимулировать природную потребность ребенка к новизне?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Познание-мира-ребенком-768x50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26777"/>
            <a:ext cx="4499992" cy="3131223"/>
          </a:xfrm>
          <a:prstGeom prst="rect">
            <a:avLst/>
          </a:prstGeom>
        </p:spPr>
      </p:pic>
      <p:pic>
        <p:nvPicPr>
          <p:cNvPr id="5" name="Рисунок 4" descr="Маленький-исследователь-550x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717032"/>
            <a:ext cx="4499992" cy="3140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6490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В своей работе я стараюсь занимать позицию старшего друга, помогаю в проведении опыта, даю свой совет или рекомендации, вместе с ребенком осуществляю экспериментальные действия, если это необходимо. 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IMG_20150818_0936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64904"/>
            <a:ext cx="3923928" cy="4293096"/>
          </a:xfrm>
          <a:prstGeom prst="rect">
            <a:avLst/>
          </a:prstGeom>
        </p:spPr>
      </p:pic>
      <p:pic>
        <p:nvPicPr>
          <p:cNvPr id="7" name="Рисунок 6" descr="IMG_20150818_152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564904"/>
            <a:ext cx="5148064" cy="4293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996952"/>
          </a:xfrm>
        </p:spPr>
        <p:txBody>
          <a:bodyPr>
            <a:noAutofit/>
          </a:bodyPr>
          <a:lstStyle/>
          <a:p>
            <a:pPr algn="ctr"/>
            <a:r>
              <a:rPr lang="ru-RU" sz="3300" b="1" dirty="0" smtClean="0">
                <a:solidFill>
                  <a:schemeClr val="tx1"/>
                </a:solidFill>
              </a:rPr>
              <a:t>Поэтому цель моей работы заключается в развитии </a:t>
            </a:r>
            <a:r>
              <a:rPr lang="ru-RU" sz="3300" b="1" dirty="0" err="1" smtClean="0">
                <a:solidFill>
                  <a:schemeClr val="tx1"/>
                </a:solidFill>
              </a:rPr>
              <a:t>позновательно-исследовательской</a:t>
            </a:r>
            <a:r>
              <a:rPr lang="ru-RU" sz="3300" b="1" dirty="0" smtClean="0">
                <a:solidFill>
                  <a:schemeClr val="tx1"/>
                </a:solidFill>
              </a:rPr>
              <a:t> деятельности, интеллектуально-творческого потенциала личности ребенка, через проектную деятельность.</a:t>
            </a:r>
            <a:endParaRPr lang="ru-RU" sz="33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IMG_20150818_1014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12976"/>
            <a:ext cx="4499992" cy="3645024"/>
          </a:xfrm>
          <a:prstGeom prst="rect">
            <a:avLst/>
          </a:prstGeom>
        </p:spPr>
      </p:pic>
      <p:pic>
        <p:nvPicPr>
          <p:cNvPr id="6" name="Рисунок 5" descr="DSCN22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212976"/>
            <a:ext cx="4572000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6669360"/>
          </a:xfrm>
        </p:spPr>
        <p:txBody>
          <a:bodyPr>
            <a:noAutofit/>
          </a:bodyPr>
          <a:lstStyle/>
          <a:p>
            <a:pPr algn="ctr"/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3500" b="1" u="sng" dirty="0" smtClean="0">
                <a:solidFill>
                  <a:schemeClr val="tx1"/>
                </a:solidFill>
              </a:rPr>
              <a:t>Основные задачи проектной деятельности, которые я ставлю перед детьми:</a:t>
            </a:r>
            <a:r>
              <a:rPr lang="ru-RU" sz="3500" b="1" dirty="0" smtClean="0">
                <a:solidFill>
                  <a:schemeClr val="tx1"/>
                </a:solidFill>
              </a:rPr>
              <a:t/>
            </a:r>
            <a:br>
              <a:rPr lang="ru-RU" sz="35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500" b="1" dirty="0" smtClean="0">
                <a:solidFill>
                  <a:schemeClr val="tx1"/>
                </a:solidFill>
              </a:rPr>
              <a:t>Развитие интереса к исследовательскому поиску;</a:t>
            </a:r>
            <a:br>
              <a:rPr lang="ru-RU" sz="35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500" b="1" dirty="0" smtClean="0">
                <a:solidFill>
                  <a:schemeClr val="tx1"/>
                </a:solidFill>
              </a:rPr>
              <a:t>Создание проблемной ситуации, которая инициирует детское любопытство, </a:t>
            </a:r>
            <a:r>
              <a:rPr lang="ru-RU" sz="3500" b="1" dirty="0" smtClean="0">
                <a:solidFill>
                  <a:schemeClr val="tx1"/>
                </a:solidFill>
              </a:rPr>
              <a:t>стимулирует </a:t>
            </a:r>
            <a:r>
              <a:rPr lang="ru-RU" sz="3500" b="1" dirty="0" smtClean="0">
                <a:solidFill>
                  <a:schemeClr val="tx1"/>
                </a:solidFill>
              </a:rPr>
              <a:t>стремление к исследованию;</a:t>
            </a:r>
            <a:br>
              <a:rPr lang="ru-RU" sz="35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500" b="1" dirty="0" smtClean="0">
                <a:solidFill>
                  <a:schemeClr val="tx1"/>
                </a:solidFill>
              </a:rPr>
              <a:t>Организация работы с родителями по развитию проектной деятельности дошкольника;</a:t>
            </a:r>
            <a:br>
              <a:rPr lang="ru-RU" sz="35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500" b="1" dirty="0" smtClean="0">
                <a:solidFill>
                  <a:schemeClr val="tx1"/>
                </a:solidFill>
              </a:rPr>
              <a:t>Организация предметно-развивающей среды.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6669360"/>
          </a:xfrm>
        </p:spPr>
        <p:txBody>
          <a:bodyPr>
            <a:noAutofit/>
          </a:bodyPr>
          <a:lstStyle/>
          <a:p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3500" b="1" u="sng" dirty="0" smtClean="0">
                <a:solidFill>
                  <a:schemeClr val="tx1"/>
                </a:solidFill>
              </a:rPr>
              <a:t/>
            </a:r>
            <a:br>
              <a:rPr lang="ru-RU" sz="3500" b="1" u="sng" dirty="0" smtClean="0">
                <a:solidFill>
                  <a:schemeClr val="tx1"/>
                </a:solidFill>
              </a:rPr>
            </a:br>
            <a:r>
              <a:rPr lang="ru-RU" sz="2800" b="1" u="sng" dirty="0" smtClean="0">
                <a:solidFill>
                  <a:schemeClr val="tx1"/>
                </a:solidFill>
              </a:rPr>
              <a:t>В непосредственно-образовательной деятельности:</a:t>
            </a: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Проектная деятельность;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Занятия-путешествия;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Занятия в форме дидактических игр.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u="sng" dirty="0" smtClean="0">
                <a:solidFill>
                  <a:schemeClr val="tx1"/>
                </a:solidFill>
              </a:rPr>
              <a:t>В </a:t>
            </a:r>
            <a:r>
              <a:rPr lang="ru-RU" sz="2800" b="1" u="sng" dirty="0" smtClean="0">
                <a:solidFill>
                  <a:schemeClr val="tx1"/>
                </a:solidFill>
              </a:rPr>
              <a:t>повседневной деятельности:</a:t>
            </a: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Наблюдения, целевые прогулки и экскурсии;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Дидактические и сюжетно-ролевые игры;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Практические упражнения;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Опыты (экспериментирования) с предметами и их свойствами;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Коллекционирование (классификационная работа);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Совместное творчество детей и родителей (мини-выставки, совместные опыты – исследования в домашних условиях);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2800" b="1" dirty="0" smtClean="0">
                <a:solidFill>
                  <a:schemeClr val="tx1"/>
                </a:solidFill>
              </a:rPr>
              <a:t>Презентации.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0" y="213318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Экспериментирование вызывает не только огромный интерес у детей. Действуя практически с объектом исследования, ребенок, обнаруживает все новые и новые свойства предметов, их сходства и различия, связи и отношения.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5" name="Рисунок 4" descr="DSC025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1" y="3140968"/>
            <a:ext cx="5040560" cy="3717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316835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Я осторожно шла за интересами детей, а им интересно было всё: сломать лёд на луже и посмотреть, как намокает их обувь; высыпать сухой песок, и наблюдать, как его разносит ветер; встретить шмеля и послушать его жужжание.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risunok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645024"/>
            <a:ext cx="4176464" cy="3212976"/>
          </a:xfrm>
          <a:prstGeom prst="rect">
            <a:avLst/>
          </a:prstGeom>
        </p:spPr>
      </p:pic>
      <p:pic>
        <p:nvPicPr>
          <p:cNvPr id="5" name="Рисунок 4" descr="v-luje-v-odejde-18015-lar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645024"/>
            <a:ext cx="4513684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9442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Ребенок все старается увидеть, услышать, попробовать на вкус, понюхать, потрогать, разобрать. Удержать его практически невозможно, без этого он начинает страдать</a:t>
            </a:r>
            <a:r>
              <a:rPr lang="ru-RU" sz="3600" b="1" dirty="0" smtClean="0">
                <a:solidFill>
                  <a:schemeClr val="tx1"/>
                </a:solidFill>
              </a:rPr>
              <a:t>. 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IMG_20150818_0938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420888"/>
            <a:ext cx="3888432" cy="4437112"/>
          </a:xfrm>
          <a:prstGeom prst="rect">
            <a:avLst/>
          </a:prstGeom>
        </p:spPr>
      </p:pic>
      <p:pic>
        <p:nvPicPr>
          <p:cNvPr id="5" name="Рисунок 4" descr="IMG_20150818_0939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420889"/>
            <a:ext cx="3672408" cy="4437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lide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223224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Поэтому я стараюсь на занятиях, на прогулке (наблюдения, опыты с водой и песком, со снегом и льдом, в режимных моментах (задаю вопрос «А как вы думаете?»)) использовать элементы экспериментирования.</a:t>
            </a:r>
            <a:endParaRPr lang="ru-RU" sz="4400" dirty="0"/>
          </a:p>
        </p:txBody>
      </p:sp>
      <p:pic>
        <p:nvPicPr>
          <p:cNvPr id="4" name="Рисунок 3" descr="DSC025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661260" y="3235285"/>
            <a:ext cx="3861046" cy="3384378"/>
          </a:xfrm>
          <a:prstGeom prst="rect">
            <a:avLst/>
          </a:prstGeom>
        </p:spPr>
      </p:pic>
      <p:pic>
        <p:nvPicPr>
          <p:cNvPr id="5" name="Рисунок 4" descr="DSC024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996952"/>
            <a:ext cx="3888431" cy="386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«А как вы думаете?»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20160125_1106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348880"/>
            <a:ext cx="3995936" cy="3888432"/>
          </a:xfrm>
          <a:prstGeom prst="rect">
            <a:avLst/>
          </a:prstGeom>
        </p:spPr>
      </p:pic>
      <p:pic>
        <p:nvPicPr>
          <p:cNvPr id="5" name="Рисунок 4" descr="20160125_1106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348880"/>
            <a:ext cx="4596680" cy="3870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 с водой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SC025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464" y="2204864"/>
            <a:ext cx="4738591" cy="4320480"/>
          </a:xfrm>
          <a:prstGeom prst="rect">
            <a:avLst/>
          </a:prstGeom>
        </p:spPr>
      </p:pic>
      <p:pic>
        <p:nvPicPr>
          <p:cNvPr id="9" name="Рисунок 8" descr="DSC004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2204864"/>
            <a:ext cx="3672408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 с водой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IMG-20170112-WA0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132856"/>
            <a:ext cx="4896544" cy="4275094"/>
          </a:xfrm>
          <a:prstGeom prst="rect">
            <a:avLst/>
          </a:prstGeom>
        </p:spPr>
      </p:pic>
      <p:pic>
        <p:nvPicPr>
          <p:cNvPr id="7" name="Рисунок 6" descr="IMG-20170112-WA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2132856"/>
            <a:ext cx="3695601" cy="42967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201622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Экспериментирование имеет огромное значение в умственном развитии ребенка. Перед ним стоит определенная, познавательная задача, требующая самостоятельного решения.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SC004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420888"/>
            <a:ext cx="5472608" cy="4293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DSC024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772816"/>
            <a:ext cx="4824536" cy="4519640"/>
          </a:xfrm>
          <a:prstGeom prst="rect">
            <a:avLst/>
          </a:prstGeom>
        </p:spPr>
      </p:pic>
      <p:pic>
        <p:nvPicPr>
          <p:cNvPr id="6" name="Рисунок 5" descr="DSC024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772816"/>
            <a:ext cx="3816424" cy="4502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DSC025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4320480" cy="4176464"/>
          </a:xfrm>
          <a:prstGeom prst="rect">
            <a:avLst/>
          </a:prstGeom>
        </p:spPr>
      </p:pic>
      <p:pic>
        <p:nvPicPr>
          <p:cNvPr id="6" name="Рисунок 5" descr="DSC025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988840"/>
            <a:ext cx="4644008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229286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Для того, чтобы обобщить и расширить знания дошкольников о том, как ухаживать за культурными растениями в комнатных условиях, были созданы и разработаны такие проекты как: «Огород на подоконнике», где дети выращивали и наблюдали за ростом и развитием огурцов, лука, чеснока, салата.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SC004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8960"/>
            <a:ext cx="4644008" cy="3789040"/>
          </a:xfrm>
          <a:prstGeom prst="rect">
            <a:avLst/>
          </a:prstGeom>
        </p:spPr>
      </p:pic>
      <p:pic>
        <p:nvPicPr>
          <p:cNvPr id="5" name="Рисунок 4" descr="DSC004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068960"/>
            <a:ext cx="4427983" cy="378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61926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u="sng" dirty="0" smtClean="0">
                <a:solidFill>
                  <a:schemeClr val="tx1"/>
                </a:solidFill>
              </a:rPr>
              <a:t>Для создания «Центра экспериментирования» в группе, совместно с родителями, были приобретены:</a:t>
            </a:r>
            <a:r>
              <a:rPr lang="ru-RU" sz="3100" b="1" dirty="0" smtClean="0">
                <a:solidFill>
                  <a:schemeClr val="tx1"/>
                </a:solidFill>
              </a:rPr>
              <a:t/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100" b="1" dirty="0" smtClean="0">
                <a:solidFill>
                  <a:schemeClr val="tx1"/>
                </a:solidFill>
              </a:rPr>
              <a:t>Контейнеры для хранения сыпучих и мелких предметов;</a:t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100" b="1" dirty="0" smtClean="0">
                <a:solidFill>
                  <a:schemeClr val="tx1"/>
                </a:solidFill>
              </a:rPr>
              <a:t>Технические материалы: гайки, скрепки, винтики, гвозди;</a:t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100" b="1" dirty="0" smtClean="0">
                <a:solidFill>
                  <a:schemeClr val="tx1"/>
                </a:solidFill>
              </a:rPr>
              <a:t>Колбы, мерные ложечки, деревянные палочки, резиновые груши, воронки;</a:t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100" b="1" dirty="0" smtClean="0">
                <a:solidFill>
                  <a:schemeClr val="tx1"/>
                </a:solidFill>
              </a:rPr>
              <a:t>Бросовый материал: пластмасса, кожа, мех, поролон, пробки, проволока, деревянные, пластмассовые, металлические предметы, формочки – вкладыши от наборов шоколадных конфет;</a:t>
            </a:r>
            <a:br>
              <a:rPr lang="ru-RU" sz="3100" b="1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  <a:latin typeface="Arial"/>
                <a:cs typeface="Arial"/>
              </a:rPr>
              <a:t>►</a:t>
            </a:r>
            <a:r>
              <a:rPr lang="ru-RU" sz="3100" b="1" dirty="0" smtClean="0">
                <a:solidFill>
                  <a:schemeClr val="tx1"/>
                </a:solidFill>
              </a:rPr>
              <a:t>Различные виды бумаги: обычная альбомная, тетрадная, калька, наждачная.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259228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В ходе проекта мы узнавали о переходе воды из одного состояния в другое. Учились делать выводы на основе опытов. Закрепляли знания о значении воды и ее свойствах. Развивали речевую активность.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SC004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4644008" cy="3501008"/>
          </a:xfrm>
          <a:prstGeom prst="rect">
            <a:avLst/>
          </a:prstGeom>
        </p:spPr>
      </p:pic>
      <p:pic>
        <p:nvPicPr>
          <p:cNvPr id="5" name="Рисунок 4" descr="DSC004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356992"/>
            <a:ext cx="4427984" cy="3501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2520280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</a:rPr>
              <a:t>Предполагаемый результат по окончании проекта был:</a:t>
            </a:r>
            <a:br>
              <a:rPr lang="ru-RU" sz="3000" b="1" dirty="0" smtClean="0">
                <a:solidFill>
                  <a:schemeClr val="tx1"/>
                </a:solidFill>
              </a:rPr>
            </a:br>
            <a:r>
              <a:rPr lang="ru-RU" sz="3000" b="1" dirty="0" smtClean="0">
                <a:solidFill>
                  <a:schemeClr val="tx1"/>
                </a:solidFill>
              </a:rPr>
              <a:t>Воспитание бережного отношения к водным ресурсам, развитии интереса к экспериментированию любознательности. Цели были достигнуты в ходе проекта.</a:t>
            </a:r>
            <a:endParaRPr lang="ru-RU" sz="30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DSC00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4499992" cy="3501008"/>
          </a:xfrm>
          <a:prstGeom prst="rect">
            <a:avLst/>
          </a:prstGeom>
        </p:spPr>
      </p:pic>
      <p:pic>
        <p:nvPicPr>
          <p:cNvPr id="5" name="Рисунок 4" descr="DSC004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356992"/>
            <a:ext cx="4572000" cy="3501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0" y="704850"/>
            <a:ext cx="9144000" cy="222009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Мы с детьми в игровой и увлекательной форме закрепили знания о свойствах и качествах воды, о значении воды в жизни людей и животных, растений.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IMG-20170112-WA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12976"/>
            <a:ext cx="4211960" cy="3645024"/>
          </a:xfrm>
          <a:prstGeom prst="rect">
            <a:avLst/>
          </a:prstGeom>
        </p:spPr>
      </p:pic>
      <p:pic>
        <p:nvPicPr>
          <p:cNvPr id="7" name="Рисунок 6" descr="SAM_09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212976"/>
            <a:ext cx="4860032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«Вода – источник жизни на земле»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voda-istochnik-zhiz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772816"/>
            <a:ext cx="5184576" cy="4731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2724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Цель, которую я поставила перед собой: заинтересовать родителей проблемой, ознакомление детей со свойствами воды через экспериментальную деятельность различными предметами. Родители вместе с детьми провели ряд экспериментов, опытов дома.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SAM_09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283968" cy="3429000"/>
          </a:xfrm>
          <a:prstGeom prst="rect">
            <a:avLst/>
          </a:prstGeom>
        </p:spPr>
      </p:pic>
      <p:pic>
        <p:nvPicPr>
          <p:cNvPr id="6" name="Рисунок 5" descr="SAM_09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79978" y="3429000"/>
            <a:ext cx="4764021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 с яйцом и водой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SAM_09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92896"/>
            <a:ext cx="4427984" cy="3672408"/>
          </a:xfrm>
          <a:prstGeom prst="rect">
            <a:avLst/>
          </a:prstGeom>
        </p:spPr>
      </p:pic>
      <p:pic>
        <p:nvPicPr>
          <p:cNvPr id="5" name="Рисунок 4" descr="SAM_09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492896"/>
            <a:ext cx="4644008" cy="3699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Опыты с яйцом и водой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IMG_20170111_210237_4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916832"/>
            <a:ext cx="4248472" cy="4694160"/>
          </a:xfrm>
          <a:prstGeom prst="rect">
            <a:avLst/>
          </a:prstGeom>
        </p:spPr>
      </p:pic>
      <p:pic>
        <p:nvPicPr>
          <p:cNvPr id="6" name="Рисунок 5" descr="IMG-20170112-WA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916832"/>
            <a:ext cx="4032448" cy="47011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380787871_nau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4434069"/>
            <a:ext cx="3635896" cy="242393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50405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«Ребенок, почувствовавший себя исследователем, овладевший искусством эксперимента, побеждает нерешительность и неуверенность в себе. У него просыпаются инициатива, способность бодро преодолевать трудности, переживать неудачи и достигать успеха, умение оценивать и восхищаться достижением товарища и готовности прийти ему на помощь. Вообще опыт собственных открытий – одна из лучших школ характера» 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(А. Шапиро)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5616624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chemeClr val="tx1"/>
                </a:solidFill>
              </a:rPr>
              <a:t>Заключая вышесказанное, можно сделать вывод о том, что на современном этапе развития дошкольного образования проблеме познавательного развития дошкольников уделяется большое внимание. Используя экспериментирование и проектную деятельность при решении проблемы позновательно-исследовательского развития детей мы стараемся обеспечить стадийный переход, качественные изменения в развитии познавательной деятельности дошкольников в соответствии с ФГОС.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23-023-Spasibo-za-vnima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404</TotalTime>
  <Words>552</Words>
  <Application>Microsoft Office PowerPoint</Application>
  <PresentationFormat>Экран (4:3)</PresentationFormat>
  <Paragraphs>30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Обобщение опыта работы по теме: «Экспериментально-исследовательской деятельности старших дошкольников» </vt:lpstr>
      <vt:lpstr>Дети дошкольного возраста по природе своей – пытливые исследователи окружающего мира.  </vt:lpstr>
      <vt:lpstr> Как помочь ребенку преодолеть неуверенность в себе, научить общаться с взрослыми и сверстниками, как помочь детям устранять появляющиеся трудности?  Как стимулировать природную потребность ребенка к новизне?  </vt:lpstr>
      <vt:lpstr>В своей работе я стараюсь занимать позицию старшего друга, помогаю в проведении опыта, даю свой совет или рекомендации, вместе с ребенком осуществляю экспериментальные действия, если это необходимо. </vt:lpstr>
      <vt:lpstr>Поэтому цель моей работы заключается в развитии позновательно-исследовательской деятельности, интеллектуально-творческого потенциала личности ребенка, через проектную деятельность.</vt:lpstr>
      <vt:lpstr>   Основные задачи проектной деятельности, которые я ставлю перед детьми: ►Развитие интереса к исследовательскому поиску; ►Создание проблемной ситуации, которая инициирует детское любопытство, стимулирует стремление к исследованию; ►Организация работы с родителями по развитию проектной деятельности дошкольника; ►Организация предметно-развивающей среды.</vt:lpstr>
      <vt:lpstr>   В непосредственно-образовательной деятельности: ►Проектная деятельность; ►Занятия-путешествия; ►Занятия в форме дидактических игр. В повседневной деятельности: ►Наблюдения, целевые прогулки и экскурсии; ►Дидактические и сюжетно-ролевые игры; ►Практические упражнения; ►Опыты (экспериментирования) с предметами и их свойствами; ►Коллекционирование (классификационная работа); ►Совместное творчество детей и родителей (мини-выставки, совместные опыты – исследования в домашних условиях); ►Презентации.</vt:lpstr>
      <vt:lpstr>Экспериментирование вызывает не только огромный интерес у детей. Действуя практически с объектом исследования, ребенок, обнаруживает все новые и новые свойства предметов, их сходства и различия, связи и отношения.</vt:lpstr>
      <vt:lpstr>Я осторожно шла за интересами детей, а им интересно было всё: сломать лёд на луже и посмотреть, как намокает их обувь; высыпать сухой песок, и наблюдать, как его разносит ветер; встретить шмеля и послушать его жужжание.</vt:lpstr>
      <vt:lpstr>Ребенок все старается увидеть, услышать, попробовать на вкус, понюхать, потрогать, разобрать. Удержать его практически невозможно, без этого он начинает страдать. </vt:lpstr>
      <vt:lpstr>Слайд 11</vt:lpstr>
      <vt:lpstr>Поэтому я стараюсь на занятиях, на прогулке (наблюдения, опыты с водой и песком, со снегом и льдом, в режимных моментах (задаю вопрос «А как вы думаете?»)) использовать элементы экспериментирования.</vt:lpstr>
      <vt:lpstr>«А как вы думаете?»</vt:lpstr>
      <vt:lpstr>Опыты с водой</vt:lpstr>
      <vt:lpstr>Опыты с водой</vt:lpstr>
      <vt:lpstr>Экспериментирование имеет огромное значение в умственном развитии ребенка. Перед ним стоит определенная, познавательная задача, требующая самостоятельного решения.</vt:lpstr>
      <vt:lpstr>Опыты</vt:lpstr>
      <vt:lpstr>Опыты</vt:lpstr>
      <vt:lpstr>Для того, чтобы обобщить и расширить знания дошкольников о том, как ухаживать за культурными растениями в комнатных условиях, были созданы и разработаны такие проекты как: «Огород на подоконнике», где дети выращивали и наблюдали за ростом и развитием огурцов, лука, чеснока, салата.</vt:lpstr>
      <vt:lpstr>Для создания «Центра экспериментирования» в группе, совместно с родителями, были приобретены: ►Контейнеры для хранения сыпучих и мелких предметов; ►Технические материалы: гайки, скрепки, винтики, гвозди; ►Колбы, мерные ложечки, деревянные палочки, резиновые груши, воронки; ►Бросовый материал: пластмасса, кожа, мех, поролон, пробки, проволока, деревянные, пластмассовые, металлические предметы, формочки – вкладыши от наборов шоколадных конфет; ►Различные виды бумаги: обычная альбомная, тетрадная, калька, наждачная.</vt:lpstr>
      <vt:lpstr>В ходе проекта мы узнавали о переходе воды из одного состояния в другое. Учились делать выводы на основе опытов. Закрепляли знания о значении воды и ее свойствах. Развивали речевую активность.</vt:lpstr>
      <vt:lpstr>Предполагаемый результат по окончании проекта был: Воспитание бережного отношения к водным ресурсам, развитии интереса к экспериментированию любознательности. Цели были достигнуты в ходе проекта.</vt:lpstr>
      <vt:lpstr>Мы с детьми в игровой и увлекательной форме закрепили знания о свойствах и качествах воды, о значении воды в жизни людей и животных, растений.</vt:lpstr>
      <vt:lpstr>«Вода – источник жизни на земле»</vt:lpstr>
      <vt:lpstr>Цель, которую я поставила перед собой: заинтересовать родителей проблемой, ознакомление детей со свойствами воды через экспериментальную деятельность различными предметами. Родители вместе с детьми провели ряд экспериментов, опытов дома.</vt:lpstr>
      <vt:lpstr>Опыты с яйцом и водой</vt:lpstr>
      <vt:lpstr>Опыты с яйцом и водой</vt:lpstr>
      <vt:lpstr>«Ребенок, почувствовавший себя исследователем, овладевший искусством эксперимента, побеждает нерешительность и неуверенность в себе. У него просыпаются инициатива, способность бодро преодолевать трудности, переживать неудачи и достигать успеха, умение оценивать и восхищаться достижением товарища и готовности прийти ему на помощь. Вообще опыт собственных открытий – одна из лучших школ характера»  (А. Шапиро)</vt:lpstr>
      <vt:lpstr>Заключая вышесказанное, можно сделать вывод о том, что на современном этапе развития дошкольного образования проблеме познавательного развития дошкольников уделяется большое внимание. Используя экспериментирование и проектную деятельность при решении проблемы позновательно-исследовательского развития детей мы стараемся обеспечить стадийный переход, качественные изменения в развитии познавательной деятельности дошкольников в соответствии с ФГОС.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опыта работы по теме: «Экспериментально-исследовательской деятельности старших дошкольников» </dc:title>
  <dc:creator>Юлия</dc:creator>
  <cp:lastModifiedBy>Юлия</cp:lastModifiedBy>
  <cp:revision>66</cp:revision>
  <dcterms:created xsi:type="dcterms:W3CDTF">2017-01-22T10:57:49Z</dcterms:created>
  <dcterms:modified xsi:type="dcterms:W3CDTF">2017-01-24T20:01:25Z</dcterms:modified>
</cp:coreProperties>
</file>