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81" r:id="rId5"/>
    <p:sldId id="280" r:id="rId6"/>
    <p:sldId id="259" r:id="rId7"/>
    <p:sldId id="260" r:id="rId8"/>
    <p:sldId id="261" r:id="rId9"/>
    <p:sldId id="264" r:id="rId10"/>
    <p:sldId id="279" r:id="rId11"/>
    <p:sldId id="266" r:id="rId12"/>
    <p:sldId id="267" r:id="rId13"/>
    <p:sldId id="268" r:id="rId14"/>
    <p:sldId id="269" r:id="rId15"/>
    <p:sldId id="270" r:id="rId16"/>
    <p:sldId id="272" r:id="rId17"/>
    <p:sldId id="274" r:id="rId18"/>
    <p:sldId id="282" r:id="rId19"/>
    <p:sldId id="275" r:id="rId20"/>
    <p:sldId id="28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4"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76200"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Лист1!$A$2:$A$9</c:f>
              <c:strCache>
                <c:ptCount val="8"/>
                <c:pt idx="0">
                  <c:v>ДДТ</c:v>
                </c:pt>
                <c:pt idx="1">
                  <c:v>ДШИ</c:v>
                </c:pt>
                <c:pt idx="2">
                  <c:v>ДЮСШ</c:v>
                </c:pt>
                <c:pt idx="3">
                  <c:v>Дружба</c:v>
                </c:pt>
                <c:pt idx="4">
                  <c:v>Олимп</c:v>
                </c:pt>
                <c:pt idx="5">
                  <c:v>клуб "Олимпионик"</c:v>
                </c:pt>
                <c:pt idx="6">
                  <c:v>клуб"Строфа"</c:v>
                </c:pt>
                <c:pt idx="7">
                  <c:v>Туризм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15</c:v>
                </c:pt>
                <c:pt idx="1">
                  <c:v>6</c:v>
                </c:pt>
                <c:pt idx="2">
                  <c:v>7</c:v>
                </c:pt>
                <c:pt idx="3">
                  <c:v>1</c:v>
                </c:pt>
                <c:pt idx="4">
                  <c:v>0</c:v>
                </c:pt>
                <c:pt idx="5">
                  <c:v>21</c:v>
                </c:pt>
                <c:pt idx="6">
                  <c:v>3</c:v>
                </c:pt>
                <c:pt idx="7">
                  <c:v>7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8630552"/>
        <c:axId val="219402184"/>
      </c:lineChart>
      <c:catAx>
        <c:axId val="138630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9402184"/>
        <c:crosses val="autoZero"/>
        <c:auto val="1"/>
        <c:lblAlgn val="ctr"/>
        <c:lblOffset val="100"/>
        <c:noMultiLvlLbl val="0"/>
      </c:catAx>
      <c:valAx>
        <c:axId val="21940218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138630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8/3/2017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5222" y="0"/>
            <a:ext cx="7766936" cy="1646302"/>
          </a:xfrm>
        </p:spPr>
        <p:txBody>
          <a:bodyPr/>
          <a:lstStyle/>
          <a:p>
            <a:pPr algn="ctr"/>
            <a:r>
              <a:rPr lang="ru-RU" sz="1600" b="1" dirty="0" smtClean="0"/>
              <a:t>Муниципальное общеобразовательное учреждение </a:t>
            </a:r>
            <a:br>
              <a:rPr lang="ru-RU" sz="1600" b="1" dirty="0" smtClean="0"/>
            </a:br>
            <a:r>
              <a:rPr lang="ru-RU" sz="1600" b="1" dirty="0" smtClean="0"/>
              <a:t>«Средняя общеобразовательная школа №1» </a:t>
            </a:r>
            <a:br>
              <a:rPr lang="ru-RU" sz="1600" b="1" dirty="0" smtClean="0"/>
            </a:br>
            <a:r>
              <a:rPr lang="ru-RU" sz="1600" b="1" dirty="0" smtClean="0"/>
              <a:t>с. Летняя Ставка Туркменского района Ставропольского края</a:t>
            </a:r>
            <a:endParaRPr lang="ru-RU" sz="1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3965" y="3826898"/>
            <a:ext cx="7766936" cy="1096899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Опыт воспитательной работы классного руководителя</a:t>
            </a:r>
          </a:p>
          <a:p>
            <a:r>
              <a:rPr lang="ru-RU" sz="2400" b="1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Хаджимухаметовой Гульнахар Хасановны</a:t>
            </a:r>
            <a:endParaRPr lang="ru-RU" sz="24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1506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06182" y="4590472"/>
            <a:ext cx="1791854" cy="17918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2038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04655" y="609599"/>
            <a:ext cx="7610763" cy="5212703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Каждому ребенку </a:t>
            </a:r>
            <a:br>
              <a:rPr lang="ru-RU" b="1" dirty="0" smtClean="0"/>
            </a:br>
            <a:r>
              <a:rPr lang="ru-RU" b="1" dirty="0" smtClean="0"/>
              <a:t>нужен поводырь-человек, который обозначит для тебя начало пути.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           </a:t>
            </a:r>
            <a:r>
              <a:rPr lang="ru-RU" sz="28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cs typeface="Angsana New" panose="02020603050405020304" pitchFamily="18" charset="-34"/>
              </a:rPr>
              <a:t>Антуан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ngsana New" panose="02020603050405020304" pitchFamily="18" charset="-34"/>
              </a:rPr>
              <a:t> де Сент-Экзюпери</a:t>
            </a:r>
            <a:endParaRPr lang="ru-RU" sz="2800" i="1" dirty="0">
              <a:solidFill>
                <a:schemeClr val="tx1">
                  <a:lumMod val="95000"/>
                  <a:lumOff val="5000"/>
                </a:schemeClr>
              </a:solidFill>
              <a:cs typeface="Angsana New" panose="02020603050405020304" pitchFamily="18" charset="-34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828" y="758888"/>
            <a:ext cx="1883894" cy="2273560"/>
          </a:xfrm>
          <a:prstGeom prst="rect">
            <a:avLst/>
          </a:prstGeom>
        </p:spPr>
      </p:pic>
      <p:pic>
        <p:nvPicPr>
          <p:cNvPr id="5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3825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057" y="-1"/>
            <a:ext cx="8575555" cy="612343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Вверх по лестнице ,ведущей в «классную жизнь»</a:t>
            </a:r>
            <a:br>
              <a:rPr lang="ru-RU" sz="2000" b="1" dirty="0" smtClean="0"/>
            </a:br>
            <a:r>
              <a:rPr lang="ru-RU" sz="2000" b="1" dirty="0" smtClean="0"/>
              <a:t>Концепция Я.Корчака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245" y="457202"/>
            <a:ext cx="9471294" cy="624217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 rot="20378993">
            <a:off x="640128" y="5585164"/>
            <a:ext cx="17556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/>
              <a:t>Ценности</a:t>
            </a:r>
          </a:p>
        </p:txBody>
      </p:sp>
      <p:sp>
        <p:nvSpPr>
          <p:cNvPr id="13" name="Прямоугольник 12"/>
          <p:cNvSpPr/>
          <p:nvPr/>
        </p:nvSpPr>
        <p:spPr>
          <a:xfrm rot="20298955">
            <a:off x="491050" y="4209107"/>
            <a:ext cx="2053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Направления</a:t>
            </a:r>
          </a:p>
        </p:txBody>
      </p:sp>
      <p:sp>
        <p:nvSpPr>
          <p:cNvPr id="14" name="Прямоугольник 13"/>
          <p:cNvSpPr/>
          <p:nvPr/>
        </p:nvSpPr>
        <p:spPr>
          <a:xfrm rot="20302926">
            <a:off x="286225" y="2576291"/>
            <a:ext cx="1992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Приоритеты </a:t>
            </a:r>
          </a:p>
        </p:txBody>
      </p:sp>
      <p:sp>
        <p:nvSpPr>
          <p:cNvPr id="15" name="Прямоугольник 14"/>
          <p:cNvSpPr/>
          <p:nvPr/>
        </p:nvSpPr>
        <p:spPr>
          <a:xfrm rot="20334305">
            <a:off x="180632" y="1252711"/>
            <a:ext cx="18469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Ориентиры</a:t>
            </a:r>
            <a:r>
              <a:rPr lang="ru-RU" dirty="0"/>
              <a:t> 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34612" y="914404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Цель воспитания: полное</a:t>
            </a:r>
            <a:r>
              <a:rPr lang="ru-RU" sz="2000" dirty="0" smtClean="0"/>
              <a:t>, свободное, гармоничное </a:t>
            </a:r>
            <a:r>
              <a:rPr lang="ru-RU" sz="2000" dirty="0"/>
              <a:t>развитие внутренних сил и </a:t>
            </a:r>
            <a:r>
              <a:rPr lang="ru-RU" sz="2000" dirty="0" smtClean="0"/>
              <a:t>способностей </a:t>
            </a:r>
            <a:r>
              <a:rPr lang="ru-RU" sz="2000" dirty="0"/>
              <a:t>каждого конкретного ребенка.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2086881" y="1222310"/>
            <a:ext cx="1085527" cy="279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3172408" y="248395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Ребенок-СУБЪЕКТ! воспитания: воспитание без участия в нем самого ребенка не существует.</a:t>
            </a:r>
          </a:p>
        </p:txBody>
      </p:sp>
      <p:cxnSp>
        <p:nvCxnSpPr>
          <p:cNvPr id="21" name="Прямая со стрелкой 20"/>
          <p:cNvCxnSpPr/>
          <p:nvPr/>
        </p:nvCxnSpPr>
        <p:spPr>
          <a:xfrm flipV="1">
            <a:off x="2086881" y="2687216"/>
            <a:ext cx="1085527" cy="279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172408" y="3776511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Два изобретения человечества можно считать самыми трудными: искусство воспитывать и искусство управлять.(Кант)</a:t>
            </a: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2435290" y="4152122"/>
            <a:ext cx="73711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3172408" y="5050139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- </a:t>
            </a:r>
            <a:r>
              <a:rPr lang="ru-RU" sz="2000" dirty="0"/>
              <a:t>Взаимодействие</a:t>
            </a:r>
          </a:p>
          <a:p>
            <a:r>
              <a:rPr lang="ru-RU" sz="2000" dirty="0"/>
              <a:t> - Грамматика отношений</a:t>
            </a:r>
          </a:p>
          <a:p>
            <a:r>
              <a:rPr lang="ru-RU" sz="2000" dirty="0"/>
              <a:t> -Диалог-основа воспитательной системы  </a:t>
            </a:r>
            <a:r>
              <a:rPr lang="ru-RU" dirty="0"/>
              <a:t>  </a:t>
            </a:r>
          </a:p>
        </p:txBody>
      </p:sp>
      <p:cxnSp>
        <p:nvCxnSpPr>
          <p:cNvPr id="27" name="Прямая со стрелкой 26"/>
          <p:cNvCxnSpPr>
            <a:stCxn id="12" idx="3"/>
          </p:cNvCxnSpPr>
          <p:nvPr/>
        </p:nvCxnSpPr>
        <p:spPr>
          <a:xfrm>
            <a:off x="2340949" y="5541512"/>
            <a:ext cx="893663" cy="164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5094" y="55493"/>
            <a:ext cx="2049624" cy="2428464"/>
          </a:xfrm>
          <a:prstGeom prst="rect">
            <a:avLst/>
          </a:prstGeom>
        </p:spPr>
      </p:pic>
      <p:pic>
        <p:nvPicPr>
          <p:cNvPr id="17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9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  <p:pic>
        <p:nvPicPr>
          <p:cNvPr id="40962" name="Picture 2" descr="http://www.skreytumhus.is/wp-content/uploads/2013/07/10176_276564865815145_311037081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99357" y="1784783"/>
            <a:ext cx="5012098" cy="3341399"/>
          </a:xfrm>
          <a:prstGeom prst="rect">
            <a:avLst/>
          </a:prstGeom>
          <a:noFill/>
        </p:spPr>
      </p:pic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77334" y="609600"/>
            <a:ext cx="8596668" cy="45719"/>
          </a:xfrm>
        </p:spPr>
        <p:txBody>
          <a:bodyPr>
            <a:normAutofit fontScale="90000"/>
          </a:bodyPr>
          <a:lstStyle/>
          <a:p>
            <a:pPr eaLnBrk="1" hangingPunct="1"/>
            <a:endParaRPr lang="ru-RU" sz="4000" b="1" dirty="0" smtClean="0"/>
          </a:p>
        </p:txBody>
      </p:sp>
      <p:sp>
        <p:nvSpPr>
          <p:cNvPr id="2" name="AutoShape 4" descr="Голубая тисненая бумага"/>
          <p:cNvSpPr>
            <a:spLocks noChangeArrowheads="1"/>
          </p:cNvSpPr>
          <p:nvPr/>
        </p:nvSpPr>
        <p:spPr bwMode="auto">
          <a:xfrm flipH="1">
            <a:off x="-1" y="496023"/>
            <a:ext cx="6853383" cy="4269940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28575">
            <a:solidFill>
              <a:srgbClr val="0000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dirty="0" smtClean="0"/>
              <a:t>Моё</a:t>
            </a:r>
          </a:p>
          <a:p>
            <a:pPr algn="ctr"/>
            <a:r>
              <a:rPr lang="ru-RU" sz="2800" b="1" dirty="0" smtClean="0"/>
              <a:t>педагогическое кредо</a:t>
            </a:r>
          </a:p>
          <a:p>
            <a:pPr algn="ctr"/>
            <a:r>
              <a:rPr lang="ru-RU" sz="2800" b="1" i="1" dirty="0" smtClean="0">
                <a:solidFill>
                  <a:srgbClr val="A50021"/>
                </a:solidFill>
              </a:rPr>
              <a:t>«Ребенок </a:t>
            </a:r>
          </a:p>
          <a:p>
            <a:pPr algn="ctr"/>
            <a:r>
              <a:rPr lang="ru-RU" sz="2800" b="1" i="1" dirty="0" smtClean="0">
                <a:solidFill>
                  <a:srgbClr val="A50021"/>
                </a:solidFill>
              </a:rPr>
              <a:t>непризнанный гений </a:t>
            </a:r>
          </a:p>
          <a:p>
            <a:pPr algn="ctr"/>
            <a:r>
              <a:rPr lang="ru-RU" sz="2800" b="1" i="1" dirty="0" smtClean="0">
                <a:solidFill>
                  <a:srgbClr val="A50021"/>
                </a:solidFill>
              </a:rPr>
              <a:t>средь будничных серых людей!»</a:t>
            </a:r>
            <a:endParaRPr lang="ru-RU" sz="2800" b="1" i="1" dirty="0">
              <a:solidFill>
                <a:srgbClr val="A50021"/>
              </a:solidFill>
            </a:endParaRPr>
          </a:p>
        </p:txBody>
      </p:sp>
      <p:sp>
        <p:nvSpPr>
          <p:cNvPr id="16394" name="WordArt 10"/>
          <p:cNvSpPr>
            <a:spLocks noChangeArrowheads="1" noChangeShapeType="1" noTextEdit="1"/>
          </p:cNvSpPr>
          <p:nvPr/>
        </p:nvSpPr>
        <p:spPr bwMode="auto">
          <a:xfrm>
            <a:off x="719668" y="549276"/>
            <a:ext cx="1065741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000099">
                      <a:gamma/>
                      <a:shade val="46275"/>
                      <a:invGamma/>
                    </a:srgbClr>
                  </a:gs>
                  <a:gs pos="50000">
                    <a:srgbClr val="000099"/>
                  </a:gs>
                  <a:gs pos="100000">
                    <a:srgbClr val="000099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20074"/>
            <a:ext cx="8596668" cy="116378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Программно-методическая и технологическая основа опыта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3" y="1182255"/>
            <a:ext cx="10942011" cy="5375563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Ведущая идея опыта</a:t>
            </a:r>
          </a:p>
          <a:p>
            <a:pPr>
              <a:buNone/>
            </a:pPr>
            <a:r>
              <a:rPr lang="ru-RU" dirty="0" smtClean="0"/>
              <a:t>       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«Образование без воспитания-меч в руках безумца!»</a:t>
            </a:r>
          </a:p>
          <a:p>
            <a:pPr algn="ctr">
              <a:buNone/>
            </a:pP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Концептуальные основы опыта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Педагогика-это наука об индивидуальном искусстве воспитания детей.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Методологическая основа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«Трехфазное развитие личности»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Технологическая основа опыта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Концепция Я.Корчака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Концепция персонализированного образования «Каждый человек значим»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Дидаскология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Авторская мини-программа духовно-нравственного воспитания «Компас»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Программа работы с родителями «Мост»</a:t>
            </a:r>
          </a:p>
          <a:p>
            <a:pPr>
              <a:buNone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Приемы, техники «Кирпич», «окно Джохари»</a:t>
            </a:r>
          </a:p>
          <a:p>
            <a:pPr>
              <a:buNone/>
            </a:pP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77236" y="5237016"/>
            <a:ext cx="1330037" cy="13300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25550" y="609600"/>
            <a:ext cx="5448451" cy="13208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chemeClr val="accent2"/>
                </a:solidFill>
              </a:rPr>
              <a:t>«Ворота»</a:t>
            </a:r>
            <a:endParaRPr lang="ru-RU" sz="4800" b="1" dirty="0">
              <a:solidFill>
                <a:schemeClr val="accent2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2800" b="1" dirty="0" smtClean="0"/>
              <a:t>Концепция персонализированного образования </a:t>
            </a:r>
          </a:p>
          <a:p>
            <a:pPr algn="ctr"/>
            <a:r>
              <a:rPr lang="ru-RU" sz="2800" b="1" u="sng" dirty="0" smtClean="0"/>
              <a:t>«Каждый ребенок значим!»</a:t>
            </a:r>
          </a:p>
          <a:p>
            <a:pPr marL="0" indent="0">
              <a:buNone/>
            </a:pPr>
            <a:r>
              <a:rPr lang="ru-RU" sz="2800" b="1" dirty="0" smtClean="0"/>
              <a:t>1 «ворота»-глубинное обучение</a:t>
            </a:r>
          </a:p>
          <a:p>
            <a:pPr marL="0" indent="0">
              <a:buNone/>
            </a:pPr>
            <a:r>
              <a:rPr lang="ru-RU" sz="2800" b="1" dirty="0" smtClean="0"/>
              <a:t>2 «ворота»-глубинное сопровождение</a:t>
            </a:r>
          </a:p>
          <a:p>
            <a:pPr marL="0" indent="0">
              <a:buNone/>
            </a:pPr>
            <a:r>
              <a:rPr lang="ru-RU" sz="2800" b="1" dirty="0" smtClean="0"/>
              <a:t>3 «ворота»-глубинное управление</a:t>
            </a:r>
          </a:p>
          <a:p>
            <a:pPr marL="0" indent="0">
              <a:buNone/>
            </a:pPr>
            <a:r>
              <a:rPr lang="ru-RU" sz="2800" b="1" dirty="0" smtClean="0"/>
              <a:t>4 «ворота»-глубинный контроль</a:t>
            </a:r>
          </a:p>
          <a:p>
            <a:pPr algn="ctr"/>
            <a:endParaRPr lang="ru-RU" u="sng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879" y="112714"/>
            <a:ext cx="2562225" cy="2047875"/>
          </a:xfrm>
          <a:prstGeom prst="rect">
            <a:avLst/>
          </a:prstGeom>
        </p:spPr>
      </p:pic>
      <p:pic>
        <p:nvPicPr>
          <p:cNvPr id="5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777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1880" y="18661"/>
            <a:ext cx="6027576" cy="1320800"/>
          </a:xfrm>
        </p:spPr>
        <p:txBody>
          <a:bodyPr/>
          <a:lstStyle/>
          <a:p>
            <a:r>
              <a:rPr lang="ru-RU" dirty="0" smtClean="0"/>
              <a:t>Диагностика и мониторинг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3988" y="557763"/>
            <a:ext cx="3143359" cy="206413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100677" y="2514673"/>
            <a:ext cx="2852254" cy="646331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r>
              <a:rPr lang="ru-RU" sz="3600" dirty="0"/>
              <a:t>Я хочу знать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950" y="3161004"/>
            <a:ext cx="2700762" cy="164606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880" y="4807067"/>
            <a:ext cx="2700762" cy="16460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1191" y="4807066"/>
            <a:ext cx="2700762" cy="164606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9075" y="3161003"/>
            <a:ext cx="2700762" cy="1646063"/>
          </a:xfrm>
          <a:prstGeom prst="rect">
            <a:avLst/>
          </a:prstGeom>
        </p:spPr>
      </p:pic>
      <p:cxnSp>
        <p:nvCxnSpPr>
          <p:cNvPr id="25" name="Прямая со стрелкой 24"/>
          <p:cNvCxnSpPr>
            <a:stCxn id="5" idx="1"/>
          </p:cNvCxnSpPr>
          <p:nvPr/>
        </p:nvCxnSpPr>
        <p:spPr>
          <a:xfrm flipH="1">
            <a:off x="2090057" y="2837839"/>
            <a:ext cx="1010620" cy="3231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5952931" y="2861706"/>
            <a:ext cx="846136" cy="840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>
            <a:off x="3482141" y="2985524"/>
            <a:ext cx="166646" cy="182154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4922391" y="3073264"/>
            <a:ext cx="813575" cy="180664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4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Творческий потенциал моего класса</a:t>
            </a:r>
            <a:endParaRPr lang="ru-RU" b="1" dirty="0"/>
          </a:p>
        </p:txBody>
      </p:sp>
      <p:sp>
        <p:nvSpPr>
          <p:cNvPr id="18" name="Объект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Танцоры-5</a:t>
            </a:r>
          </a:p>
          <a:p>
            <a:r>
              <a:rPr lang="ru-RU" sz="2400" b="1" dirty="0" smtClean="0"/>
              <a:t>Певцы-7</a:t>
            </a:r>
          </a:p>
          <a:p>
            <a:r>
              <a:rPr lang="ru-RU" sz="2400" b="1" dirty="0" smtClean="0"/>
              <a:t>Художники-8</a:t>
            </a:r>
          </a:p>
          <a:p>
            <a:r>
              <a:rPr lang="ru-RU" sz="2400" b="1" dirty="0" smtClean="0"/>
              <a:t>Поэты-3</a:t>
            </a:r>
          </a:p>
          <a:p>
            <a:r>
              <a:rPr lang="ru-RU" sz="2400" b="1" dirty="0" smtClean="0"/>
              <a:t>Журналисты(корреспонденты школьной газеты «Школа+»)-2</a:t>
            </a:r>
          </a:p>
          <a:p>
            <a:r>
              <a:rPr lang="ru-RU" sz="2400" b="1" dirty="0" smtClean="0"/>
              <a:t>Актеры школьного(классного) театра-21</a:t>
            </a:r>
          </a:p>
          <a:p>
            <a:r>
              <a:rPr lang="ru-RU" sz="2400" b="1" dirty="0" smtClean="0"/>
              <a:t>И звездочки, которые еще не зажглись-0</a:t>
            </a:r>
            <a:endParaRPr lang="ru-RU" sz="2400" b="1" dirty="0"/>
          </a:p>
        </p:txBody>
      </p:sp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687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730" y="21771"/>
            <a:ext cx="8596668" cy="715347"/>
          </a:xfrm>
        </p:spPr>
        <p:txBody>
          <a:bodyPr/>
          <a:lstStyle/>
          <a:p>
            <a:r>
              <a:rPr lang="ru-RU" dirty="0" smtClean="0"/>
              <a:t>Мониторинг социальной среды </a:t>
            </a: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8296508"/>
              </p:ext>
            </p:extLst>
          </p:nvPr>
        </p:nvGraphicFramePr>
        <p:xfrm>
          <a:off x="359392" y="737118"/>
          <a:ext cx="9158287" cy="5575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057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83268" y="0"/>
            <a:ext cx="9808633" cy="6651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Пакет школьных методик</a:t>
            </a:r>
          </a:p>
        </p:txBody>
      </p:sp>
      <p:sp>
        <p:nvSpPr>
          <p:cNvPr id="138243" name="AutoShape 3"/>
          <p:cNvSpPr>
            <a:spLocks noChangeArrowheads="1"/>
          </p:cNvSpPr>
          <p:nvPr/>
        </p:nvSpPr>
        <p:spPr bwMode="auto">
          <a:xfrm>
            <a:off x="3888318" y="3860801"/>
            <a:ext cx="2112433" cy="1584325"/>
          </a:xfrm>
          <a:prstGeom prst="flowChartMagneticDisk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sz="1400" b="1">
                <a:latin typeface="Georgia" pitchFamily="18" charset="0"/>
              </a:rPr>
              <a:t>«Пороховая</a:t>
            </a:r>
          </a:p>
          <a:p>
            <a:pPr algn="ctr"/>
            <a:r>
              <a:rPr kumimoji="1" lang="ru-RU" sz="1400" b="1">
                <a:latin typeface="Georgia" pitchFamily="18" charset="0"/>
              </a:rPr>
              <a:t> бочка»</a:t>
            </a:r>
          </a:p>
        </p:txBody>
      </p:sp>
      <p:sp>
        <p:nvSpPr>
          <p:cNvPr id="138244" name="AutoShape 4"/>
          <p:cNvSpPr>
            <a:spLocks noChangeArrowheads="1"/>
          </p:cNvSpPr>
          <p:nvPr/>
        </p:nvSpPr>
        <p:spPr bwMode="auto">
          <a:xfrm>
            <a:off x="4847168" y="2060575"/>
            <a:ext cx="3266017" cy="1728788"/>
          </a:xfrm>
          <a:prstGeom prst="flowChartConnector">
            <a:avLst/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«Стабильные»</a:t>
            </a:r>
          </a:p>
        </p:txBody>
      </p:sp>
      <p:sp>
        <p:nvSpPr>
          <p:cNvPr id="138245" name="AutoShape 5"/>
          <p:cNvSpPr>
            <a:spLocks noChangeArrowheads="1"/>
          </p:cNvSpPr>
          <p:nvPr/>
        </p:nvSpPr>
        <p:spPr bwMode="auto">
          <a:xfrm>
            <a:off x="9359901" y="981075"/>
            <a:ext cx="2495551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Социометрия</a:t>
            </a:r>
          </a:p>
        </p:txBody>
      </p:sp>
      <p:sp>
        <p:nvSpPr>
          <p:cNvPr id="138246" name="AutoShape 6"/>
          <p:cNvSpPr>
            <a:spLocks noChangeArrowheads="1"/>
          </p:cNvSpPr>
          <p:nvPr/>
        </p:nvSpPr>
        <p:spPr bwMode="auto">
          <a:xfrm>
            <a:off x="3407834" y="5445126"/>
            <a:ext cx="6239933" cy="1008063"/>
          </a:xfrm>
          <a:prstGeom prst="cloudCallout">
            <a:avLst>
              <a:gd name="adj1" fmla="val -12315"/>
              <a:gd name="adj2" fmla="val 158190"/>
            </a:avLst>
          </a:prstGeom>
          <a:gradFill rotWithShape="1">
            <a:gsLst>
              <a:gs pos="0">
                <a:srgbClr val="FFFFCC"/>
              </a:gs>
              <a:gs pos="100000">
                <a:srgbClr val="765E2F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kumimoji="1" lang="ru-RU">
              <a:latin typeface="Times New Roman" pitchFamily="18" charset="0"/>
            </a:endParaRPr>
          </a:p>
          <a:p>
            <a:r>
              <a:rPr kumimoji="1" lang="ru-RU" b="1">
                <a:solidFill>
                  <a:srgbClr val="080216"/>
                </a:solidFill>
                <a:latin typeface="Georgia" pitchFamily="18" charset="0"/>
              </a:rPr>
              <a:t>«Неопределившиеся»</a:t>
            </a:r>
          </a:p>
        </p:txBody>
      </p:sp>
      <p:sp>
        <p:nvSpPr>
          <p:cNvPr id="138247" name="AutoShape 7"/>
          <p:cNvSpPr>
            <a:spLocks noChangeArrowheads="1"/>
          </p:cNvSpPr>
          <p:nvPr/>
        </p:nvSpPr>
        <p:spPr bwMode="auto">
          <a:xfrm rot="1313954">
            <a:off x="5327651" y="3500438"/>
            <a:ext cx="4309533" cy="2063750"/>
          </a:xfrm>
          <a:prstGeom prst="star5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1" lang="ru-RU" sz="2000" b="1">
                <a:latin typeface="Times New Roman" pitchFamily="18" charset="0"/>
              </a:rPr>
              <a:t>«Яркие»</a:t>
            </a:r>
          </a:p>
        </p:txBody>
      </p:sp>
      <p:sp>
        <p:nvSpPr>
          <p:cNvPr id="138248" name="AutoShape 8"/>
          <p:cNvSpPr>
            <a:spLocks noChangeArrowheads="1"/>
          </p:cNvSpPr>
          <p:nvPr/>
        </p:nvSpPr>
        <p:spPr bwMode="auto">
          <a:xfrm>
            <a:off x="4847167" y="836613"/>
            <a:ext cx="3456517" cy="1223962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Тест 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«Твой темперамент»</a:t>
            </a:r>
          </a:p>
        </p:txBody>
      </p:sp>
      <p:sp>
        <p:nvSpPr>
          <p:cNvPr id="138249" name="AutoShape 9"/>
          <p:cNvSpPr>
            <a:spLocks noChangeArrowheads="1"/>
          </p:cNvSpPr>
          <p:nvPr/>
        </p:nvSpPr>
        <p:spPr bwMode="auto">
          <a:xfrm>
            <a:off x="1678517" y="1052513"/>
            <a:ext cx="2497667" cy="1008062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Цветограмма</a:t>
            </a:r>
          </a:p>
        </p:txBody>
      </p:sp>
      <p:sp>
        <p:nvSpPr>
          <p:cNvPr id="138250" name="AutoShape 10"/>
          <p:cNvSpPr>
            <a:spLocks noChangeArrowheads="1"/>
          </p:cNvSpPr>
          <p:nvPr/>
        </p:nvSpPr>
        <p:spPr bwMode="auto">
          <a:xfrm>
            <a:off x="8976784" y="2420938"/>
            <a:ext cx="2783416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Тест -  карта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самооценки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«Портрет»</a:t>
            </a:r>
          </a:p>
        </p:txBody>
      </p:sp>
      <p:sp>
        <p:nvSpPr>
          <p:cNvPr id="138251" name="AutoShape 11"/>
          <p:cNvSpPr>
            <a:spLocks noChangeArrowheads="1"/>
          </p:cNvSpPr>
          <p:nvPr/>
        </p:nvSpPr>
        <p:spPr bwMode="auto">
          <a:xfrm>
            <a:off x="9072033" y="3860800"/>
            <a:ext cx="2880784" cy="1152525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sz="1600" b="1">
                <a:latin typeface="Georgia" pitchFamily="18" charset="0"/>
              </a:rPr>
              <a:t>Мини – сочинение</a:t>
            </a:r>
          </a:p>
          <a:p>
            <a:pPr algn="ctr"/>
            <a:r>
              <a:rPr kumimoji="1" lang="ru-RU" sz="1600" b="1">
                <a:latin typeface="Georgia" pitchFamily="18" charset="0"/>
              </a:rPr>
              <a:t>«Я и мой класс»</a:t>
            </a:r>
          </a:p>
        </p:txBody>
      </p:sp>
      <p:sp>
        <p:nvSpPr>
          <p:cNvPr id="138252" name="AutoShape 12"/>
          <p:cNvSpPr>
            <a:spLocks noChangeArrowheads="1"/>
          </p:cNvSpPr>
          <p:nvPr/>
        </p:nvSpPr>
        <p:spPr bwMode="auto">
          <a:xfrm>
            <a:off x="9072033" y="5373688"/>
            <a:ext cx="2880784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Диагностика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 школьной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 тревожности</a:t>
            </a:r>
          </a:p>
        </p:txBody>
      </p:sp>
      <p:sp>
        <p:nvSpPr>
          <p:cNvPr id="138253" name="AutoShape 13"/>
          <p:cNvSpPr>
            <a:spLocks noChangeArrowheads="1"/>
          </p:cNvSpPr>
          <p:nvPr/>
        </p:nvSpPr>
        <p:spPr bwMode="auto">
          <a:xfrm>
            <a:off x="814918" y="2276475"/>
            <a:ext cx="2880783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Интервью</a:t>
            </a:r>
          </a:p>
        </p:txBody>
      </p:sp>
      <p:sp>
        <p:nvSpPr>
          <p:cNvPr id="138254" name="AutoShape 14"/>
          <p:cNvSpPr>
            <a:spLocks noChangeArrowheads="1"/>
          </p:cNvSpPr>
          <p:nvPr/>
        </p:nvSpPr>
        <p:spPr bwMode="auto">
          <a:xfrm>
            <a:off x="719667" y="3933825"/>
            <a:ext cx="2880784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«Мир моих 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Интересов»</a:t>
            </a:r>
          </a:p>
        </p:txBody>
      </p:sp>
      <p:sp>
        <p:nvSpPr>
          <p:cNvPr id="138255" name="AutoShape 15"/>
          <p:cNvSpPr>
            <a:spLocks noChangeArrowheads="1"/>
          </p:cNvSpPr>
          <p:nvPr/>
        </p:nvSpPr>
        <p:spPr bwMode="auto">
          <a:xfrm>
            <a:off x="719667" y="5300663"/>
            <a:ext cx="2880784" cy="1079500"/>
          </a:xfrm>
          <a:prstGeom prst="doubleWave">
            <a:avLst>
              <a:gd name="adj1" fmla="val 6500"/>
              <a:gd name="adj2" fmla="val 0"/>
            </a:avLst>
          </a:prstGeom>
          <a:gradFill rotWithShape="1">
            <a:gsLst>
              <a:gs pos="0">
                <a:srgbClr val="6699FF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ru-RU" b="1">
                <a:latin typeface="Georgia" pitchFamily="18" charset="0"/>
              </a:rPr>
              <a:t>Тест 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«Способности </a:t>
            </a:r>
          </a:p>
          <a:p>
            <a:pPr algn="ctr"/>
            <a:r>
              <a:rPr kumimoji="1" lang="ru-RU" b="1">
                <a:latin typeface="Georgia" pitchFamily="18" charset="0"/>
              </a:rPr>
              <a:t>Школьника»</a:t>
            </a:r>
          </a:p>
        </p:txBody>
      </p:sp>
      <p:sp>
        <p:nvSpPr>
          <p:cNvPr id="138256" name="AutoShape 16"/>
          <p:cNvSpPr>
            <a:spLocks noChangeArrowheads="1"/>
          </p:cNvSpPr>
          <p:nvPr/>
        </p:nvSpPr>
        <p:spPr bwMode="auto">
          <a:xfrm>
            <a:off x="4464051" y="4005264"/>
            <a:ext cx="287867" cy="288925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8257" name="AutoShape 17"/>
          <p:cNvSpPr>
            <a:spLocks noChangeArrowheads="1"/>
          </p:cNvSpPr>
          <p:nvPr/>
        </p:nvSpPr>
        <p:spPr bwMode="auto">
          <a:xfrm>
            <a:off x="4464051" y="3500439"/>
            <a:ext cx="287867" cy="503237"/>
          </a:xfrm>
          <a:prstGeom prst="star4">
            <a:avLst>
              <a:gd name="adj" fmla="val 12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8258" name="AutoShape 18"/>
          <p:cNvSpPr>
            <a:spLocks noChangeArrowheads="1"/>
          </p:cNvSpPr>
          <p:nvPr/>
        </p:nvSpPr>
        <p:spPr bwMode="auto">
          <a:xfrm>
            <a:off x="5039784" y="3573464"/>
            <a:ext cx="480483" cy="288925"/>
          </a:xfrm>
          <a:prstGeom prst="star5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8259" name="AutoShape 19"/>
          <p:cNvSpPr>
            <a:spLocks noChangeArrowheads="1"/>
          </p:cNvSpPr>
          <p:nvPr/>
        </p:nvSpPr>
        <p:spPr bwMode="auto">
          <a:xfrm>
            <a:off x="4847167" y="3716339"/>
            <a:ext cx="287867" cy="433387"/>
          </a:xfrm>
          <a:prstGeom prst="irregularSeal1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8260" name="AutoShape 20"/>
          <p:cNvSpPr>
            <a:spLocks noChangeArrowheads="1"/>
          </p:cNvSpPr>
          <p:nvPr/>
        </p:nvSpPr>
        <p:spPr bwMode="auto">
          <a:xfrm>
            <a:off x="4944534" y="4005264"/>
            <a:ext cx="383117" cy="503237"/>
          </a:xfrm>
          <a:prstGeom prst="star4">
            <a:avLst>
              <a:gd name="adj" fmla="val 125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8261" name="AutoShape 21"/>
          <p:cNvSpPr>
            <a:spLocks noChangeArrowheads="1"/>
          </p:cNvSpPr>
          <p:nvPr/>
        </p:nvSpPr>
        <p:spPr bwMode="auto">
          <a:xfrm>
            <a:off x="4847167" y="3284539"/>
            <a:ext cx="480484" cy="288925"/>
          </a:xfrm>
          <a:prstGeom prst="star5">
            <a:avLst/>
          </a:prstGeom>
          <a:solidFill>
            <a:srgbClr val="9933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38262" name="AutoShape 22"/>
          <p:cNvSpPr>
            <a:spLocks noChangeArrowheads="1"/>
          </p:cNvSpPr>
          <p:nvPr/>
        </p:nvSpPr>
        <p:spPr bwMode="auto">
          <a:xfrm>
            <a:off x="5327651" y="3933825"/>
            <a:ext cx="287867" cy="433388"/>
          </a:xfrm>
          <a:prstGeom prst="irregularSeal1">
            <a:avLst/>
          </a:prstGeom>
          <a:solidFill>
            <a:srgbClr val="FF33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8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13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8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13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8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3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8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38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8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13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8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38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8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6" dur="1000"/>
                                        <p:tgtEl>
                                          <p:spTgt spid="13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"/>
                            </p:stCondLst>
                            <p:childTnLst>
                              <p:par>
                                <p:cTn id="5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8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1000"/>
                                        <p:tgtEl>
                                          <p:spTgt spid="13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000"/>
                            </p:stCondLst>
                            <p:childTnLst>
                              <p:par>
                                <p:cTn id="6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8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13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0"/>
                            </p:stCondLst>
                            <p:childTnLst>
                              <p:par>
                                <p:cTn id="70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1000"/>
                            </p:stCondLst>
                            <p:childTnLst>
                              <p:par>
                                <p:cTn id="7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000"/>
                            </p:stCondLst>
                            <p:childTnLst>
                              <p:par>
                                <p:cTn id="9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3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2" grpId="0"/>
      <p:bldP spid="138243" grpId="0" animBg="1"/>
      <p:bldP spid="138244" grpId="0" animBg="1"/>
      <p:bldP spid="138245" grpId="0" animBg="1"/>
      <p:bldP spid="138246" grpId="0" animBg="1"/>
      <p:bldP spid="138247" grpId="0" animBg="1"/>
      <p:bldP spid="138248" grpId="0" animBg="1"/>
      <p:bldP spid="138249" grpId="0" animBg="1"/>
      <p:bldP spid="138250" grpId="0" animBg="1"/>
      <p:bldP spid="138251" grpId="0" animBg="1"/>
      <p:bldP spid="138252" grpId="0" animBg="1"/>
      <p:bldP spid="138253" grpId="0" animBg="1"/>
      <p:bldP spid="138254" grpId="0" animBg="1"/>
      <p:bldP spid="138255" grpId="0" animBg="1"/>
      <p:bldP spid="138256" grpId="0" animBg="1"/>
      <p:bldP spid="138257" grpId="0" animBg="1"/>
      <p:bldP spid="138258" grpId="0" animBg="1"/>
      <p:bldP spid="138259" grpId="0" animBg="1"/>
      <p:bldP spid="138260" grpId="0" animBg="1"/>
      <p:bldP spid="138261" grpId="0" animBg="1"/>
      <p:bldP spid="13826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2367" y="718457"/>
            <a:ext cx="8596668" cy="54739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Грамматика отношений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288213" y="453335"/>
            <a:ext cx="12680301" cy="6609184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логические                                                                                          менторская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стилистический                                                                 одухотворяющая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фонетический                                                  конфронтационная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информационная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функциональная                                          </a:t>
            </a:r>
            <a:r>
              <a:rPr lang="ru-RU" b="1" dirty="0" smtClean="0"/>
              <a:t>Методы эмпирического уровня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причинная                                                             частные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пространственная            экспрессивная                                               комплексные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               наблюдение ,беседа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эмоциональная                  искренность   убеждение                                мониторинг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                                         анализ проблем,</a:t>
            </a:r>
            <a:br>
              <a:rPr lang="ru-RU" dirty="0" smtClean="0"/>
            </a:br>
            <a:r>
              <a:rPr lang="ru-RU" dirty="0" smtClean="0"/>
              <a:t>                                                        интеллигентность                                                                 ситуации,документов 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                                компетентность                  пример               </a:t>
            </a:r>
            <a:r>
              <a:rPr lang="ru-RU" dirty="0"/>
              <a:t>Окно Джохари </a:t>
            </a:r>
            <a:r>
              <a:rPr lang="ru-RU" dirty="0" smtClean="0"/>
              <a:t>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</a:t>
            </a:r>
            <a:r>
              <a:rPr lang="ru-RU" b="1" dirty="0" smtClean="0"/>
              <a:t>Методы продуктивного уровня</a:t>
            </a:r>
            <a:endParaRPr lang="ru-RU" b="1" dirty="0"/>
          </a:p>
        </p:txBody>
      </p:sp>
      <p:sp>
        <p:nvSpPr>
          <p:cNvPr id="29" name="Овал 28"/>
          <p:cNvSpPr/>
          <p:nvPr/>
        </p:nvSpPr>
        <p:spPr>
          <a:xfrm>
            <a:off x="4250093" y="2603241"/>
            <a:ext cx="1903445" cy="1110342"/>
          </a:xfrm>
          <a:prstGeom prst="ellipse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ОБРАТНАЯ СВЯЗЬ</a:t>
            </a:r>
            <a:endParaRPr lang="ru-RU" dirty="0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363894" y="821094"/>
            <a:ext cx="3984171" cy="20993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/>
          <p:cNvSpPr/>
          <p:nvPr/>
        </p:nvSpPr>
        <p:spPr>
          <a:xfrm>
            <a:off x="0" y="544286"/>
            <a:ext cx="2985795" cy="279918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Коммуникативные барьеры</a:t>
            </a:r>
            <a:endParaRPr lang="ru-RU" sz="1600" dirty="0"/>
          </a:p>
        </p:txBody>
      </p:sp>
      <p:cxnSp>
        <p:nvCxnSpPr>
          <p:cNvPr id="37" name="Прямая соединительная линия 36"/>
          <p:cNvCxnSpPr/>
          <p:nvPr/>
        </p:nvCxnSpPr>
        <p:spPr>
          <a:xfrm flipV="1">
            <a:off x="6046237" y="438539"/>
            <a:ext cx="3277376" cy="24819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8572499" y="181947"/>
            <a:ext cx="2043404" cy="242596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Модели общения</a:t>
            </a:r>
            <a:endParaRPr lang="ru-RU" dirty="0"/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6153538" y="3359021"/>
            <a:ext cx="6038462" cy="466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5908729" y="3632719"/>
            <a:ext cx="5483949" cy="32252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1214204" y="3713583"/>
            <a:ext cx="3908302" cy="3144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H="1">
            <a:off x="115075" y="3359021"/>
            <a:ext cx="4135020" cy="2136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3151413" y="3194959"/>
            <a:ext cx="1098679" cy="187388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Связь</a:t>
            </a:r>
            <a:endParaRPr lang="ru-RU" dirty="0"/>
          </a:p>
        </p:txBody>
      </p:sp>
      <p:sp>
        <p:nvSpPr>
          <p:cNvPr id="57" name="Прямоугольник 56"/>
          <p:cNvSpPr/>
          <p:nvPr/>
        </p:nvSpPr>
        <p:spPr>
          <a:xfrm>
            <a:off x="3617943" y="3693366"/>
            <a:ext cx="1198986" cy="270588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Речь</a:t>
            </a:r>
            <a:endParaRPr lang="ru-RU" dirty="0"/>
          </a:p>
        </p:txBody>
      </p:sp>
      <p:cxnSp>
        <p:nvCxnSpPr>
          <p:cNvPr id="59" name="Прямая со стрелкой 58"/>
          <p:cNvCxnSpPr/>
          <p:nvPr/>
        </p:nvCxnSpPr>
        <p:spPr>
          <a:xfrm>
            <a:off x="5547051" y="3713583"/>
            <a:ext cx="100419" cy="3144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Прямоугольник 59"/>
          <p:cNvSpPr/>
          <p:nvPr/>
        </p:nvSpPr>
        <p:spPr>
          <a:xfrm>
            <a:off x="2636132" y="6543869"/>
            <a:ext cx="3011338" cy="30791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Характер общения</a:t>
            </a:r>
            <a:endParaRPr lang="ru-RU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6373186" y="3047575"/>
            <a:ext cx="4982547" cy="247261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Методы , приемы</a:t>
            </a:r>
            <a:endParaRPr lang="ru-RU" dirty="0"/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5631258" y="3673151"/>
            <a:ext cx="2460832" cy="32252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074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7121"/>
            <a:ext cx="8596668" cy="1320800"/>
          </a:xfrm>
        </p:spPr>
        <p:txBody>
          <a:bodyPr/>
          <a:lstStyle/>
          <a:p>
            <a:r>
              <a:rPr lang="ru-RU" dirty="0" smtClean="0"/>
              <a:t>Основные компоненты</a:t>
            </a:r>
            <a:br>
              <a:rPr lang="ru-RU" dirty="0" smtClean="0"/>
            </a:br>
            <a:r>
              <a:rPr lang="ru-RU" dirty="0" smtClean="0"/>
              <a:t>воспитательной системы</a:t>
            </a: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138333" y="2033036"/>
            <a:ext cx="2565919" cy="137263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Индивидуально-групповой</a:t>
            </a:r>
            <a:endParaRPr lang="ru-RU" sz="1600" dirty="0"/>
          </a:p>
        </p:txBody>
      </p:sp>
      <p:sp>
        <p:nvSpPr>
          <p:cNvPr id="9" name="Овал 8"/>
          <p:cNvSpPr/>
          <p:nvPr/>
        </p:nvSpPr>
        <p:spPr>
          <a:xfrm>
            <a:off x="4637313" y="1930400"/>
            <a:ext cx="2864498" cy="132598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Пространственно-временной 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240971" y="3704254"/>
            <a:ext cx="2463281" cy="1418252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/>
              <a:t>Ценностно-ориентационный</a:t>
            </a:r>
            <a:endParaRPr lang="ru-RU" sz="1400" b="1" dirty="0"/>
          </a:p>
        </p:txBody>
      </p:sp>
      <p:sp>
        <p:nvSpPr>
          <p:cNvPr id="11" name="Овал 10"/>
          <p:cNvSpPr/>
          <p:nvPr/>
        </p:nvSpPr>
        <p:spPr>
          <a:xfrm>
            <a:off x="3202851" y="4815148"/>
            <a:ext cx="2649895" cy="1380931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Диагностико-аналитический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5187820" y="3484760"/>
            <a:ext cx="2780523" cy="1446243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Функционально-деятельностный</a:t>
            </a:r>
            <a:endParaRPr lang="ru-RU" dirty="0"/>
          </a:p>
        </p:txBody>
      </p:sp>
      <p:sp>
        <p:nvSpPr>
          <p:cNvPr id="13" name="Выгнутая вправо стрелка 12"/>
          <p:cNvSpPr/>
          <p:nvPr/>
        </p:nvSpPr>
        <p:spPr>
          <a:xfrm>
            <a:off x="6069562" y="1450910"/>
            <a:ext cx="671804" cy="549469"/>
          </a:xfrm>
          <a:prstGeom prst="curved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лево стрелка 13"/>
          <p:cNvSpPr/>
          <p:nvPr/>
        </p:nvSpPr>
        <p:spPr>
          <a:xfrm>
            <a:off x="677334" y="1650482"/>
            <a:ext cx="485191" cy="858417"/>
          </a:xfrm>
          <a:prstGeom prst="curved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Выгнутая влево стрелка 14"/>
          <p:cNvSpPr/>
          <p:nvPr/>
        </p:nvSpPr>
        <p:spPr>
          <a:xfrm>
            <a:off x="162251" y="1467927"/>
            <a:ext cx="638282" cy="3290685"/>
          </a:xfrm>
          <a:prstGeom prst="curved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6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57164" y="5237016"/>
            <a:ext cx="1450109" cy="145010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3965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3340359" y="2155371"/>
            <a:ext cx="4002833" cy="2547257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Направления</a:t>
            </a:r>
          </a:p>
          <a:p>
            <a:pPr algn="ctr"/>
            <a:r>
              <a:rPr lang="ru-RU" sz="2800" dirty="0"/>
              <a:t>в</a:t>
            </a:r>
            <a:r>
              <a:rPr lang="ru-RU" sz="2800" dirty="0" smtClean="0"/>
              <a:t>оспитательной</a:t>
            </a:r>
          </a:p>
          <a:p>
            <a:pPr algn="ctr"/>
            <a:r>
              <a:rPr lang="ru-RU" sz="2800" dirty="0" smtClean="0"/>
              <a:t>работы</a:t>
            </a:r>
            <a:endParaRPr lang="ru-RU" sz="2800" dirty="0"/>
          </a:p>
        </p:txBody>
      </p:sp>
      <p:sp>
        <p:nvSpPr>
          <p:cNvPr id="5" name="Овал 4"/>
          <p:cNvSpPr/>
          <p:nvPr/>
        </p:nvSpPr>
        <p:spPr>
          <a:xfrm>
            <a:off x="3498979" y="0"/>
            <a:ext cx="3685592" cy="152088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Культурно-просветительское</a:t>
            </a:r>
            <a:endParaRPr lang="ru-RU" sz="2000" dirty="0"/>
          </a:p>
        </p:txBody>
      </p:sp>
      <p:sp>
        <p:nvSpPr>
          <p:cNvPr id="6" name="Стрелка вверх 5"/>
          <p:cNvSpPr/>
          <p:nvPr/>
        </p:nvSpPr>
        <p:spPr>
          <a:xfrm>
            <a:off x="5162160" y="1520889"/>
            <a:ext cx="359229" cy="63448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0" y="1520889"/>
            <a:ext cx="2715208" cy="160486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Общественно-патриотическое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57201" y="4544005"/>
            <a:ext cx="2883158" cy="1810139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Физкультурно-оздоровительное</a:t>
            </a:r>
            <a:endParaRPr lang="ru-RU" sz="1600" b="1" dirty="0"/>
          </a:p>
        </p:txBody>
      </p:sp>
      <p:sp>
        <p:nvSpPr>
          <p:cNvPr id="9" name="Овал 8"/>
          <p:cNvSpPr/>
          <p:nvPr/>
        </p:nvSpPr>
        <p:spPr>
          <a:xfrm>
            <a:off x="4439038" y="5043195"/>
            <a:ext cx="2969468" cy="181480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экологическое</a:t>
            </a:r>
            <a:endParaRPr lang="ru-RU" sz="2000" b="1" dirty="0"/>
          </a:p>
        </p:txBody>
      </p:sp>
      <p:sp>
        <p:nvSpPr>
          <p:cNvPr id="10" name="Овал 9"/>
          <p:cNvSpPr/>
          <p:nvPr/>
        </p:nvSpPr>
        <p:spPr>
          <a:xfrm>
            <a:off x="8507185" y="3881529"/>
            <a:ext cx="2752530" cy="1567545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трудовое</a:t>
            </a:r>
            <a:endParaRPr lang="ru-RU" sz="2400" b="1" dirty="0"/>
          </a:p>
        </p:txBody>
      </p:sp>
      <p:sp>
        <p:nvSpPr>
          <p:cNvPr id="11" name="Овал 10"/>
          <p:cNvSpPr/>
          <p:nvPr/>
        </p:nvSpPr>
        <p:spPr>
          <a:xfrm>
            <a:off x="7968341" y="858416"/>
            <a:ext cx="3156080" cy="195942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Духовно- нравственное</a:t>
            </a:r>
            <a:endParaRPr lang="ru-RU" sz="2400" b="1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5589037" y="4702628"/>
            <a:ext cx="334735" cy="34056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лево 14"/>
          <p:cNvSpPr/>
          <p:nvPr/>
        </p:nvSpPr>
        <p:spPr>
          <a:xfrm rot="19586692">
            <a:off x="2756044" y="4251794"/>
            <a:ext cx="1026368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 rot="1503384">
            <a:off x="2494984" y="2715463"/>
            <a:ext cx="961075" cy="4583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9925901">
            <a:off x="6936096" y="2242572"/>
            <a:ext cx="1232556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rot="776721">
            <a:off x="7236483" y="3490141"/>
            <a:ext cx="1754157" cy="66247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s://d1lrm7s1te17qn.cloudfront.net/6b/80/ac/9a/imagen-compass-with-gps-0bi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053619" y="5719618"/>
            <a:ext cx="953655" cy="953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299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9632"/>
            <a:ext cx="8596668" cy="60157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Минни-программа «Компас»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42742" y="654634"/>
            <a:ext cx="12192000" cy="5852943"/>
          </a:xfrm>
        </p:spPr>
        <p:txBody>
          <a:bodyPr/>
          <a:lstStyle/>
          <a:p>
            <a:r>
              <a:rPr lang="ru-RU" dirty="0" smtClean="0"/>
              <a:t>                                                                      </a:t>
            </a:r>
            <a:r>
              <a:rPr lang="ru-RU" sz="2000" b="1" dirty="0" smtClean="0"/>
              <a:t>Природа-корни</a:t>
            </a:r>
          </a:p>
          <a:p>
            <a:r>
              <a:rPr lang="ru-RU" sz="2000" b="1" dirty="0"/>
              <a:t> </a:t>
            </a:r>
            <a:r>
              <a:rPr lang="ru-RU" sz="2000" b="1" dirty="0" smtClean="0"/>
              <a:t>                                                              Воспитание-крона </a:t>
            </a:r>
          </a:p>
          <a:p>
            <a:endParaRPr lang="ru-RU" sz="2000" b="1" dirty="0" smtClean="0"/>
          </a:p>
          <a:p>
            <a:pPr marL="0" indent="0">
              <a:buNone/>
            </a:pPr>
            <a:r>
              <a:rPr lang="ru-RU" dirty="0" smtClean="0"/>
              <a:t>                                                                           </a:t>
            </a:r>
            <a:r>
              <a:rPr lang="ru-RU" sz="2000" b="1" dirty="0" smtClean="0"/>
              <a:t>Человек должен иметь определенные </a:t>
            </a:r>
          </a:p>
          <a:p>
            <a:pPr marL="0" indent="0">
              <a:buNone/>
            </a:pPr>
            <a:r>
              <a:rPr lang="ru-RU" sz="2000" b="1" dirty="0"/>
              <a:t> </a:t>
            </a:r>
            <a:r>
              <a:rPr lang="ru-RU" sz="2000" b="1" dirty="0" smtClean="0"/>
              <a:t>                                                                  ориентиры-человеческие  ценности ,как </a:t>
            </a:r>
          </a:p>
          <a:p>
            <a:pPr marL="0" indent="0">
              <a:buNone/>
            </a:pPr>
            <a:r>
              <a:rPr lang="ru-RU" sz="2000" b="1" dirty="0"/>
              <a:t> </a:t>
            </a:r>
            <a:r>
              <a:rPr lang="ru-RU" sz="2000" b="1" dirty="0" smtClean="0"/>
              <a:t>                                                                  своеобразный компас на жизненном пути.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</a:t>
            </a:r>
            <a:r>
              <a:rPr lang="ru-RU" sz="2000" b="1" dirty="0" smtClean="0"/>
              <a:t>Доминируют материальные ценности над духовными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</a:t>
            </a:r>
            <a:r>
              <a:rPr lang="ru-RU" sz="2000" b="1" dirty="0" smtClean="0"/>
              <a:t>Формировать нравственные стержень гражданина  РФ        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                                                      Сформированность определенных нравственных принципов и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поведенческих навыков</a:t>
            </a:r>
          </a:p>
          <a:p>
            <a:pPr marL="0" indent="0">
              <a:buNone/>
            </a:pPr>
            <a:r>
              <a:rPr lang="ru-RU" dirty="0" smtClean="0"/>
              <a:t>                                                                               </a:t>
            </a:r>
            <a:r>
              <a:rPr lang="ru-RU" b="1" dirty="0" smtClean="0"/>
              <a:t>2015-2022г. (5-11класс)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948561"/>
            <a:ext cx="2827421" cy="39704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Девиз</a:t>
            </a:r>
            <a:endParaRPr lang="ru-RU" sz="20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2896226" y="1073838"/>
            <a:ext cx="1840832" cy="1985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3934" y="653643"/>
            <a:ext cx="935955" cy="10389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6389" y="1933704"/>
            <a:ext cx="902940" cy="111131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34787" y="1933704"/>
            <a:ext cx="2827421" cy="5053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Цель</a:t>
            </a:r>
            <a:endParaRPr lang="ru-RU" sz="2000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3030492" y="2110932"/>
            <a:ext cx="1660358" cy="1082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64170" y="3295125"/>
            <a:ext cx="2932291" cy="38305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Актуальность</a:t>
            </a:r>
            <a:endParaRPr lang="ru-RU" sz="2000" b="1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3030492" y="3434161"/>
            <a:ext cx="1739702" cy="977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0367" y="4046854"/>
            <a:ext cx="2845712" cy="35834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Задачи</a:t>
            </a:r>
            <a:endParaRPr lang="ru-RU" sz="2000" b="1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3019109" y="4271955"/>
            <a:ext cx="1671741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96897" y="5000873"/>
            <a:ext cx="3043548" cy="51598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Ожидаемые результаты</a:t>
            </a:r>
            <a:endParaRPr lang="ru-RU" sz="2000" b="1" dirty="0"/>
          </a:p>
        </p:txBody>
      </p:sp>
      <p:sp>
        <p:nvSpPr>
          <p:cNvPr id="16" name="Стрелка вправо 15"/>
          <p:cNvSpPr/>
          <p:nvPr/>
        </p:nvSpPr>
        <p:spPr>
          <a:xfrm>
            <a:off x="3162069" y="5168808"/>
            <a:ext cx="1528781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34787" y="5705392"/>
            <a:ext cx="3005658" cy="34598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Сроки реализации</a:t>
            </a:r>
            <a:endParaRPr lang="ru-RU" b="1" dirty="0"/>
          </a:p>
        </p:txBody>
      </p:sp>
      <p:sp>
        <p:nvSpPr>
          <p:cNvPr id="18" name="Стрелка вправо 17"/>
          <p:cNvSpPr/>
          <p:nvPr/>
        </p:nvSpPr>
        <p:spPr>
          <a:xfrm>
            <a:off x="3140445" y="5855890"/>
            <a:ext cx="1468177" cy="886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037455" y="5574146"/>
            <a:ext cx="1154545" cy="11545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8796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65003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Внеклассные мероприятия. Классные часы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57200"/>
            <a:ext cx="12192000" cy="64008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Устный журнал «Добрых дел мастеров»</a:t>
            </a:r>
          </a:p>
          <a:p>
            <a:r>
              <a:rPr lang="ru-RU" sz="3200" dirty="0" smtClean="0"/>
              <a:t>Ток-шоу «В человеке все должно быть прекрасно»</a:t>
            </a:r>
          </a:p>
          <a:p>
            <a:r>
              <a:rPr lang="ru-RU" sz="3200" dirty="0" smtClean="0"/>
              <a:t>Конкурсные программы «Армейский экспресс», «Красота спасет мир»</a:t>
            </a:r>
          </a:p>
          <a:p>
            <a:r>
              <a:rPr lang="ru-RU" sz="3200" dirty="0" smtClean="0"/>
              <a:t>Пресс-конференция «Что в человеке главное?»</a:t>
            </a:r>
          </a:p>
          <a:p>
            <a:r>
              <a:rPr lang="ru-RU" sz="3200" dirty="0" smtClean="0"/>
              <a:t>Дискуссионный клуб «Думай хорошо и мысли созреют в добрые поступки»</a:t>
            </a:r>
          </a:p>
          <a:p>
            <a:r>
              <a:rPr lang="ru-RU" sz="3200" dirty="0" smtClean="0"/>
              <a:t>Познавательная игра «Как аукнется, так и откликнется»</a:t>
            </a:r>
          </a:p>
          <a:p>
            <a:r>
              <a:rPr lang="ru-RU" sz="3200" dirty="0" smtClean="0"/>
              <a:t>Дебаты «Жизнь в многоликом мире»</a:t>
            </a:r>
          </a:p>
          <a:p>
            <a:r>
              <a:rPr lang="ru-RU" sz="3200" dirty="0" smtClean="0"/>
              <a:t>Ролевая игра «Учимся жить в обществе»</a:t>
            </a:r>
            <a:endParaRPr lang="ru-RU" sz="3200" dirty="0"/>
          </a:p>
        </p:txBody>
      </p:sp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991274" y="5624944"/>
            <a:ext cx="1034472" cy="10344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03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0"/>
            <a:ext cx="7710886" cy="119431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Работа с родителями.</a:t>
            </a:r>
            <a:br>
              <a:rPr lang="ru-RU" sz="2400" b="1" dirty="0" smtClean="0"/>
            </a:br>
            <a:r>
              <a:rPr lang="ru-RU" sz="2400" b="1" dirty="0" smtClean="0"/>
              <a:t>Мини-программа «Мост»</a:t>
            </a:r>
            <a:br>
              <a:rPr lang="ru-RU" sz="2400" b="1" dirty="0" smtClean="0"/>
            </a:br>
            <a:r>
              <a:rPr lang="ru-RU" sz="2400" b="1" dirty="0" smtClean="0"/>
              <a:t>«Мы осознанно сотрудничаем и творим»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927" y="1194318"/>
            <a:ext cx="11672595" cy="55797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Проблемы:</a:t>
            </a:r>
          </a:p>
          <a:p>
            <a:r>
              <a:rPr lang="ru-RU" b="1" dirty="0" smtClean="0"/>
              <a:t>подход к каждой семье;</a:t>
            </a:r>
          </a:p>
          <a:p>
            <a:r>
              <a:rPr lang="ru-RU" b="1" dirty="0" smtClean="0"/>
              <a:t>-взгляды родителей на воспитание;</a:t>
            </a:r>
          </a:p>
          <a:p>
            <a:r>
              <a:rPr lang="ru-RU" b="1" dirty="0" smtClean="0"/>
              <a:t>координация действии</a:t>
            </a:r>
            <a:r>
              <a:rPr lang="ru-RU" dirty="0" smtClean="0"/>
              <a:t>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Раздел:</a:t>
            </a:r>
          </a:p>
          <a:p>
            <a:r>
              <a:rPr lang="ru-RU" b="1" dirty="0">
                <a:solidFill>
                  <a:schemeClr val="bg2">
                    <a:lumMod val="10000"/>
                  </a:schemeClr>
                </a:solidFill>
              </a:rPr>
              <a:t>д</a:t>
            </a:r>
            <a:r>
              <a:rPr lang="ru-RU" b="1" dirty="0" smtClean="0">
                <a:solidFill>
                  <a:schemeClr val="bg2">
                    <a:lumMod val="10000"/>
                  </a:schemeClr>
                </a:solidFill>
              </a:rPr>
              <a:t>уховно-нравственное воспитание.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Основные направления: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ближайшее окружение ребенка, в том числе и сетевое;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факторы, влияющие на формирование его нравственных установок жизненного опыта.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Цель:</a:t>
            </a:r>
          </a:p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оздание открытой воспитательной системы взаимодействия семьи и класса.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Задачи и сроки реализации:</a:t>
            </a:r>
          </a:p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у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величение позитивного влияния родителей на развивающуюся личность</a:t>
            </a:r>
          </a:p>
          <a:p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ормирование у родителей позитивного отношения к воспитательному процессу 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2015-2022 г.(5-11классы)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29819" y="5754253"/>
            <a:ext cx="831272" cy="831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3379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2803" y="133361"/>
            <a:ext cx="8596668" cy="650033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Формы организации внеклассной деятельности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298" y="665018"/>
            <a:ext cx="10702212" cy="65195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Круглый стол-</a:t>
            </a:r>
            <a:r>
              <a:rPr lang="ru-RU" sz="2200" dirty="0" smtClean="0">
                <a:solidFill>
                  <a:schemeClr val="accent5">
                    <a:lumMod val="75000"/>
                  </a:schemeClr>
                </a:solidFill>
              </a:rPr>
              <a:t>                                      </a:t>
            </a:r>
            <a:r>
              <a:rPr lang="ru-RU" sz="2200" b="1" i="1" dirty="0" smtClean="0"/>
              <a:t>«Будьте бдительны. </a:t>
            </a:r>
          </a:p>
          <a:p>
            <a:pPr marL="0" indent="0" algn="ctr">
              <a:buNone/>
            </a:pPr>
            <a:r>
              <a:rPr lang="ru-RU" sz="2200" b="1" i="1" dirty="0" smtClean="0"/>
              <a:t>                              Информационное оружие в руках вашего ребенка».</a:t>
            </a:r>
          </a:p>
          <a:p>
            <a:pPr marL="0" indent="0" algn="ctr">
              <a:buNone/>
            </a:pPr>
            <a:endParaRPr lang="ru-RU" sz="2200" b="1" dirty="0" smtClean="0"/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75000"/>
                  </a:schemeClr>
                </a:solidFill>
              </a:rPr>
              <a:t>Тренинг -                      </a:t>
            </a:r>
            <a:r>
              <a:rPr lang="ru-RU" sz="2200" b="1" i="1" dirty="0" smtClean="0"/>
              <a:t>«Кирпич»-техника детско-родительских                           </a:t>
            </a:r>
          </a:p>
          <a:p>
            <a:pPr marL="0" indent="0">
              <a:buNone/>
            </a:pPr>
            <a:r>
              <a:rPr lang="ru-RU" sz="2200" b="1" i="1" dirty="0" smtClean="0"/>
              <a:t>                                       взаимоотношении.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Индивидуальные</a:t>
            </a:r>
            <a:r>
              <a:rPr lang="ru-RU" sz="2200" b="1" dirty="0" smtClean="0"/>
              <a:t>           </a:t>
            </a:r>
            <a:r>
              <a:rPr lang="ru-RU" sz="2200" b="1" i="1" dirty="0" smtClean="0"/>
              <a:t>социально-педагогическое сопровождение ребенка</a:t>
            </a:r>
          </a:p>
          <a:p>
            <a:pPr marL="0" indent="0">
              <a:buNone/>
            </a:pPr>
            <a:r>
              <a:rPr lang="ru-RU" sz="2200" b="1" dirty="0" smtClean="0"/>
              <a:t> 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консультации-</a:t>
            </a:r>
            <a:r>
              <a:rPr lang="ru-RU" sz="2200" b="1" dirty="0" smtClean="0"/>
              <a:t>               </a:t>
            </a:r>
            <a:r>
              <a:rPr lang="ru-RU" sz="2200" b="1" i="1" dirty="0" smtClean="0"/>
              <a:t>поле Интернета.</a:t>
            </a:r>
          </a:p>
          <a:p>
            <a:pPr marL="0" indent="0">
              <a:buNone/>
            </a:pPr>
            <a:endParaRPr lang="ru-RU" sz="2200" b="1" dirty="0"/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Анкетирование-</a:t>
            </a:r>
            <a:r>
              <a:rPr lang="ru-RU" sz="2200" b="1" dirty="0" smtClean="0"/>
              <a:t>            </a:t>
            </a:r>
            <a:r>
              <a:rPr lang="ru-RU" sz="2200" b="1" i="1" dirty="0" smtClean="0"/>
              <a:t>семейная микросреда (ценности, традиции,обычаи)        </a:t>
            </a:r>
          </a:p>
          <a:p>
            <a:pPr marL="0" indent="0">
              <a:buNone/>
            </a:pPr>
            <a:endParaRPr lang="ru-RU" sz="2200" b="1" dirty="0"/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Совместная 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творческая деятельность</a:t>
            </a:r>
            <a:r>
              <a:rPr lang="ru-RU" sz="2200" b="1" dirty="0" smtClean="0"/>
              <a:t> –семейный очаг, путешествие в сказку, экскурсии </a:t>
            </a:r>
            <a:r>
              <a:rPr lang="ru-RU" sz="2200" b="1" dirty="0" smtClean="0">
                <a:solidFill>
                  <a:schemeClr val="accent5">
                    <a:lumMod val="50000"/>
                  </a:schemeClr>
                </a:solidFill>
              </a:rPr>
              <a:t>и т.д.</a:t>
            </a:r>
          </a:p>
          <a:p>
            <a:pPr marL="0" indent="0">
              <a:buNone/>
            </a:pPr>
            <a:endParaRPr lang="ru-RU" sz="2200" dirty="0"/>
          </a:p>
        </p:txBody>
      </p:sp>
      <p:pic>
        <p:nvPicPr>
          <p:cNvPr id="4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83638" y="5680362"/>
            <a:ext cx="979054" cy="9790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99370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90651" y="1"/>
            <a:ext cx="9601200" cy="576263"/>
          </a:xfrm>
        </p:spPr>
        <p:txBody>
          <a:bodyPr/>
          <a:lstStyle/>
          <a:p>
            <a:pPr eaLnBrk="1" hangingPunct="1"/>
            <a:r>
              <a:rPr lang="ru-RU" sz="2800" b="1" smtClean="0">
                <a:solidFill>
                  <a:srgbClr val="0000CC"/>
                </a:solidFill>
                <a:latin typeface="Georgia" pitchFamily="18" charset="0"/>
              </a:rPr>
              <a:t>Формы и способы общения с семьёй</a:t>
            </a:r>
          </a:p>
        </p:txBody>
      </p:sp>
      <p:grpSp>
        <p:nvGrpSpPr>
          <p:cNvPr id="2" name="Organization Chart 3"/>
          <p:cNvGrpSpPr>
            <a:grpSpLocks noChangeAspect="1"/>
          </p:cNvGrpSpPr>
          <p:nvPr/>
        </p:nvGrpSpPr>
        <p:grpSpPr bwMode="auto">
          <a:xfrm>
            <a:off x="239184" y="1484313"/>
            <a:ext cx="5281083" cy="4525962"/>
            <a:chOff x="272" y="999"/>
            <a:chExt cx="1454" cy="2016"/>
          </a:xfrm>
        </p:grpSpPr>
        <p:cxnSp>
          <p:nvCxnSpPr>
            <p:cNvPr id="39940" name="_s39940"/>
            <p:cNvCxnSpPr>
              <a:cxnSpLocks noChangeShapeType="1"/>
              <a:stCxn id="7" idx="2"/>
              <a:endCxn id="3" idx="3"/>
            </p:cNvCxnSpPr>
            <p:nvPr/>
          </p:nvCxnSpPr>
          <p:spPr bwMode="auto">
            <a:xfrm rot="10800000">
              <a:off x="745" y="1287"/>
              <a:ext cx="117" cy="1599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41" name="_s39941"/>
            <p:cNvCxnSpPr>
              <a:cxnSpLocks noChangeShapeType="1"/>
              <a:stCxn id="6" idx="2"/>
              <a:endCxn id="3" idx="3"/>
            </p:cNvCxnSpPr>
            <p:nvPr/>
          </p:nvCxnSpPr>
          <p:spPr bwMode="auto">
            <a:xfrm rot="10800000">
              <a:off x="745" y="1287"/>
              <a:ext cx="117" cy="1167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42" name="_s39942"/>
            <p:cNvCxnSpPr>
              <a:cxnSpLocks noChangeShapeType="1"/>
              <a:stCxn id="5" idx="2"/>
              <a:endCxn id="3" idx="3"/>
            </p:cNvCxnSpPr>
            <p:nvPr/>
          </p:nvCxnSpPr>
          <p:spPr bwMode="auto">
            <a:xfrm rot="10800000">
              <a:off x="745" y="1287"/>
              <a:ext cx="117" cy="735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43" name="_s39943"/>
            <p:cNvCxnSpPr>
              <a:cxnSpLocks noChangeShapeType="1"/>
              <a:stCxn id="4" idx="2"/>
              <a:endCxn id="3" idx="3"/>
            </p:cNvCxnSpPr>
            <p:nvPr/>
          </p:nvCxnSpPr>
          <p:spPr bwMode="auto">
            <a:xfrm rot="10800000">
              <a:off x="745" y="1287"/>
              <a:ext cx="117" cy="303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" name="_s39944"/>
            <p:cNvSpPr>
              <a:spLocks noChangeArrowheads="1"/>
            </p:cNvSpPr>
            <p:nvPr/>
          </p:nvSpPr>
          <p:spPr bwMode="auto">
            <a:xfrm>
              <a:off x="272" y="999"/>
              <a:ext cx="9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1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Индивидуальные </a:t>
              </a:r>
            </a:p>
          </p:txBody>
        </p:sp>
        <p:sp>
          <p:nvSpPr>
            <p:cNvPr id="4" name="_s39945"/>
            <p:cNvSpPr>
              <a:spLocks noChangeArrowheads="1"/>
            </p:cNvSpPr>
            <p:nvPr/>
          </p:nvSpPr>
          <p:spPr bwMode="auto">
            <a:xfrm>
              <a:off x="862" y="1431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Консультации</a:t>
              </a:r>
            </a:p>
          </p:txBody>
        </p:sp>
        <p:sp>
          <p:nvSpPr>
            <p:cNvPr id="5" name="_s39946"/>
            <p:cNvSpPr>
              <a:spLocks noChangeArrowheads="1"/>
            </p:cNvSpPr>
            <p:nvPr/>
          </p:nvSpPr>
          <p:spPr bwMode="auto">
            <a:xfrm>
              <a:off x="862" y="1863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Исследовательско –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поисковая работа</a:t>
              </a:r>
            </a:p>
          </p:txBody>
        </p:sp>
        <p:sp>
          <p:nvSpPr>
            <p:cNvPr id="6" name="_s39947"/>
            <p:cNvSpPr>
              <a:spLocks noChangeArrowheads="1"/>
            </p:cNvSpPr>
            <p:nvPr/>
          </p:nvSpPr>
          <p:spPr bwMode="auto">
            <a:xfrm>
              <a:off x="862" y="2295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Посещение семьи</a:t>
              </a:r>
            </a:p>
          </p:txBody>
        </p:sp>
        <p:sp>
          <p:nvSpPr>
            <p:cNvPr id="7" name="_s39948"/>
            <p:cNvSpPr>
              <a:spLocks noChangeArrowheads="1"/>
            </p:cNvSpPr>
            <p:nvPr/>
          </p:nvSpPr>
          <p:spPr bwMode="auto">
            <a:xfrm>
              <a:off x="862" y="2727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Работа телефонной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линии</a:t>
              </a:r>
            </a:p>
          </p:txBody>
        </p:sp>
      </p:grpSp>
      <p:grpSp>
        <p:nvGrpSpPr>
          <p:cNvPr id="8" name="Organization Chart 14"/>
          <p:cNvGrpSpPr>
            <a:grpSpLocks noChangeAspect="1"/>
          </p:cNvGrpSpPr>
          <p:nvPr/>
        </p:nvGrpSpPr>
        <p:grpSpPr bwMode="auto">
          <a:xfrm>
            <a:off x="4176184" y="549275"/>
            <a:ext cx="8015816" cy="6119813"/>
            <a:chOff x="272" y="999"/>
            <a:chExt cx="2136" cy="3741"/>
          </a:xfrm>
        </p:grpSpPr>
        <p:cxnSp>
          <p:nvCxnSpPr>
            <p:cNvPr id="39951" name="_s39951"/>
            <p:cNvCxnSpPr>
              <a:cxnSpLocks noChangeShapeType="1"/>
              <a:stCxn id="17" idx="2"/>
              <a:endCxn id="9" idx="3"/>
            </p:cNvCxnSpPr>
            <p:nvPr/>
          </p:nvCxnSpPr>
          <p:spPr bwMode="auto">
            <a:xfrm rot="10800000">
              <a:off x="748" y="1287"/>
              <a:ext cx="114" cy="3324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2" name="_s39952"/>
            <p:cNvCxnSpPr>
              <a:cxnSpLocks noChangeShapeType="1"/>
              <a:stCxn id="16" idx="2"/>
              <a:endCxn id="9" idx="3"/>
            </p:cNvCxnSpPr>
            <p:nvPr/>
          </p:nvCxnSpPr>
          <p:spPr bwMode="auto">
            <a:xfrm rot="10800000">
              <a:off x="748" y="1287"/>
              <a:ext cx="114" cy="2893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3" name="_s39953"/>
            <p:cNvCxnSpPr>
              <a:cxnSpLocks noChangeShapeType="1"/>
              <a:stCxn id="15" idx="2"/>
              <a:endCxn id="9" idx="3"/>
            </p:cNvCxnSpPr>
            <p:nvPr/>
          </p:nvCxnSpPr>
          <p:spPr bwMode="auto">
            <a:xfrm rot="10800000">
              <a:off x="748" y="1287"/>
              <a:ext cx="114" cy="734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4" name="_s39954"/>
            <p:cNvCxnSpPr>
              <a:cxnSpLocks noChangeShapeType="1"/>
              <a:stCxn id="14" idx="2"/>
              <a:endCxn id="9" idx="3"/>
            </p:cNvCxnSpPr>
            <p:nvPr/>
          </p:nvCxnSpPr>
          <p:spPr bwMode="auto">
            <a:xfrm rot="10800000">
              <a:off x="748" y="1287"/>
              <a:ext cx="114" cy="2461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5" name="_s39955"/>
            <p:cNvCxnSpPr>
              <a:cxnSpLocks noChangeShapeType="1"/>
              <a:stCxn id="13" idx="2"/>
              <a:endCxn id="9" idx="3"/>
            </p:cNvCxnSpPr>
            <p:nvPr/>
          </p:nvCxnSpPr>
          <p:spPr bwMode="auto">
            <a:xfrm rot="10800000">
              <a:off x="748" y="1287"/>
              <a:ext cx="114" cy="2029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6" name="_s39956"/>
            <p:cNvCxnSpPr>
              <a:cxnSpLocks noChangeShapeType="1"/>
              <a:stCxn id="12" idx="2"/>
              <a:endCxn id="9" idx="3"/>
            </p:cNvCxnSpPr>
            <p:nvPr/>
          </p:nvCxnSpPr>
          <p:spPr bwMode="auto">
            <a:xfrm rot="10800000">
              <a:off x="748" y="1287"/>
              <a:ext cx="114" cy="1598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7" name="_s39957"/>
            <p:cNvCxnSpPr>
              <a:cxnSpLocks noChangeShapeType="1"/>
              <a:stCxn id="11" idx="2"/>
              <a:endCxn id="9" idx="3"/>
            </p:cNvCxnSpPr>
            <p:nvPr/>
          </p:nvCxnSpPr>
          <p:spPr bwMode="auto">
            <a:xfrm rot="10800000">
              <a:off x="748" y="1287"/>
              <a:ext cx="114" cy="1165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958" name="_s39958"/>
            <p:cNvCxnSpPr>
              <a:cxnSpLocks noChangeShapeType="1"/>
              <a:stCxn id="10" idx="2"/>
              <a:endCxn id="9" idx="3"/>
            </p:cNvCxnSpPr>
            <p:nvPr/>
          </p:nvCxnSpPr>
          <p:spPr bwMode="auto">
            <a:xfrm rot="10800000">
              <a:off x="748" y="1287"/>
              <a:ext cx="114" cy="303"/>
            </a:xfrm>
            <a:prstGeom prst="bentConnector2">
              <a:avLst/>
            </a:prstGeom>
            <a:noFill/>
            <a:ln w="28575">
              <a:solidFill>
                <a:schemeClr val="bg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_s39959"/>
            <p:cNvSpPr>
              <a:spLocks noChangeArrowheads="1"/>
            </p:cNvSpPr>
            <p:nvPr/>
          </p:nvSpPr>
          <p:spPr bwMode="auto">
            <a:xfrm>
              <a:off x="272" y="999"/>
              <a:ext cx="9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1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2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Групповые</a:t>
              </a:r>
            </a:p>
          </p:txBody>
        </p:sp>
        <p:sp>
          <p:nvSpPr>
            <p:cNvPr id="10" name="_s39960"/>
            <p:cNvSpPr>
              <a:spLocks noChangeArrowheads="1"/>
            </p:cNvSpPr>
            <p:nvPr/>
          </p:nvSpPr>
          <p:spPr bwMode="auto">
            <a:xfrm>
              <a:off x="862" y="1431"/>
              <a:ext cx="1546" cy="287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Собрания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родителей, совместно с детьми</a:t>
              </a:r>
            </a:p>
          </p:txBody>
        </p:sp>
        <p:sp>
          <p:nvSpPr>
            <p:cNvPr id="11" name="_s39961"/>
            <p:cNvSpPr>
              <a:spLocks noChangeArrowheads="1"/>
            </p:cNvSpPr>
            <p:nvPr/>
          </p:nvSpPr>
          <p:spPr bwMode="auto">
            <a:xfrm>
              <a:off x="862" y="2293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Лекторий </a:t>
              </a:r>
            </a:p>
          </p:txBody>
        </p:sp>
        <p:sp>
          <p:nvSpPr>
            <p:cNvPr id="12" name="_s39962"/>
            <p:cNvSpPr>
              <a:spLocks noChangeArrowheads="1"/>
            </p:cNvSpPr>
            <p:nvPr/>
          </p:nvSpPr>
          <p:spPr bwMode="auto">
            <a:xfrm>
              <a:off x="862" y="2725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Конференция </a:t>
              </a:r>
            </a:p>
          </p:txBody>
        </p:sp>
        <p:sp>
          <p:nvSpPr>
            <p:cNvPr id="13" name="_s39963"/>
            <p:cNvSpPr>
              <a:spLocks noChangeArrowheads="1"/>
            </p:cNvSpPr>
            <p:nvPr/>
          </p:nvSpPr>
          <p:spPr bwMode="auto">
            <a:xfrm>
              <a:off x="862" y="3157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Круглый стол</a:t>
              </a:r>
            </a:p>
          </p:txBody>
        </p:sp>
        <p:sp>
          <p:nvSpPr>
            <p:cNvPr id="14" name="_s39964"/>
            <p:cNvSpPr>
              <a:spLocks noChangeArrowheads="1"/>
            </p:cNvSpPr>
            <p:nvPr/>
          </p:nvSpPr>
          <p:spPr bwMode="auto">
            <a:xfrm>
              <a:off x="862" y="3589"/>
              <a:ext cx="864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Семейный клуб</a:t>
              </a:r>
            </a:p>
          </p:txBody>
        </p:sp>
        <p:sp>
          <p:nvSpPr>
            <p:cNvPr id="15" name="_s39965"/>
            <p:cNvSpPr>
              <a:spLocks noChangeArrowheads="1"/>
            </p:cNvSpPr>
            <p:nvPr/>
          </p:nvSpPr>
          <p:spPr bwMode="auto">
            <a:xfrm>
              <a:off x="862" y="1862"/>
              <a:ext cx="964" cy="287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День открытых дверей</a:t>
              </a:r>
            </a:p>
          </p:txBody>
        </p:sp>
        <p:sp>
          <p:nvSpPr>
            <p:cNvPr id="16" name="_s39966"/>
            <p:cNvSpPr>
              <a:spLocks noChangeArrowheads="1"/>
            </p:cNvSpPr>
            <p:nvPr/>
          </p:nvSpPr>
          <p:spPr bwMode="auto">
            <a:xfrm>
              <a:off x="862" y="4021"/>
              <a:ext cx="964" cy="287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ru-RU" altLang="ru-RU" sz="17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КТД, конкурсы, 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ru-RU" altLang="ru-RU" sz="17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праздники</a:t>
              </a:r>
            </a:p>
          </p:txBody>
        </p:sp>
        <p:sp>
          <p:nvSpPr>
            <p:cNvPr id="17" name="_s39967"/>
            <p:cNvSpPr>
              <a:spLocks noChangeArrowheads="1"/>
            </p:cNvSpPr>
            <p:nvPr/>
          </p:nvSpPr>
          <p:spPr bwMode="auto">
            <a:xfrm>
              <a:off x="862" y="4452"/>
              <a:ext cx="863" cy="288"/>
            </a:xfrm>
            <a:prstGeom prst="cube">
              <a:avLst>
                <a:gd name="adj" fmla="val 10764"/>
              </a:avLst>
            </a:prstGeom>
            <a:gradFill rotWithShape="0">
              <a:gsLst>
                <a:gs pos="0">
                  <a:schemeClr val="accent2">
                    <a:alpha val="39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Походы выходного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ru-RU" altLang="ru-RU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</a:rPr>
                <a:t>дня</a:t>
              </a:r>
            </a:p>
          </p:txBody>
        </p:sp>
      </p:grpSp>
      <p:pic>
        <p:nvPicPr>
          <p:cNvPr id="3105" name="Picture 33" descr="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25618" y="4862514"/>
            <a:ext cx="1966383" cy="199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8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2938" y="0"/>
            <a:ext cx="8596668" cy="68580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«Самое прекрасное зрелище на свете-вид ребенка , уверенно идущего по жизненной дороги после того , как Вы указали ему путь»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i="1" dirty="0">
                <a:solidFill>
                  <a:schemeClr val="tx1"/>
                </a:solidFill>
              </a:rPr>
              <a:t> </a:t>
            </a:r>
            <a:r>
              <a:rPr lang="ru-RU" sz="2400" i="1" dirty="0" smtClean="0">
                <a:solidFill>
                  <a:schemeClr val="tx1"/>
                </a:solidFill>
              </a:rPr>
              <a:t>                                                                        </a:t>
            </a:r>
            <a:r>
              <a:rPr lang="ru-RU" sz="2400" b="1" i="1" dirty="0" smtClean="0">
                <a:solidFill>
                  <a:schemeClr val="tx1"/>
                </a:solidFill>
              </a:rPr>
              <a:t>Конфуций</a:t>
            </a: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«Каждому ребенку нужен поводырь-человек, который обозначит для тебя начало пути».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«Слишком много людей , которым никто в жизни не помог пробудиться.»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i="1" dirty="0">
                <a:solidFill>
                  <a:schemeClr val="tx1"/>
                </a:solidFill>
              </a:rPr>
              <a:t>                                </a:t>
            </a:r>
            <a:r>
              <a:rPr lang="ru-RU" sz="2400" i="1" dirty="0" smtClean="0">
                <a:solidFill>
                  <a:schemeClr val="tx1"/>
                </a:solidFill>
              </a:rPr>
              <a:t>     </a:t>
            </a:r>
            <a:r>
              <a:rPr lang="ru-RU" sz="2400" b="1" i="1" dirty="0" smtClean="0">
                <a:solidFill>
                  <a:schemeClr val="tx1"/>
                </a:solidFill>
              </a:rPr>
              <a:t>Антуан </a:t>
            </a:r>
            <a:r>
              <a:rPr lang="ru-RU" sz="2400" b="1" i="1" dirty="0">
                <a:solidFill>
                  <a:schemeClr val="tx1"/>
                </a:solidFill>
              </a:rPr>
              <a:t>де </a:t>
            </a:r>
            <a:r>
              <a:rPr lang="ru-RU" sz="2400" b="1" i="1" dirty="0" smtClean="0">
                <a:solidFill>
                  <a:schemeClr val="tx1"/>
                </a:solidFill>
              </a:rPr>
              <a:t>Сент-Экзюпери </a:t>
            </a:r>
            <a:r>
              <a:rPr lang="ru-RU" sz="2400" dirty="0" smtClean="0">
                <a:solidFill>
                  <a:schemeClr val="tx1"/>
                </a:solidFill>
              </a:rPr>
              <a:t/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/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«И может быть , тогда зажгутся глаза слушащего о глаза говорящего»</a:t>
            </a:r>
            <a:br>
              <a:rPr lang="ru-RU" sz="2400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                                                                </a:t>
            </a:r>
            <a:r>
              <a:rPr lang="ru-RU" sz="2400" b="1" i="1" dirty="0" smtClean="0">
                <a:solidFill>
                  <a:schemeClr val="tx1"/>
                </a:solidFill>
              </a:rPr>
              <a:t>Цицерон</a:t>
            </a:r>
            <a:endParaRPr lang="ru-RU" sz="2400" b="1" i="1" dirty="0">
              <a:solidFill>
                <a:schemeClr val="tx1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2642938" cy="19822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9769" y="2391010"/>
            <a:ext cx="2782475" cy="20759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8097" y="4466989"/>
            <a:ext cx="2770803" cy="1848731"/>
          </a:xfrm>
          <a:prstGeom prst="rect">
            <a:avLst/>
          </a:prstGeom>
        </p:spPr>
      </p:pic>
      <p:pic>
        <p:nvPicPr>
          <p:cNvPr id="6" name="Picture 2" descr="https://d1lrm7s1te17qn.cloudfront.net/6b/80/ac/9a/imagen-compass-with-gps-0bi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02110" y="5689599"/>
            <a:ext cx="877454" cy="877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0021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llyslide.com/thumbs/56d79b585b91767cef2184a2cffec75f/img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240144" y="0"/>
            <a:ext cx="1135149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652</TotalTime>
  <Words>722</Words>
  <Application>Microsoft Office PowerPoint</Application>
  <PresentationFormat>Широкоэкранный</PresentationFormat>
  <Paragraphs>201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Angsana New</vt:lpstr>
      <vt:lpstr>Arial</vt:lpstr>
      <vt:lpstr>Georgia</vt:lpstr>
      <vt:lpstr>Times New Roman</vt:lpstr>
      <vt:lpstr>Trebuchet MS</vt:lpstr>
      <vt:lpstr>Wingdings 3</vt:lpstr>
      <vt:lpstr>Грань</vt:lpstr>
      <vt:lpstr>Муниципальное общеобразовательное учреждение  «Средняя общеобразовательная школа №1»  с. Летняя Ставка Туркменского района Ставропольского края</vt:lpstr>
      <vt:lpstr>  Каждому ребенку  нужен поводырь-человек, который обозначит для тебя начало пути.                                    Антуан де Сент-Экзюпери</vt:lpstr>
      <vt:lpstr>Вверх по лестнице ,ведущей в «классную жизнь» Концепция Я.Корчака</vt:lpstr>
      <vt:lpstr>Презентация PowerPoint</vt:lpstr>
      <vt:lpstr>Программно-методическая и технологическая основа опыта</vt:lpstr>
      <vt:lpstr>«Ворота»</vt:lpstr>
      <vt:lpstr>Диагностика и мониторинг</vt:lpstr>
      <vt:lpstr>Творческий потенциал моего класса</vt:lpstr>
      <vt:lpstr>Мониторинг социальной среды </vt:lpstr>
      <vt:lpstr>Пакет школьных методик</vt:lpstr>
      <vt:lpstr>Грамматика отношений</vt:lpstr>
      <vt:lpstr>Основные компоненты воспитательной системы</vt:lpstr>
      <vt:lpstr>Презентация PowerPoint</vt:lpstr>
      <vt:lpstr>Минни-программа «Компас»</vt:lpstr>
      <vt:lpstr>Внеклассные мероприятия. Классные часы</vt:lpstr>
      <vt:lpstr>Работа с родителями. Мини-программа «Мост» «Мы осознанно сотрудничаем и творим»</vt:lpstr>
      <vt:lpstr>Формы организации внеклассной деятельности</vt:lpstr>
      <vt:lpstr>Формы и способы общения с семьёй</vt:lpstr>
      <vt:lpstr>«Самое прекрасное зрелище на свете-вид ребенка , уверенно идущего по жизненной дороги после того , как Вы указали ему путь»                                                                          Конфуций «Каждому ребенку нужен поводырь-человек, который обозначит для тебя начало пути».   «Слишком много людей , которым никто в жизни не помог пробудиться.»                                      Антуан де Сент-Экзюпери   «И может быть , тогда зажгутся глаза слушащего о глаза говорящего»                                                                 Цицерон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«Средняя общеобразовательная школа №1» с. Летняя Ставка Туркменского района Ставропольского края</dc:title>
  <dc:creator>100</dc:creator>
  <cp:lastModifiedBy>100</cp:lastModifiedBy>
  <cp:revision>51</cp:revision>
  <dcterms:created xsi:type="dcterms:W3CDTF">2017-03-15T14:06:39Z</dcterms:created>
  <dcterms:modified xsi:type="dcterms:W3CDTF">2017-08-03T08:08:26Z</dcterms:modified>
</cp:coreProperties>
</file>