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6" r:id="rId14"/>
    <p:sldId id="277" r:id="rId15"/>
    <p:sldId id="268" r:id="rId16"/>
    <p:sldId id="269" r:id="rId17"/>
    <p:sldId id="270" r:id="rId18"/>
    <p:sldId id="271" r:id="rId19"/>
    <p:sldId id="278" r:id="rId20"/>
    <p:sldId id="272" r:id="rId21"/>
    <p:sldId id="273" r:id="rId22"/>
    <p:sldId id="274" r:id="rId23"/>
    <p:sldId id="275" r:id="rId24"/>
    <p:sldId id="279" r:id="rId25"/>
    <p:sldId id="280" r:id="rId26"/>
    <p:sldId id="285" r:id="rId27"/>
    <p:sldId id="281" r:id="rId28"/>
    <p:sldId id="282" r:id="rId29"/>
    <p:sldId id="283" r:id="rId30"/>
    <p:sldId id="284" r:id="rId31"/>
    <p:sldId id="289" r:id="rId32"/>
    <p:sldId id="286" r:id="rId33"/>
    <p:sldId id="287" r:id="rId34"/>
    <p:sldId id="288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EA8D36D-8F8D-4D85-9E26-23C901AF30B7}" type="datetimeFigureOut">
              <a:rPr lang="ru-RU" smtClean="0"/>
              <a:t>13.12.2016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D674A53-FC00-4E8F-BA67-FC4A874E04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A8D36D-8F8D-4D85-9E26-23C901AF30B7}" type="datetimeFigureOut">
              <a:rPr lang="ru-RU" smtClean="0"/>
              <a:t>13.12.2016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D674A53-FC00-4E8F-BA67-FC4A874E04CB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A8D36D-8F8D-4D85-9E26-23C901AF30B7}" type="datetimeFigureOut">
              <a:rPr lang="ru-RU" smtClean="0"/>
              <a:t>13.12.2016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D674A53-FC00-4E8F-BA67-FC4A874E04CB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A8D36D-8F8D-4D85-9E26-23C901AF30B7}" type="datetimeFigureOut">
              <a:rPr lang="ru-RU" smtClean="0"/>
              <a:t>13.12.2016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D674A53-FC00-4E8F-BA67-FC4A874E04CB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A8D36D-8F8D-4D85-9E26-23C901AF30B7}" type="datetimeFigureOut">
              <a:rPr lang="ru-RU" smtClean="0"/>
              <a:t>13.12.2016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D674A53-FC00-4E8F-BA67-FC4A874E04CB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A8D36D-8F8D-4D85-9E26-23C901AF30B7}" type="datetimeFigureOut">
              <a:rPr lang="ru-RU" smtClean="0"/>
              <a:t>13.12.2016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D674A53-FC00-4E8F-BA67-FC4A874E04CB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A8D36D-8F8D-4D85-9E26-23C901AF30B7}" type="datetimeFigureOut">
              <a:rPr lang="ru-RU" smtClean="0"/>
              <a:t>13.12.2016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D674A53-FC00-4E8F-BA67-FC4A874E04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3EA8D36D-8F8D-4D85-9E26-23C901AF30B7}" type="datetimeFigureOut">
              <a:rPr lang="ru-RU" smtClean="0"/>
              <a:t>13.12.2016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D674A53-FC00-4E8F-BA67-FC4A874E04CB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EA8D36D-8F8D-4D85-9E26-23C901AF30B7}" type="datetimeFigureOut">
              <a:rPr lang="ru-RU" smtClean="0"/>
              <a:t>13.12.2016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D674A53-FC00-4E8F-BA67-FC4A874E04CB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A8D36D-8F8D-4D85-9E26-23C901AF30B7}" type="datetimeFigureOut">
              <a:rPr lang="ru-RU" smtClean="0"/>
              <a:t>13.12.2016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D674A53-FC00-4E8F-BA67-FC4A874E04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A8D36D-8F8D-4D85-9E26-23C901AF30B7}" type="datetimeFigureOut">
              <a:rPr lang="ru-RU" smtClean="0"/>
              <a:t>13.12.2016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D674A53-FC00-4E8F-BA67-FC4A874E04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EA8D36D-8F8D-4D85-9E26-23C901AF30B7}" type="datetimeFigureOut">
              <a:rPr lang="ru-RU" smtClean="0"/>
              <a:t>13.12.2016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D674A53-FC00-4E8F-BA67-FC4A874E04CB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Доде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14876" y="1714488"/>
            <a:ext cx="3571900" cy="484325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2844" y="274638"/>
            <a:ext cx="8786874" cy="1868478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Французский писатель А. Доде охарактеризовал Его так: </a:t>
            </a:r>
            <a:r>
              <a:rPr lang="ru-RU" sz="28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«</a:t>
            </a:r>
            <a:r>
              <a:rPr lang="ru-RU" sz="2800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Добрый великан</a:t>
            </a:r>
            <a:r>
              <a:rPr lang="ru-RU" sz="28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». </a:t>
            </a:r>
            <a:endParaRPr lang="ru-RU" sz="2800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0" y="214290"/>
            <a:ext cx="4143404" cy="6143668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Он казался «олицетворением русского богатыря, с серебристой прядью волос на широком </a:t>
            </a:r>
            <a:r>
              <a:rPr lang="ru-RU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полуотвесном</a:t>
            </a: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лбу». </a:t>
            </a:r>
          </a:p>
          <a:p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Он был человеком «с красивой осанкой, огромного роста, широкоплечий, с румяным лицом чисто русского склада». </a:t>
            </a:r>
            <a:endParaRPr lang="ru-RU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Содержимое 6" descr="Т. портр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214810" y="357166"/>
            <a:ext cx="4651635" cy="61436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1802" y="357166"/>
            <a:ext cx="5867683" cy="650083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142844" y="357167"/>
            <a:ext cx="5429288" cy="3000395"/>
          </a:xfrm>
        </p:spPr>
        <p:txBody>
          <a:bodyPr>
            <a:normAutofit/>
          </a:bodyPr>
          <a:lstStyle/>
          <a:p>
            <a:pPr algn="l"/>
            <a:r>
              <a:rPr lang="ru-RU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Иван Сергее</a:t>
            </a:r>
            <a:r>
              <a:rPr lang="ru-RU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вич</a:t>
            </a:r>
            <a:r>
              <a:rPr lang="ru-RU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Тургенев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4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1818 - 1883</a:t>
            </a:r>
            <a:endParaRPr lang="ru-RU" sz="4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мценск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928670"/>
            <a:ext cx="8715436" cy="56905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/>
          <a:lstStyle/>
          <a:p>
            <a:pPr algn="r"/>
            <a:r>
              <a:rPr lang="ru-RU" sz="24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Родился на </a:t>
            </a:r>
            <a:r>
              <a:rPr lang="ru-RU" sz="2400" i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Орловщине</a:t>
            </a:r>
            <a:endParaRPr lang="ru-RU" sz="2400" i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орловщина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285729"/>
            <a:ext cx="8715436" cy="6286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орловщина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285728"/>
            <a:ext cx="8696798" cy="6286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орловщина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285728"/>
            <a:ext cx="8492653" cy="63694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орловщина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3" y="357166"/>
            <a:ext cx="8715435" cy="6286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285720" y="1481328"/>
            <a:ext cx="4210080" cy="4876630"/>
          </a:xfrm>
        </p:spPr>
        <p:txBody>
          <a:bodyPr>
            <a:normAutofit fontScale="92500" lnSpcReduction="20000"/>
          </a:bodyPr>
          <a:lstStyle/>
          <a:p>
            <a:r>
              <a:rPr lang="ru-RU" i="1" dirty="0" smtClean="0">
                <a:solidFill>
                  <a:schemeClr val="bg2">
                    <a:lumMod val="50000"/>
                  </a:schemeClr>
                </a:solidFill>
              </a:rPr>
              <a:t>Мать, </a:t>
            </a:r>
            <a:r>
              <a:rPr lang="ru-RU" b="1" i="1" dirty="0" smtClean="0">
                <a:solidFill>
                  <a:srgbClr val="FFFF00"/>
                </a:solidFill>
              </a:rPr>
              <a:t>Варвара Петровна </a:t>
            </a:r>
            <a:r>
              <a:rPr lang="ru-RU" b="1" i="1" dirty="0" err="1" smtClean="0">
                <a:solidFill>
                  <a:srgbClr val="FFFF00"/>
                </a:solidFill>
              </a:rPr>
              <a:t>Лутовинова</a:t>
            </a:r>
            <a:r>
              <a:rPr lang="ru-RU" i="1" dirty="0" smtClean="0">
                <a:solidFill>
                  <a:schemeClr val="bg2">
                    <a:lumMod val="50000"/>
                  </a:schemeClr>
                </a:solidFill>
              </a:rPr>
              <a:t>, - женщина властная, умная и достаточно образованная, красотой не блистала. Была она небольшого роста, приземистой, с широким лицом, порченым оспой. И лишь глаза хороши: большие, тёмные, блестящие. </a:t>
            </a:r>
            <a:endParaRPr lang="ru-RU" i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7" name="Содержимое 6" descr="мать.pn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658625" y="1214422"/>
            <a:ext cx="4065497" cy="54292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ru-RU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Трудно представить себе людей более непохожих, чем родители писателя </a:t>
            </a:r>
            <a:endParaRPr lang="ru-RU" sz="3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С-Лутовиново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1643063"/>
            <a:ext cx="8715435" cy="50720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96974"/>
          </a:xfrm>
        </p:spPr>
        <p:txBody>
          <a:bodyPr>
            <a:normAutofit fontScale="90000"/>
          </a:bodyPr>
          <a:lstStyle/>
          <a:p>
            <a:r>
              <a:rPr lang="ru-RU" sz="2400" b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Рано потеряв отца, воспитывалась в семье отчима, где чувствовала себя чужой и ненужной. Нашла приют у своего дяди, человека чрезвычайно строгого, который прожил недолго, неожиданно умер, оставив племяннице огромные поместья и почти пять тысяч крепостных. </a:t>
            </a:r>
            <a:endParaRPr lang="ru-RU" sz="2400" b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земли С-Лутовиново.jpe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14282" y="1643050"/>
            <a:ext cx="4714908" cy="5000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Содержимое 7" descr="парк1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970264" y="1481137"/>
            <a:ext cx="3959454" cy="52792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2844" y="274638"/>
            <a:ext cx="8858312" cy="1368412"/>
          </a:xfrm>
        </p:spPr>
        <p:txBody>
          <a:bodyPr>
            <a:normAutofit fontScale="90000"/>
          </a:bodyPr>
          <a:lstStyle/>
          <a:p>
            <a:r>
              <a:rPr lang="ru-RU" sz="2400" b="0" dirty="0" smtClean="0">
                <a:solidFill>
                  <a:schemeClr val="tx1"/>
                </a:solidFill>
                <a:effectLst/>
                <a:latin typeface="Arial Narrow" pitchFamily="34" charset="0"/>
              </a:rPr>
              <a:t>Рано потеряв отца, воспитывалась в семье отчима, где чувствовала себя чужой и ненужной. Нашла приют у своего дяди, человека чрезвычайно строгого, который прожил недолго, неожиданно умер, оставив племяннице </a:t>
            </a:r>
            <a:r>
              <a:rPr lang="ru-RU" sz="2400" i="1" dirty="0" smtClean="0">
                <a:solidFill>
                  <a:schemeClr val="tx1"/>
                </a:solidFill>
                <a:effectLst/>
                <a:latin typeface="Arial Narrow" pitchFamily="34" charset="0"/>
              </a:rPr>
              <a:t>огромные поместья и почти пять тысяч крепостных</a:t>
            </a:r>
            <a:r>
              <a:rPr lang="ru-RU" sz="2400" b="0" dirty="0" smtClean="0">
                <a:solidFill>
                  <a:schemeClr val="tx1"/>
                </a:solidFill>
                <a:effectLst/>
                <a:latin typeface="Arial Narrow" pitchFamily="34" charset="0"/>
              </a:rPr>
              <a:t>. </a:t>
            </a:r>
            <a:endParaRPr lang="ru-RU" sz="2400" b="0" dirty="0">
              <a:solidFill>
                <a:schemeClr val="tx1"/>
              </a:solidFill>
              <a:effectLst/>
              <a:latin typeface="Arial Narrow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отец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27104" y="1214422"/>
            <a:ext cx="4319174" cy="564357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>
          <a:xfrm>
            <a:off x="4929190" y="1481328"/>
            <a:ext cx="3757610" cy="4525963"/>
          </a:xfrm>
        </p:spPr>
        <p:txBody>
          <a:bodyPr/>
          <a:lstStyle/>
          <a:p>
            <a:pPr algn="r"/>
            <a:r>
              <a:rPr lang="ru-RU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который происходил из </a:t>
            </a:r>
            <a:r>
              <a:rPr lang="ru-RU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старинного дворянского рода</a:t>
            </a:r>
            <a:r>
              <a:rPr lang="ru-RU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к тому времени оскудевшего. </a:t>
            </a:r>
          </a:p>
          <a:p>
            <a:pPr algn="r"/>
            <a:endParaRPr lang="ru-RU" b="1" i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r"/>
            <a:r>
              <a:rPr lang="ru-RU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Он был красив, изящен, умен.</a:t>
            </a:r>
            <a:r>
              <a:rPr lang="ru-RU" b="1" i="1" dirty="0" smtClean="0">
                <a:solidFill>
                  <a:srgbClr val="C00000"/>
                </a:solidFill>
              </a:rPr>
              <a:t> </a:t>
            </a:r>
            <a:endParaRPr lang="ru-RU" b="1" i="1" dirty="0">
              <a:solidFill>
                <a:srgbClr val="C00000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143008"/>
          </a:xfrm>
        </p:spPr>
        <p:txBody>
          <a:bodyPr>
            <a:normAutofit/>
          </a:bodyPr>
          <a:lstStyle/>
          <a:p>
            <a:pPr algn="r"/>
            <a:r>
              <a:rPr lang="ru-RU" sz="2400" dirty="0" smtClean="0">
                <a:latin typeface="Arial Narrow" pitchFamily="34" charset="0"/>
              </a:rPr>
              <a:t>Вскоре она вышла замуж за молодого офицера 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Сергея Николаевича ТУРГЕНЕВА</a:t>
            </a:r>
            <a:r>
              <a:rPr lang="ru-RU" sz="2400" dirty="0" smtClean="0">
                <a:latin typeface="Arial Narrow" pitchFamily="34" charset="0"/>
              </a:rPr>
              <a:t>, </a:t>
            </a:r>
            <a:endParaRPr lang="ru-RU" sz="2400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братья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535826"/>
            <a:ext cx="8358246" cy="6256171"/>
          </a:xfr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Arial Narrow" pitchFamily="34" charset="0"/>
              </a:rPr>
              <a:t>Через год у них родился сын Николай, а затем и Иван</a:t>
            </a:r>
            <a:endParaRPr lang="ru-RU" sz="2800" dirty="0">
              <a:solidFill>
                <a:schemeClr val="tx1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r>
              <a:rPr lang="ru-RU" sz="2400" b="0" dirty="0" smtClean="0">
                <a:solidFill>
                  <a:schemeClr val="bg1"/>
                </a:solidFill>
                <a:latin typeface="Arial Narrow" pitchFamily="34" charset="0"/>
              </a:rPr>
              <a:t>Имение Тургеневых </a:t>
            </a:r>
            <a:r>
              <a:rPr lang="ru-RU" sz="2400" i="1" dirty="0" err="1" smtClean="0">
                <a:solidFill>
                  <a:schemeClr val="bg1"/>
                </a:solidFill>
                <a:latin typeface="Arial Narrow" pitchFamily="34" charset="0"/>
              </a:rPr>
              <a:t>Спасское-Лутовиново</a:t>
            </a:r>
            <a:r>
              <a:rPr lang="ru-RU" sz="2400" b="0" dirty="0" smtClean="0">
                <a:solidFill>
                  <a:schemeClr val="bg1"/>
                </a:solidFill>
                <a:latin typeface="Arial Narrow" pitchFamily="34" charset="0"/>
              </a:rPr>
              <a:t>, где прошло детство будущего писателя, располагалось в березовой роще на холме. </a:t>
            </a:r>
            <a:endParaRPr lang="ru-RU" sz="2400" b="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8" name="Содержимое 7" descr="усадьба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44" y="1142984"/>
            <a:ext cx="9001156" cy="5509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дом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1285860"/>
            <a:ext cx="8715436" cy="5410433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00132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Arial Narrow" pitchFamily="34" charset="0"/>
              </a:rPr>
              <a:t>Вокруг просторного господского дома с колоннами, к которому примыкали галереи, был разбит громадный парк.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парк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44" y="928670"/>
            <a:ext cx="8858312" cy="5715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2844" y="274638"/>
            <a:ext cx="8858312" cy="796908"/>
          </a:xfrm>
        </p:spPr>
        <p:txBody>
          <a:bodyPr>
            <a:normAutofit fontScale="90000"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Arial Narrow" pitchFamily="34" charset="0"/>
              </a:rPr>
              <a:t>дорожки и мостики-переходы которого приводили к саду фруктовому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пруд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642918"/>
            <a:ext cx="8715436" cy="60722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571504"/>
          </a:xfrm>
        </p:spPr>
        <p:txBody>
          <a:bodyPr>
            <a:normAutofit/>
          </a:bodyPr>
          <a:lstStyle/>
          <a:p>
            <a:pPr algn="r"/>
            <a:r>
              <a:rPr lang="ru-RU" sz="2400" dirty="0" smtClean="0">
                <a:solidFill>
                  <a:schemeClr val="bg1"/>
                </a:solidFill>
                <a:latin typeface="Arial Narrow" pitchFamily="34" charset="0"/>
              </a:rPr>
              <a:t>и прекрасному пруду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въезд в усадьбу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44" y="529281"/>
            <a:ext cx="9001156" cy="63287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85794"/>
          </a:xfrm>
        </p:spPr>
        <p:txBody>
          <a:bodyPr>
            <a:normAutofit/>
          </a:bodyPr>
          <a:lstStyle/>
          <a:p>
            <a:pPr algn="r"/>
            <a:r>
              <a:rPr lang="ru-RU" sz="2400" dirty="0" smtClean="0">
                <a:solidFill>
                  <a:schemeClr val="bg1"/>
                </a:solidFill>
                <a:effectLst/>
                <a:latin typeface="Arial Narrow" pitchFamily="34" charset="0"/>
              </a:rPr>
              <a:t>Въезд в имение венчала церквушка</a:t>
            </a:r>
            <a:endParaRPr lang="ru-RU" sz="2400" dirty="0">
              <a:solidFill>
                <a:schemeClr val="bg1"/>
              </a:solidFill>
              <a:effectLst/>
              <a:latin typeface="Arial Narrow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3428992" y="1481328"/>
            <a:ext cx="5500726" cy="5162382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 algn="r"/>
            <a:r>
              <a:rPr lang="ru-RU" dirty="0" smtClean="0">
                <a:solidFill>
                  <a:srgbClr val="C00000"/>
                </a:solidFill>
              </a:rPr>
              <a:t>Неласкова была мать и с собственными детьми.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</a:p>
          <a:p>
            <a:pPr algn="r"/>
            <a:r>
              <a:rPr lang="ru-RU" i="1" dirty="0" smtClean="0">
                <a:solidFill>
                  <a:srgbClr val="002060"/>
                </a:solidFill>
              </a:rPr>
              <a:t>«Мне нечем помянуть моего детства. Ни одного светлого воспоминания. Матери я боялся как огня. Меня наказывали за всякий пустяк – одним словом, муштровали как рекрута. Редкий день проходил без </a:t>
            </a:r>
            <a:r>
              <a:rPr lang="ru-RU" i="1" dirty="0" err="1" smtClean="0">
                <a:solidFill>
                  <a:srgbClr val="002060"/>
                </a:solidFill>
              </a:rPr>
              <a:t>розг</a:t>
            </a:r>
            <a:r>
              <a:rPr lang="ru-RU" i="1" dirty="0" smtClean="0">
                <a:solidFill>
                  <a:srgbClr val="002060"/>
                </a:solidFill>
              </a:rPr>
              <a:t>, когда я отваживался спросить, за что меня наказывали, мать категорически заявляла: «Тебе об этом лучше знать, догадайся». </a:t>
            </a:r>
            <a:endParaRPr lang="ru-RU" i="1" dirty="0">
              <a:solidFill>
                <a:srgbClr val="002060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2844" y="142852"/>
            <a:ext cx="8858312" cy="127478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 Narrow" pitchFamily="34" charset="0"/>
              </a:rPr>
              <a:t>Трудности, перенесенные в детстве, сделали характер матери непереносимым. С детства  Тургенев наблюдал ее капризы и самодурство, видел, как она угнетала крестьян и дворовых, и очень страдал от этого.  </a:t>
            </a:r>
            <a:endParaRPr lang="ru-RU" sz="2400" dirty="0">
              <a:solidFill>
                <a:schemeClr val="tx1"/>
              </a:solidFill>
              <a:latin typeface="Arial Narrow" pitchFamily="34" charset="0"/>
            </a:endParaRPr>
          </a:p>
        </p:txBody>
      </p:sp>
      <p:pic>
        <p:nvPicPr>
          <p:cNvPr id="7" name="Содержимое 6" descr="юный Т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-1" y="1500174"/>
            <a:ext cx="3929059" cy="53578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 animBg="1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half" idx="1"/>
          </p:nvPr>
        </p:nvSpPr>
        <p:spPr>
          <a:xfrm>
            <a:off x="142844" y="1785926"/>
            <a:ext cx="4643470" cy="4929222"/>
          </a:xfrm>
        </p:spPr>
        <p:txBody>
          <a:bodyPr>
            <a:normAutofit/>
          </a:bodyPr>
          <a:lstStyle/>
          <a:p>
            <a:r>
              <a:rPr lang="ru-RU" sz="3600" b="1" i="1" u="sng" dirty="0" smtClean="0">
                <a:solidFill>
                  <a:srgbClr val="C00000"/>
                </a:solidFill>
                <a:latin typeface="Arial Narrow" pitchFamily="34" charset="0"/>
              </a:rPr>
              <a:t>Аннибалова клятва </a:t>
            </a:r>
            <a:r>
              <a:rPr lang="ru-RU" sz="3600" dirty="0" smtClean="0">
                <a:solidFill>
                  <a:schemeClr val="bg1"/>
                </a:solidFill>
                <a:latin typeface="Arial Narrow" pitchFamily="34" charset="0"/>
              </a:rPr>
              <a:t>– </a:t>
            </a:r>
            <a:r>
              <a:rPr lang="ru-RU" sz="3600" dirty="0" err="1" smtClean="0">
                <a:solidFill>
                  <a:schemeClr val="bg1"/>
                </a:solidFill>
                <a:latin typeface="Arial Narrow" pitchFamily="34" charset="0"/>
              </a:rPr>
              <a:t>клятва</a:t>
            </a:r>
            <a:r>
              <a:rPr lang="ru-RU" sz="3600" dirty="0" smtClean="0">
                <a:solidFill>
                  <a:schemeClr val="bg1"/>
                </a:solidFill>
                <a:latin typeface="Arial Narrow" pitchFamily="34" charset="0"/>
              </a:rPr>
              <a:t> победить, решительно бороться до конца. </a:t>
            </a:r>
          </a:p>
          <a:p>
            <a:pPr>
              <a:buNone/>
            </a:pPr>
            <a:endParaRPr lang="ru-RU" sz="2000" dirty="0" smtClean="0">
              <a:solidFill>
                <a:schemeClr val="bg1"/>
              </a:solidFill>
              <a:latin typeface="Arial Narrow" pitchFamily="34" charset="0"/>
            </a:endParaRPr>
          </a:p>
          <a:p>
            <a:r>
              <a:rPr lang="ru-RU" dirty="0" smtClean="0">
                <a:solidFill>
                  <a:schemeClr val="bg1"/>
                </a:solidFill>
                <a:latin typeface="Arial Narrow" pitchFamily="34" charset="0"/>
              </a:rPr>
              <a:t>Такую клятву произносили воины карфагенского полководца </a:t>
            </a:r>
            <a:r>
              <a:rPr lang="ru-RU" dirty="0" err="1" smtClean="0">
                <a:solidFill>
                  <a:schemeClr val="bg1"/>
                </a:solidFill>
                <a:latin typeface="Arial Narrow" pitchFamily="34" charset="0"/>
              </a:rPr>
              <a:t>Аннибала</a:t>
            </a:r>
            <a:r>
              <a:rPr lang="ru-RU" dirty="0" smtClean="0">
                <a:solidFill>
                  <a:schemeClr val="bg1"/>
                </a:solidFill>
                <a:latin typeface="Arial Narrow" pitchFamily="34" charset="0"/>
              </a:rPr>
              <a:t>, иначе – Ганнибала. </a:t>
            </a:r>
            <a:endParaRPr lang="ru-RU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5" name="Содержимое 4" descr="розги1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572000" y="1857364"/>
            <a:ext cx="4572000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14282" y="142852"/>
            <a:ext cx="8786874" cy="1643074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r"/>
            <a:r>
              <a:rPr lang="ru-RU" sz="2400" b="0" dirty="0" smtClean="0">
                <a:solidFill>
                  <a:schemeClr val="bg1"/>
                </a:solidFill>
                <a:latin typeface="Arial Narrow" pitchFamily="34" charset="0"/>
              </a:rPr>
              <a:t>Тяжелые воспоминания детства на всю жизнь вызвали отвращение к крепостному праву, к угнетению одних людей другими, к насилию и жестокости крепостничества. </a:t>
            </a:r>
            <a:br>
              <a:rPr lang="ru-RU" sz="2400" b="0" dirty="0" smtClean="0">
                <a:solidFill>
                  <a:schemeClr val="bg1"/>
                </a:solidFill>
                <a:latin typeface="Arial Narrow" pitchFamily="34" charset="0"/>
              </a:rPr>
            </a:br>
            <a:r>
              <a:rPr lang="ru-RU" sz="2400" i="1" dirty="0" smtClean="0">
                <a:solidFill>
                  <a:schemeClr val="bg2"/>
                </a:solidFill>
                <a:latin typeface="Arial Narrow" pitchFamily="34" charset="0"/>
              </a:rPr>
              <a:t>Молодой Тургенев дал Аннибалову клятву</a:t>
            </a:r>
            <a:r>
              <a:rPr lang="ru-RU" sz="2400" dirty="0" smtClean="0">
                <a:latin typeface="Arial Narrow" pitchFamily="34" charset="0"/>
              </a:rPr>
              <a:t>. </a:t>
            </a:r>
            <a:r>
              <a:rPr lang="ru-RU" sz="1600" dirty="0" smtClean="0">
                <a:latin typeface="Arial Narrow" pitchFamily="34" charset="0"/>
              </a:rPr>
              <a:t/>
            </a:r>
            <a:br>
              <a:rPr lang="ru-RU" sz="1600" dirty="0" smtClean="0">
                <a:latin typeface="Arial Narrow" pitchFamily="34" charset="0"/>
              </a:rPr>
            </a:b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635798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9" name="Вертикальный свиток 8"/>
          <p:cNvSpPr/>
          <p:nvPr/>
        </p:nvSpPr>
        <p:spPr>
          <a:xfrm>
            <a:off x="-214346" y="285728"/>
            <a:ext cx="9572660" cy="6357982"/>
          </a:xfrm>
          <a:prstGeom prst="verticalScroll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nnabelle" pitchFamily="66" charset="0"/>
              </a:rPr>
              <a:t>«Я не мог дышать одним воздухом, оставаться рядом с тем, что я возненавидел… В моих глазах враг этот имел определенный образ, носил известное имя: враг этот был – крепостное право. Под этим именем я собрал и сосредоточил всё, против чего я решил бороться до конца – с чем я поклялся никогда не мириться. Это была моя </a:t>
            </a:r>
            <a:r>
              <a:rPr lang="ru-RU" sz="2400" dirty="0" err="1" smtClean="0">
                <a:solidFill>
                  <a:schemeClr val="tx1"/>
                </a:solidFill>
                <a:latin typeface="Annabelle" pitchFamily="66" charset="0"/>
              </a:rPr>
              <a:t>Анибаловская</a:t>
            </a:r>
            <a:r>
              <a:rPr lang="ru-RU" sz="2400" dirty="0" smtClean="0">
                <a:solidFill>
                  <a:schemeClr val="tx1"/>
                </a:solidFill>
                <a:latin typeface="Annabelle" pitchFamily="66" charset="0"/>
              </a:rPr>
              <a:t> клятва». </a:t>
            </a:r>
          </a:p>
          <a:p>
            <a:pPr algn="ctr"/>
            <a:endParaRPr lang="ru-RU" sz="2400" dirty="0" smtClean="0">
              <a:solidFill>
                <a:schemeClr val="tx1"/>
              </a:solidFill>
              <a:latin typeface="Annabelle" pitchFamily="66" charset="0"/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4500570"/>
            <a:ext cx="7200900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2844" y="142852"/>
            <a:ext cx="8786874" cy="1714512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Arial Narrow" pitchFamily="34" charset="0"/>
              </a:rPr>
              <a:t>Он сделала всё, чтобы исполнить данный обет. Уже в 14 лет Тургенев блестяще сдал экзамены на словесное отделение Московского университета. Затем продолжил обучение в Петербургском университете, </a:t>
            </a:r>
            <a:endParaRPr lang="ru-RU" sz="2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half" idx="3"/>
          </p:nvPr>
        </p:nvSpPr>
        <p:spPr>
          <a:xfrm>
            <a:off x="3786182" y="6072206"/>
            <a:ext cx="4900619" cy="642942"/>
          </a:xfrm>
          <a:solidFill>
            <a:schemeClr val="bg2"/>
          </a:solidFill>
        </p:spPr>
        <p:txBody>
          <a:bodyPr/>
          <a:lstStyle/>
          <a:p>
            <a:pPr algn="r"/>
            <a:r>
              <a:rPr lang="ru-RU" dirty="0" smtClean="0">
                <a:solidFill>
                  <a:srgbClr val="002060"/>
                </a:solidFill>
              </a:rPr>
              <a:t>а потом в Германии. 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9" name="Содержимое 8" descr="моск универ.jp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12174" y="2143117"/>
            <a:ext cx="4485214" cy="3286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Содержимое 9" descr="Петерб универс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4714876" y="2143116"/>
            <a:ext cx="4286280" cy="3286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0"/>
            <a:ext cx="8715436" cy="1416050"/>
          </a:xfrm>
        </p:spPr>
        <p:txBody>
          <a:bodyPr>
            <a:normAutofit fontScale="90000"/>
          </a:bodyPr>
          <a:lstStyle/>
          <a:p>
            <a:r>
              <a:rPr lang="ru-RU" sz="2800" b="0" dirty="0" smtClean="0">
                <a:solidFill>
                  <a:schemeClr val="bg1"/>
                </a:solidFill>
                <a:latin typeface="Arial Narrow" pitchFamily="34" charset="0"/>
              </a:rPr>
              <a:t>Он рано занялся литературной деятельностью. Пробовал себя в драматургии, поэзии. Но настоящий успех принесла ему публикация </a:t>
            </a:r>
            <a:r>
              <a:rPr lang="ru-RU" sz="2800" dirty="0" smtClean="0">
                <a:solidFill>
                  <a:schemeClr val="bg1"/>
                </a:solidFill>
                <a:latin typeface="Arial Narrow" pitchFamily="34" charset="0"/>
              </a:rPr>
              <a:t>сборника рассказов </a:t>
            </a:r>
            <a:r>
              <a:rPr lang="ru-RU" sz="2800" i="1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</a:rPr>
              <a:t>«Записки охотника» </a:t>
            </a:r>
            <a:r>
              <a:rPr lang="ru-RU" sz="2800" b="0" dirty="0" smtClean="0">
                <a:solidFill>
                  <a:schemeClr val="bg1"/>
                </a:solidFill>
                <a:latin typeface="Arial Narrow" pitchFamily="34" charset="0"/>
              </a:rPr>
              <a:t>(1852)</a:t>
            </a:r>
            <a:r>
              <a:rPr lang="ru-RU" sz="28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endParaRPr lang="ru-RU" sz="28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7" name="Содержимое 6" descr="записки ох.jp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357158" y="1428736"/>
            <a:ext cx="2617331" cy="4357718"/>
          </a:xfrm>
        </p:spPr>
      </p:pic>
      <p:pic>
        <p:nvPicPr>
          <p:cNvPr id="8" name="Содержимое 7" descr="записки ох2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429388" y="1428736"/>
            <a:ext cx="2504297" cy="4286280"/>
          </a:xfr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43240" y="1428736"/>
            <a:ext cx="3028950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52"/>
            <a:ext cx="8858312" cy="1273198"/>
          </a:xfrm>
        </p:spPr>
        <p:txBody>
          <a:bodyPr>
            <a:normAutofit fontScale="90000"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Arial Narrow" pitchFamily="34" charset="0"/>
              </a:rPr>
              <a:t>«</a:t>
            </a:r>
            <a:r>
              <a:rPr lang="ru-RU" sz="2800" i="1" dirty="0" smtClean="0">
                <a:solidFill>
                  <a:schemeClr val="tx1"/>
                </a:solidFill>
                <a:latin typeface="Arial Narrow" pitchFamily="34" charset="0"/>
              </a:rPr>
              <a:t>Записки охотника</a:t>
            </a:r>
            <a:r>
              <a:rPr lang="ru-RU" sz="2800" dirty="0" smtClean="0">
                <a:solidFill>
                  <a:schemeClr val="bg1"/>
                </a:solidFill>
                <a:latin typeface="Arial Narrow" pitchFamily="34" charset="0"/>
              </a:rPr>
              <a:t>» и рассказ «</a:t>
            </a:r>
            <a:r>
              <a:rPr lang="ru-RU" sz="2800" dirty="0" err="1" smtClean="0">
                <a:solidFill>
                  <a:schemeClr val="tx1"/>
                </a:solidFill>
                <a:latin typeface="Arial Narrow" pitchFamily="34" charset="0"/>
              </a:rPr>
              <a:t>Муму</a:t>
            </a:r>
            <a:r>
              <a:rPr lang="ru-RU" sz="2800" dirty="0" smtClean="0">
                <a:solidFill>
                  <a:schemeClr val="bg1"/>
                </a:solidFill>
                <a:latin typeface="Arial Narrow" pitchFamily="34" charset="0"/>
              </a:rPr>
              <a:t>» (1852) – вот первые произведения, с помощью которых Тургенев исполняет свою Аннибалову клятву. </a:t>
            </a:r>
            <a:endParaRPr lang="ru-RU" sz="2800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7" name="Содержимое 6" descr="записки ох3.jp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214282" y="1439143"/>
            <a:ext cx="3505452" cy="30614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Содержимое 8" descr="му-му1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3857620" y="1142984"/>
            <a:ext cx="2995261" cy="39417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480" y="4000504"/>
            <a:ext cx="2286016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88" y="3200400"/>
            <a:ext cx="2540000" cy="3657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Содержимое 8" descr="собр сочинений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1379521"/>
            <a:ext cx="8501122" cy="4769274"/>
          </a:xfrm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/>
          <a:lstStyle/>
          <a:p>
            <a:pPr algn="ctr"/>
            <a:r>
              <a:rPr lang="ru-RU" u="sng" dirty="0" smtClean="0">
                <a:solidFill>
                  <a:schemeClr val="bg1"/>
                </a:solidFill>
              </a:rPr>
              <a:t>Полное собрание сочинений</a:t>
            </a:r>
            <a:endParaRPr lang="ru-RU" u="sng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dirty="0" smtClean="0">
                <a:solidFill>
                  <a:schemeClr val="bg1"/>
                </a:solidFill>
                <a:latin typeface="Arial Narrow" pitchFamily="34" charset="0"/>
              </a:rPr>
              <a:t>Рассказ «</a:t>
            </a:r>
            <a:r>
              <a:rPr lang="ru-RU" sz="3100" dirty="0" err="1" smtClean="0">
                <a:solidFill>
                  <a:schemeClr val="bg1"/>
                </a:solidFill>
                <a:latin typeface="Arial Narrow" pitchFamily="34" charset="0"/>
              </a:rPr>
              <a:t>Муму</a:t>
            </a:r>
            <a:r>
              <a:rPr lang="ru-RU" sz="3100" dirty="0" smtClean="0">
                <a:solidFill>
                  <a:schemeClr val="bg1"/>
                </a:solidFill>
                <a:latin typeface="Arial Narrow" pitchFamily="34" charset="0"/>
              </a:rPr>
              <a:t>» был написан в 1852 году, за 9 лет до отмены крепостного права.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Содержимое 6" descr="герасим.jp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285721" y="1000108"/>
            <a:ext cx="3345260" cy="5715039"/>
          </a:xfrm>
        </p:spPr>
      </p:pic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00174"/>
            <a:ext cx="4213255" cy="4786346"/>
          </a:xfrm>
          <a:solidFill>
            <a:schemeClr val="bg2"/>
          </a:solidFill>
        </p:spPr>
        <p:txBody>
          <a:bodyPr/>
          <a:lstStyle/>
          <a:p>
            <a:endParaRPr lang="ru-RU" dirty="0" smtClean="0"/>
          </a:p>
          <a:p>
            <a:r>
              <a:rPr lang="ru-RU" dirty="0" smtClean="0"/>
              <a:t>Крепостное право закрепило за помещиками возможность владеть живыми людьми – крестьянами – </a:t>
            </a:r>
            <a:r>
              <a:rPr lang="ru-RU" b="1" i="1" dirty="0" smtClean="0"/>
              <a:t>как вещами, как товаром</a:t>
            </a:r>
            <a:r>
              <a:rPr lang="ru-RU" dirty="0" smtClean="0"/>
              <a:t>, которым можно было распоряжаться по собственной прихоти.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303580">
            <a:off x="5771289" y="3418861"/>
            <a:ext cx="3077122" cy="3271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4214818"/>
            <a:ext cx="4007672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52"/>
            <a:ext cx="8543956" cy="71438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Arial Narrow" pitchFamily="34" charset="0"/>
              </a:rPr>
              <a:t>Всё население России делилось на сословия:</a:t>
            </a:r>
            <a:endParaRPr lang="ru-RU" sz="2800" dirty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85720" y="6143644"/>
            <a:ext cx="3786214" cy="500066"/>
          </a:xfrm>
          <a:solidFill>
            <a:schemeClr val="bg1"/>
          </a:solidFill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духовенство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3439" y="6286520"/>
            <a:ext cx="2071702" cy="428628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купечество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85720" y="3571875"/>
            <a:ext cx="3857652" cy="500067"/>
          </a:xfrm>
          <a:solidFill>
            <a:schemeClr val="bg1"/>
          </a:solidFill>
        </p:spPr>
        <p:txBody>
          <a:bodyPr/>
          <a:lstStyle/>
          <a:p>
            <a:r>
              <a:rPr lang="ru-RU" dirty="0" smtClean="0"/>
              <a:t>дворянство</a:t>
            </a:r>
            <a:endParaRPr lang="ru-RU" dirty="0"/>
          </a:p>
        </p:txBody>
      </p:sp>
      <p:pic>
        <p:nvPicPr>
          <p:cNvPr id="7" name="Содержимое 6" descr="дворянство.jpg"/>
          <p:cNvPicPr>
            <a:picLocks noGrp="1" noChangeAspect="1"/>
          </p:cNvPicPr>
          <p:nvPr>
            <p:ph sz="quarter" idx="4"/>
          </p:nvPr>
        </p:nvPicPr>
        <p:blipFill>
          <a:blip r:embed="rId4"/>
          <a:stretch>
            <a:fillRect/>
          </a:stretch>
        </p:blipFill>
        <p:spPr>
          <a:xfrm>
            <a:off x="142844" y="857232"/>
            <a:ext cx="7143800" cy="2697678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800" decel="100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4" grpId="0" uiExpand="1" build="p" animBg="1"/>
      <p:bldP spid="5" grpId="0" uiExpand="1" build="p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крестьянство.jp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142844" y="571480"/>
            <a:ext cx="3857652" cy="571504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3357555" y="5410200"/>
            <a:ext cx="2857520" cy="762000"/>
          </a:xfrm>
          <a:solidFill>
            <a:schemeClr val="bg1"/>
          </a:solidFill>
        </p:spPr>
        <p:txBody>
          <a:bodyPr/>
          <a:lstStyle/>
          <a:p>
            <a:pPr algn="r"/>
            <a:r>
              <a:rPr lang="ru-RU" dirty="0" smtClean="0">
                <a:solidFill>
                  <a:schemeClr val="tx1"/>
                </a:solidFill>
              </a:rPr>
              <a:t>крестьянство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8" name="Содержимое 7" descr="народ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4579090" y="542334"/>
            <a:ext cx="4064876" cy="484405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14282" y="4214818"/>
            <a:ext cx="4283106" cy="1957382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Крестьяне работали на помещика на его земле или отдавали ему большую часть заработанных денег.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4214818"/>
            <a:ext cx="4356130" cy="1957382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25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Часть крепостных крестьян обслуживала богатых помещиков в их имении или в городе. Это была так называемая </a:t>
            </a:r>
            <a:r>
              <a:rPr lang="ru-RU" b="1" i="1" dirty="0" smtClean="0">
                <a:solidFill>
                  <a:srgbClr val="C00000"/>
                </a:solidFill>
              </a:rPr>
              <a:t>дворня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7" name="Содержимое 6" descr="крестьянство1.jp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142844" y="571480"/>
            <a:ext cx="4487007" cy="3483750"/>
          </a:xfrm>
        </p:spPr>
      </p:pic>
      <p:pic>
        <p:nvPicPr>
          <p:cNvPr id="8" name="Содержимое 7" descr="помещ быт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4929190" y="1071546"/>
            <a:ext cx="4041775" cy="2999518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4" grpId="0" uiExpand="1" build="p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869934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tx1"/>
                </a:solidFill>
                <a:latin typeface="Arial Narrow" pitchFamily="34" charset="0"/>
              </a:rPr>
              <a:t>«… а собака – на что ему собака?..» – толкуют мужики. </a:t>
            </a:r>
            <a:endParaRPr lang="ru-RU" sz="2400" dirty="0">
              <a:solidFill>
                <a:schemeClr val="tx1"/>
              </a:solidFill>
              <a:latin typeface="Arial Narrow" pitchFamily="34" charset="0"/>
            </a:endParaRPr>
          </a:p>
        </p:txBody>
      </p:sp>
      <p:pic>
        <p:nvPicPr>
          <p:cNvPr id="7" name="Содержимое 6" descr="памятник му-му.jp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0" y="1357298"/>
            <a:ext cx="4497388" cy="3574113"/>
          </a:xfrm>
        </p:spPr>
      </p:pic>
      <p:pic>
        <p:nvPicPr>
          <p:cNvPr id="8" name="Содержимое 7" descr="памятник му-му1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4714876" y="1357298"/>
            <a:ext cx="4429124" cy="35719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214282" y="214290"/>
            <a:ext cx="8472518" cy="5793001"/>
          </a:xfrm>
        </p:spPr>
        <p:txBody>
          <a:bodyPr>
            <a:noAutofit/>
          </a:bodyPr>
          <a:lstStyle/>
          <a:p>
            <a:pPr algn="ctr"/>
            <a:r>
              <a:rPr lang="ru-RU" sz="3600" i="1" dirty="0" smtClean="0">
                <a:latin typeface="Arial" pitchFamily="34" charset="0"/>
                <a:cs typeface="Arial" pitchFamily="34" charset="0"/>
              </a:rPr>
              <a:t>«О богатырской силе немого» ходит молва – так заканчивается рассказ «</a:t>
            </a:r>
            <a:r>
              <a:rPr lang="ru-RU" sz="3600" i="1" dirty="0" err="1" smtClean="0">
                <a:latin typeface="Arial" pitchFamily="34" charset="0"/>
                <a:cs typeface="Arial" pitchFamily="34" charset="0"/>
              </a:rPr>
              <a:t>Муму</a:t>
            </a:r>
            <a:r>
              <a:rPr lang="ru-RU" sz="3600" i="1" dirty="0" smtClean="0">
                <a:latin typeface="Arial" pitchFamily="34" charset="0"/>
                <a:cs typeface="Arial" pitchFamily="34" charset="0"/>
              </a:rPr>
              <a:t>», и ни для кого не было секретом, что под «немым» Тургенев подразумевал ни одного Герасима, но и народ, еще не сказавший своего слова. В «немом» – символическое «олицетворение русского народа, его страшной силы и непостижимой кротости» …  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Т. портр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44" y="214290"/>
            <a:ext cx="5768107" cy="642942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000760" y="274638"/>
            <a:ext cx="3000396" cy="6154758"/>
          </a:xfrm>
        </p:spPr>
        <p:txBody>
          <a:bodyPr>
            <a:normAutofit/>
          </a:bodyPr>
          <a:lstStyle/>
          <a:p>
            <a:pPr algn="ctr"/>
            <a:r>
              <a:rPr lang="ru-RU" sz="4800" i="1" dirty="0" smtClean="0">
                <a:solidFill>
                  <a:schemeClr val="tx1"/>
                </a:solidFill>
                <a:latin typeface="Arial Narrow" pitchFamily="34" charset="0"/>
              </a:rPr>
              <a:t>Великий </a:t>
            </a:r>
            <a:br>
              <a:rPr lang="ru-RU" sz="4800" i="1" dirty="0" smtClean="0">
                <a:solidFill>
                  <a:schemeClr val="tx1"/>
                </a:solidFill>
                <a:latin typeface="Arial Narrow" pitchFamily="34" charset="0"/>
              </a:rPr>
            </a:br>
            <a:r>
              <a:rPr lang="ru-RU" sz="4800" i="1" dirty="0" smtClean="0">
                <a:solidFill>
                  <a:schemeClr val="tx1"/>
                </a:solidFill>
                <a:latin typeface="Arial Narrow" pitchFamily="34" charset="0"/>
              </a:rPr>
              <a:t>русский писатель</a:t>
            </a:r>
            <a:br>
              <a:rPr lang="ru-RU" sz="4800" i="1" dirty="0" smtClean="0">
                <a:solidFill>
                  <a:schemeClr val="tx1"/>
                </a:solidFill>
                <a:latin typeface="Arial Narrow" pitchFamily="34" charset="0"/>
              </a:rPr>
            </a:br>
            <a:r>
              <a:rPr lang="ru-RU" sz="4800" i="1" dirty="0" smtClean="0">
                <a:solidFill>
                  <a:schemeClr val="tx1"/>
                </a:solidFill>
                <a:latin typeface="Arial Narrow" pitchFamily="34" charset="0"/>
              </a:rPr>
              <a:t/>
            </a:r>
            <a:br>
              <a:rPr lang="ru-RU" sz="4800" i="1" dirty="0" smtClean="0">
                <a:solidFill>
                  <a:schemeClr val="tx1"/>
                </a:solidFill>
                <a:latin typeface="Arial Narrow" pitchFamily="34" charset="0"/>
              </a:rPr>
            </a:br>
            <a:endParaRPr lang="ru-RU" sz="4800" i="1" dirty="0">
              <a:solidFill>
                <a:schemeClr val="tx1"/>
              </a:solidFill>
              <a:latin typeface="Arial Narrow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4286256"/>
            <a:ext cx="3475043" cy="22491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Что чувства добрые..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14348" y="500042"/>
            <a:ext cx="3714776" cy="585791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прочитать рассказ «</a:t>
            </a:r>
            <a:r>
              <a:rPr lang="ru-RU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Муму</a:t>
            </a:r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»; </a:t>
            </a:r>
          </a:p>
          <a:p>
            <a:pPr>
              <a:buNone/>
            </a:pPr>
            <a:endParaRPr lang="ru-RU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ответить на вопрос: «Что в рассказе произвело на меня самое сильное впечатление?» </a:t>
            </a:r>
            <a:endParaRPr lang="ru-RU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ru-RU" sz="3200" i="1" u="sng" dirty="0" smtClean="0">
                <a:latin typeface="Arial" pitchFamily="34" charset="0"/>
                <a:cs typeface="Arial" pitchFamily="34" charset="0"/>
              </a:rPr>
              <a:t>Домашнее задание:</a:t>
            </a:r>
            <a:endParaRPr lang="ru-RU" sz="3200" i="1" u="sng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389</TotalTime>
  <Words>787</Words>
  <Application>Microsoft Office PowerPoint</Application>
  <PresentationFormat>Экран (4:3)</PresentationFormat>
  <Paragraphs>53</Paragraphs>
  <Slides>34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Открытая</vt:lpstr>
      <vt:lpstr>Презентация PowerPoint</vt:lpstr>
      <vt:lpstr>Французский писатель А. Доде охарактеризовал Его так: «Добрый великан». </vt:lpstr>
      <vt:lpstr>Презентация PowerPoint</vt:lpstr>
      <vt:lpstr>Иван Сергеевич Тургенев   1818 - 1883</vt:lpstr>
      <vt:lpstr>Родился на Орловщине</vt:lpstr>
      <vt:lpstr>Презентация PowerPoint</vt:lpstr>
      <vt:lpstr>Презентация PowerPoint</vt:lpstr>
      <vt:lpstr>Презентация PowerPoint</vt:lpstr>
      <vt:lpstr>Презентация PowerPoint</vt:lpstr>
      <vt:lpstr>Трудно представить себе людей более непохожих, чем родители писателя </vt:lpstr>
      <vt:lpstr>Рано потеряв отца, воспитывалась в семье отчима, где чувствовала себя чужой и ненужной. Нашла приют у своего дяди, человека чрезвычайно строгого, который прожил недолго, неожиданно умер, оставив племяннице огромные поместья и почти пять тысяч крепостных. </vt:lpstr>
      <vt:lpstr>Рано потеряв отца, воспитывалась в семье отчима, где чувствовала себя чужой и ненужной. Нашла приют у своего дяди, человека чрезвычайно строгого, который прожил недолго, неожиданно умер, оставив племяннице огромные поместья и почти пять тысяч крепостных. </vt:lpstr>
      <vt:lpstr>Вскоре она вышла замуж за молодого офицера Сергея Николаевича ТУРГЕНЕВА, </vt:lpstr>
      <vt:lpstr>Через год у них родился сын Николай, а затем и Иван</vt:lpstr>
      <vt:lpstr>Имение Тургеневых Спасское-Лутовиново, где прошло детство будущего писателя, располагалось в березовой роще на холме. </vt:lpstr>
      <vt:lpstr>Вокруг просторного господского дома с колоннами, к которому примыкали галереи, был разбит громадный парк. </vt:lpstr>
      <vt:lpstr>дорожки и мостики-переходы которого приводили к саду фруктовому </vt:lpstr>
      <vt:lpstr>и прекрасному пруду</vt:lpstr>
      <vt:lpstr>Въезд в имение венчала церквушка</vt:lpstr>
      <vt:lpstr>Трудности, перенесенные в детстве, сделали характер матери непереносимым. С детства  Тургенев наблюдал ее капризы и самодурство, видел, как она угнетала крестьян и дворовых, и очень страдал от этого.  </vt:lpstr>
      <vt:lpstr>Тяжелые воспоминания детства на всю жизнь вызвали отвращение к крепостному праву, к угнетению одних людей другими, к насилию и жестокости крепостничества.  Молодой Тургенев дал Аннибалову клятву.  </vt:lpstr>
      <vt:lpstr>Презентация PowerPoint</vt:lpstr>
      <vt:lpstr>Он сделала всё, чтобы исполнить данный обет. Уже в 14 лет Тургенев блестяще сдал экзамены на словесное отделение Московского университета. Затем продолжил обучение в Петербургском университете, </vt:lpstr>
      <vt:lpstr>Он рано занялся литературной деятельностью. Пробовал себя в драматургии, поэзии. Но настоящий успех принесла ему публикация сборника рассказов «Записки охотника» (1852) </vt:lpstr>
      <vt:lpstr>«Записки охотника» и рассказ «Муму» (1852) – вот первые произведения, с помощью которых Тургенев исполняет свою Аннибалову клятву. </vt:lpstr>
      <vt:lpstr>Полное собрание сочинений</vt:lpstr>
      <vt:lpstr>Рассказ «Муму» был написан в 1852 году, за 9 лет до отмены крепостного права.  </vt:lpstr>
      <vt:lpstr>Всё население России делилось на сословия:</vt:lpstr>
      <vt:lpstr>Презентация PowerPoint</vt:lpstr>
      <vt:lpstr>Презентация PowerPoint</vt:lpstr>
      <vt:lpstr>«… а собака – на что ему собака?..» – толкуют мужики. </vt:lpstr>
      <vt:lpstr>Презентация PowerPoint</vt:lpstr>
      <vt:lpstr>Великий  русский писатель  </vt:lpstr>
      <vt:lpstr>Домашнее задание: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XTreme</dc:creator>
  <cp:lastModifiedBy>ПК</cp:lastModifiedBy>
  <cp:revision>43</cp:revision>
  <dcterms:created xsi:type="dcterms:W3CDTF">2012-01-25T06:37:48Z</dcterms:created>
  <dcterms:modified xsi:type="dcterms:W3CDTF">2016-12-13T05:58:43Z</dcterms:modified>
</cp:coreProperties>
</file>