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7" r:id="rId4"/>
    <p:sldId id="260" r:id="rId5"/>
    <p:sldId id="261" r:id="rId6"/>
    <p:sldId id="262" r:id="rId7"/>
    <p:sldId id="263" r:id="rId8"/>
    <p:sldId id="271" r:id="rId9"/>
    <p:sldId id="264" r:id="rId10"/>
    <p:sldId id="267" r:id="rId11"/>
    <p:sldId id="268" r:id="rId12"/>
    <p:sldId id="270" r:id="rId13"/>
    <p:sldId id="265" r:id="rId14"/>
    <p:sldId id="266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Результаты диагностики по исследовательской деятельности за 2023-2024 год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Лист1!$A$2:$A$5</c:f>
              <c:strCache>
                <c:ptCount val="2"/>
                <c:pt idx="0">
                  <c:v>начало года</c:v>
                </c:pt>
                <c:pt idx="1">
                  <c:v>конец года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45</c:v>
                </c:pt>
                <c:pt idx="1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D7D-4EF8-9AEE-1A60F60BA46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Лист1!$A$2:$A$5</c:f>
              <c:strCache>
                <c:ptCount val="2"/>
                <c:pt idx="0">
                  <c:v>начало года</c:v>
                </c:pt>
                <c:pt idx="1">
                  <c:v>конец года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25</c:v>
                </c:pt>
                <c:pt idx="1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D7D-4EF8-9AEE-1A60F60BA46E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Лист1!$A$2:$A$5</c:f>
              <c:strCache>
                <c:ptCount val="2"/>
                <c:pt idx="0">
                  <c:v>начало года</c:v>
                </c:pt>
                <c:pt idx="1">
                  <c:v>конец года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20</c:v>
                </c:pt>
                <c:pt idx="1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D7D-4EF8-9AEE-1A60F60BA4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606324783"/>
        <c:axId val="666240447"/>
        <c:axId val="0"/>
      </c:bar3DChart>
      <c:catAx>
        <c:axId val="6063247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66240447"/>
        <c:crosses val="autoZero"/>
        <c:auto val="1"/>
        <c:lblAlgn val="ctr"/>
        <c:lblOffset val="100"/>
        <c:noMultiLvlLbl val="0"/>
      </c:catAx>
      <c:valAx>
        <c:axId val="66624044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063247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5245923436061385"/>
          <c:y val="0.93365942268938573"/>
          <c:w val="0.36639691196752217"/>
          <c:h val="6.63405773106143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4/23/2024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4/23/2024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C21B5E81-9605-4632-8C42-DE55829086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Реализация задач ФАОП через  исследовательскую деятельность у детей  среднего дошкольного возраста</a:t>
            </a:r>
          </a:p>
        </p:txBody>
      </p:sp>
      <p:sp>
        <p:nvSpPr>
          <p:cNvPr id="2" name="Текст 1">
            <a:extLst>
              <a:ext uri="{FF2B5EF4-FFF2-40B4-BE49-F238E27FC236}">
                <a16:creationId xmlns:a16="http://schemas.microsoft.com/office/drawing/2014/main" id="{CB9FFC50-D2EF-48CA-90EC-CD214DC4D9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Воспитатель: </a:t>
            </a:r>
            <a:r>
              <a:rPr lang="ru-RU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Адылшина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А.Ю.</a:t>
            </a:r>
          </a:p>
        </p:txBody>
      </p:sp>
    </p:spTree>
    <p:extLst>
      <p:ext uri="{BB962C8B-B14F-4D97-AF65-F5344CB8AC3E}">
        <p14:creationId xmlns:p14="http://schemas.microsoft.com/office/powerpoint/2010/main" val="3565514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CC24948D-639F-4648-9C50-CF98E9BEA7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821" y="636104"/>
            <a:ext cx="8596668" cy="1320800"/>
          </a:xfrm>
        </p:spPr>
        <p:txBody>
          <a:bodyPr>
            <a:normAutofit fontScale="90000"/>
          </a:bodyPr>
          <a:lstStyle/>
          <a:p>
            <a:pPr algn="r"/>
            <a:r>
              <a:rPr lang="ru-RU" sz="2700" dirty="0"/>
              <a:t>Древняя китайская мудрость гласит:</a:t>
            </a:r>
            <a:br>
              <a:rPr lang="ru-RU" sz="2700" dirty="0"/>
            </a:br>
            <a:r>
              <a:rPr lang="ru-RU" sz="2700" dirty="0"/>
              <a:t>Расскажи – и я забуду,</a:t>
            </a:r>
            <a:br>
              <a:rPr lang="ru-RU" sz="2700" dirty="0"/>
            </a:br>
            <a:r>
              <a:rPr lang="ru-RU" sz="2700" dirty="0"/>
              <a:t>Покажи – и я запомню,</a:t>
            </a:r>
            <a:br>
              <a:rPr lang="ru-RU" sz="2700" dirty="0"/>
            </a:br>
            <a:r>
              <a:rPr lang="ru-RU" sz="2700" dirty="0"/>
              <a:t>Дай попробовать – и я пойму!</a:t>
            </a:r>
            <a:br>
              <a:rPr lang="ru-RU" sz="2700" dirty="0"/>
            </a:br>
            <a:endParaRPr lang="ru-RU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C2CDDFA-F558-4A13-8950-C34D0C3519F7}"/>
              </a:ext>
            </a:extLst>
          </p:cNvPr>
          <p:cNvSpPr/>
          <p:nvPr/>
        </p:nvSpPr>
        <p:spPr>
          <a:xfrm>
            <a:off x="597821" y="2274838"/>
            <a:ext cx="9884649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Детское экспериментирование является одним из методов обучения и развития естественнонаучных представлений дошкольников.</a:t>
            </a:r>
            <a:br>
              <a:rPr lang="ru-RU" sz="2800" dirty="0"/>
            </a:br>
            <a:r>
              <a:rPr lang="ru-RU" sz="2800" dirty="0"/>
              <a:t>В ходе опытной деятельности дети учатся наблюдать, размышлять, сравнивать, отвечать на вопросы, делать выводы, устанавливать причинно- следственную связь, соблюдать правила безопасности</a:t>
            </a:r>
            <a:r>
              <a:rPr lang="ru-RU" dirty="0"/>
              <a:t>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5255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C283602D-854F-4816-98FF-25F1E5332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/>
              <a:t>Цель:</a:t>
            </a:r>
            <a:r>
              <a:rPr lang="ru-RU" sz="2700" b="1" dirty="0"/>
              <a:t> </a:t>
            </a:r>
            <a:br>
              <a:rPr lang="ru-RU" sz="2700" b="1" dirty="0"/>
            </a:br>
            <a:r>
              <a:rPr lang="ru-RU" sz="2700" dirty="0"/>
              <a:t>Продолжать зна­комить детей с обобщенными способами исследования разных объектов с помощью специально разработанных систем сенсорных эталонов, помо­гать осваивать перцептивные действия</a:t>
            </a:r>
            <a:r>
              <a:rPr lang="ru-RU" sz="2200" dirty="0"/>
              <a:t>.</a:t>
            </a:r>
            <a:br>
              <a:rPr lang="ru-RU" sz="2200" dirty="0"/>
            </a:br>
            <a:r>
              <a:rPr lang="ru-RU" sz="2700" dirty="0"/>
              <a:t>Задачи:</a:t>
            </a:r>
            <a:br>
              <a:rPr lang="ru-RU" sz="2700" dirty="0"/>
            </a:br>
            <a:r>
              <a:rPr lang="ru-RU" sz="2700" dirty="0"/>
              <a:t>1.Развитие интересов </a:t>
            </a:r>
            <a:r>
              <a:rPr lang="ru-RU" sz="2700" dirty="0" err="1"/>
              <a:t>обучающихся,любознательности</a:t>
            </a:r>
            <a:r>
              <a:rPr lang="ru-RU" sz="2700" dirty="0"/>
              <a:t> и познавательной мотивации;</a:t>
            </a:r>
            <a:br>
              <a:rPr lang="ru-RU" sz="2700" dirty="0"/>
            </a:br>
            <a:r>
              <a:rPr lang="ru-RU" sz="2700" dirty="0"/>
              <a:t>2.Формирование  познавательных </a:t>
            </a:r>
            <a:r>
              <a:rPr lang="ru-RU" sz="2700" dirty="0" err="1"/>
              <a:t>дествий,становление</a:t>
            </a:r>
            <a:r>
              <a:rPr lang="ru-RU" sz="2700" dirty="0"/>
              <a:t> сознания;</a:t>
            </a:r>
            <a:br>
              <a:rPr lang="ru-RU" sz="2700" dirty="0"/>
            </a:br>
            <a:r>
              <a:rPr lang="ru-RU" sz="2700" dirty="0"/>
              <a:t>3.Развитие воображения и творческой активности;</a:t>
            </a:r>
            <a:br>
              <a:rPr lang="ru-RU" sz="2700" dirty="0"/>
            </a:br>
            <a:br>
              <a:rPr lang="ru-RU" sz="4000" dirty="0"/>
            </a:br>
            <a:endParaRPr lang="ru-RU" sz="2700" dirty="0"/>
          </a:p>
        </p:txBody>
      </p:sp>
    </p:spTree>
    <p:extLst>
      <p:ext uri="{BB962C8B-B14F-4D97-AF65-F5344CB8AC3E}">
        <p14:creationId xmlns:p14="http://schemas.microsoft.com/office/powerpoint/2010/main" val="16322110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2C545520-4519-41EC-9D38-40BE22AE28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45774"/>
            <a:ext cx="8596668" cy="15902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Развивающая предметно – пространственная среда постоянно пополняется и видоизменяется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96DBB86-81B1-47E4-85F0-81B96A7E73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1026" y="2332383"/>
            <a:ext cx="7226895" cy="4071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7321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5F70CC8-A0A1-45B2-8E59-8F0ACE6ED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Опыты с водой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4291D5C-1199-4CDA-A686-D82BC64CBF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644" y="1270000"/>
            <a:ext cx="4280455" cy="5625548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85B141E-D769-4EE3-A3AA-A078C96774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9131" y="1334658"/>
            <a:ext cx="4544799" cy="550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549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0BF52C7E-2214-4480-B4ED-E7F48FD03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Опыты с воздухом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C5A7951-81C0-4EFF-9E77-AA07C227BF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4556" y="1603515"/>
            <a:ext cx="3882888" cy="4843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604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A4C9C64F-3390-45F2-B26A-C34DCF0E9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87896"/>
          </a:xfrm>
        </p:spPr>
        <p:txBody>
          <a:bodyPr/>
          <a:lstStyle/>
          <a:p>
            <a:pPr algn="ctr"/>
            <a:r>
              <a:rPr lang="ru-RU" b="1" dirty="0"/>
              <a:t>Игры  с пипеткой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50D076F-9980-429B-9C0B-66A9BEBF79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610" y="1930400"/>
            <a:ext cx="3086100" cy="455212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5FAA64C-B346-4C71-986C-76D80629D5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3356" y="1930400"/>
            <a:ext cx="3404999" cy="4684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5907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091C197-C1DC-4A49-A1E3-B3BC49FE1C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4974" y="1119366"/>
            <a:ext cx="4068417" cy="559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9464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69BD4566-9DE9-46D8-A36A-D966ADAA4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Опыт «Тонет не  тонет»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99C5797-CDCE-460D-BBFF-5646ACF5C7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0608" y="1560334"/>
            <a:ext cx="3562314" cy="4939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6478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70DD1F-D72F-4243-A056-549D12034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Наблюдение за ростом лука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69D8C70-E82E-4C60-AA5C-91051862B1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8293" y="1754240"/>
            <a:ext cx="3085272" cy="4779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198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6FEB24-702A-490A-8342-84DD7B65D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Магия магнита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54D5AFF-CB43-4B69-8A07-950069D91B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5" y="2372140"/>
            <a:ext cx="3788648" cy="434008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971657C-4FE0-4CE2-9ACB-73B17D6F41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600" y="2372140"/>
            <a:ext cx="3233530" cy="4340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693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Диаграмма 7">
            <a:extLst>
              <a:ext uri="{FF2B5EF4-FFF2-40B4-BE49-F238E27FC236}">
                <a16:creationId xmlns:a16="http://schemas.microsoft.com/office/drawing/2014/main" id="{C68F3606-5D6B-4449-AD8B-E0E9D1BB69F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16360760"/>
              </p:ext>
            </p:extLst>
          </p:nvPr>
        </p:nvGraphicFramePr>
        <p:xfrm>
          <a:off x="2032000" y="719666"/>
          <a:ext cx="8092661" cy="57076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510066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3FB485-8A07-4439-B399-36BDC728C8A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609600"/>
            <a:ext cx="8596313" cy="1320800"/>
          </a:xfrm>
        </p:spPr>
        <p:txBody>
          <a:bodyPr>
            <a:normAutofit/>
          </a:bodyPr>
          <a:lstStyle/>
          <a:p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28E1057-D992-4804-BAFA-EB9836C32819}"/>
              </a:ext>
            </a:extLst>
          </p:cNvPr>
          <p:cNvSpPr/>
          <p:nvPr/>
        </p:nvSpPr>
        <p:spPr>
          <a:xfrm>
            <a:off x="251791" y="1749287"/>
            <a:ext cx="1077401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rgbClr val="181818"/>
                </a:solidFill>
                <a:latin typeface="Open Sans"/>
              </a:rPr>
              <a:t>Познавательно исследовательская деятельность в дошкольном учреждении позволяет формировать, поддерживать и развивать имеющийся у детей познавательный интерес, что является залогом их дальнейшего успешного обучения и социализации.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0422928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F16BD512-60D9-42A6-BFFF-E819E0267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429000"/>
            <a:ext cx="8596668" cy="3210338"/>
          </a:xfrm>
        </p:spPr>
        <p:txBody>
          <a:bodyPr>
            <a:noAutofit/>
          </a:bodyPr>
          <a:lstStyle/>
          <a:p>
            <a:r>
              <a:rPr lang="ru-RU" sz="6000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811422518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519</TotalTime>
  <Words>227</Words>
  <Application>Microsoft Office PowerPoint</Application>
  <PresentationFormat>Широкоэкранный</PresentationFormat>
  <Paragraphs>19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Open Sans</vt:lpstr>
      <vt:lpstr>Times New Roman</vt:lpstr>
      <vt:lpstr>Trebuchet MS</vt:lpstr>
      <vt:lpstr>Wingdings 3</vt:lpstr>
      <vt:lpstr>Аспект</vt:lpstr>
      <vt:lpstr>Реализация задач ФАОП через  исследовательскую деятельность у детей  среднего дошкольного возраста</vt:lpstr>
      <vt:lpstr>Древняя китайская мудрость гласит: Расскажи – и я забуду, Покажи – и я запомню, Дай попробовать – и я пойму! </vt:lpstr>
      <vt:lpstr>Цель:  Продолжать зна­комить детей с обобщенными способами исследования разных объектов с помощью специально разработанных систем сенсорных эталонов, помо­гать осваивать перцептивные действия. Задачи: 1.Развитие интересов обучающихся,любознательности и познавательной мотивации; 2.Формирование  познавательных дествий,становление сознания; 3.Развитие воображения и творческой активности;  </vt:lpstr>
      <vt:lpstr>Развивающая предметно – пространственная среда постоянно пополняется и видоизменяется</vt:lpstr>
      <vt:lpstr>Опыты с водой</vt:lpstr>
      <vt:lpstr>Опыты с воздухом</vt:lpstr>
      <vt:lpstr>Игры  с пипеткой</vt:lpstr>
      <vt:lpstr>Презентация PowerPoint</vt:lpstr>
      <vt:lpstr>Опыт «Тонет не  тонет»</vt:lpstr>
      <vt:lpstr>Наблюдение за ростом лука</vt:lpstr>
      <vt:lpstr>Магия магнита</vt:lpstr>
      <vt:lpstr>Презентация PowerPoint</vt:lpstr>
      <vt:lpstr> 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9</cp:revision>
  <dcterms:created xsi:type="dcterms:W3CDTF">2024-04-13T15:33:09Z</dcterms:created>
  <dcterms:modified xsi:type="dcterms:W3CDTF">2024-04-23T11:05:22Z</dcterms:modified>
</cp:coreProperties>
</file>