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73" r:id="rId2"/>
    <p:sldId id="270" r:id="rId3"/>
    <p:sldId id="283" r:id="rId4"/>
    <p:sldId id="271" r:id="rId5"/>
    <p:sldId id="264" r:id="rId6"/>
    <p:sldId id="286" r:id="rId7"/>
    <p:sldId id="263" r:id="rId8"/>
    <p:sldId id="258" r:id="rId9"/>
    <p:sldId id="260" r:id="rId10"/>
    <p:sldId id="269" r:id="rId11"/>
    <p:sldId id="277" r:id="rId12"/>
    <p:sldId id="266" r:id="rId13"/>
    <p:sldId id="281" r:id="rId14"/>
    <p:sldId id="261" r:id="rId15"/>
    <p:sldId id="257" r:id="rId16"/>
    <p:sldId id="282" r:id="rId17"/>
    <p:sldId id="28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2FBE4FB-24C0-4301-86C8-FC4B2C261008}">
          <p14:sldIdLst>
            <p14:sldId id="273"/>
            <p14:sldId id="270"/>
            <p14:sldId id="283"/>
            <p14:sldId id="271"/>
            <p14:sldId id="264"/>
            <p14:sldId id="286"/>
            <p14:sldId id="263"/>
            <p14:sldId id="258"/>
            <p14:sldId id="260"/>
            <p14:sldId id="269"/>
            <p14:sldId id="277"/>
            <p14:sldId id="266"/>
            <p14:sldId id="281"/>
            <p14:sldId id="261"/>
            <p14:sldId id="257"/>
            <p14:sldId id="282"/>
            <p14:sldId id="287"/>
          </p14:sldIdLst>
        </p14:section>
        <p14:section name="Раздел без заголовка" id="{6BDFEF33-C834-4C10-B6B7-9DDE8DE53D36}">
          <p14:sldIdLst/>
        </p14:section>
        <p14:section name="Раздел без заголовка" id="{A4681502-2CCE-423F-8BA4-8B5F1A74B297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85DF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542" autoAdjust="0"/>
    <p:restoredTop sz="94660"/>
  </p:normalViewPr>
  <p:slideViewPr>
    <p:cSldViewPr>
      <p:cViewPr>
        <p:scale>
          <a:sx n="90" d="100"/>
          <a:sy n="90" d="100"/>
        </p:scale>
        <p:origin x="-756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8AAD47-5FA7-472A-82A3-B67A1F9CA343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3E2D30-629D-4483-8960-61B4161F88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057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16.10.2023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3380" y="262741"/>
            <a:ext cx="8239099" cy="633251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85D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1200" y="6619885"/>
            <a:ext cx="109517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img-fotki.yandex.ru/get/30086/200418627.15e/0_16ef74_4acbfbc4_orig.png"/>
          <p:cNvPicPr>
            <a:picLocks noChangeAspect="1" noChangeArrowheads="1"/>
          </p:cNvPicPr>
          <p:nvPr userDrawn="1"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923" y="1047750"/>
            <a:ext cx="84837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wmf"/><Relationship Id="rId10" Type="http://schemas.openxmlformats.org/officeDocument/2006/relationships/image" Target="../media/image13.wmf"/><Relationship Id="rId4" Type="http://schemas.openxmlformats.org/officeDocument/2006/relationships/image" Target="../media/image7.jpeg"/><Relationship Id="rId9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743138" y="1412776"/>
            <a:ext cx="7945754" cy="6227117"/>
            <a:chOff x="1115616" y="2298161"/>
            <a:chExt cx="7459224" cy="6559925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15616" y="2298161"/>
              <a:ext cx="7165477" cy="875410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800" b="1" spc="50" dirty="0">
                <a:ln w="11430">
                  <a:solidFill>
                    <a:srgbClr val="0070C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3490137" y="5550984"/>
              <a:ext cx="5084703" cy="33071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Подготовила: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Воспитатель МДОУ №23 «Лесная сказка»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Гулина</a:t>
              </a: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 Л.Е.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2022г. п. Чульман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  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                    </a:t>
              </a:r>
              <a:endParaRPr lang="ru-RU" dirty="0">
                <a:solidFill>
                  <a:srgbClr val="0070C0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827584" y="824666"/>
            <a:ext cx="8064896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ea typeface="Calibri"/>
                <a:cs typeface="Times New Roman"/>
              </a:rPr>
              <a:t>« </a:t>
            </a:r>
            <a:r>
              <a:rPr lang="ru-RU" sz="3200" b="1" dirty="0">
                <a:latin typeface="Times New Roman" pitchFamily="18" charset="0"/>
                <a:ea typeface="Calibri"/>
                <a:cs typeface="Times New Roman" pitchFamily="18" charset="0"/>
              </a:rPr>
              <a:t>Использование приёмов мнемотехники в речевом развитии </a:t>
            </a:r>
            <a:r>
              <a:rPr lang="ru-RU" sz="3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детей с ОВЗ».</a:t>
            </a:r>
            <a:endParaRPr lang="ru-RU" sz="3200" b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25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59632" y="2708920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1012954"/>
            <a:ext cx="705678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</a:t>
            </a: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Учите ребёнка каким-нибудь пяти</a:t>
            </a:r>
            <a:b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неизвестным ему словам, и он будет</a:t>
            </a:r>
            <a:b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долго  и напрасно мучиться над ними,</a:t>
            </a:r>
            <a:b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но свяжите с картинками двадцать</a:t>
            </a:r>
            <a:b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таких слов – и ребёнок усвоит их на  лету…»</a:t>
            </a:r>
            <a:b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К.Д.Ушинский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487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59632" y="2708920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1012954"/>
            <a:ext cx="7056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3074" name="Picture 2" descr="C:\Users\Сергей\Desktop\Мнемотехника\каждый-охотни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836712"/>
            <a:ext cx="669674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1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620688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Проблемы речи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детей дошкольного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возраста с ОВЗ.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1772816"/>
            <a:ext cx="7488832" cy="4036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cs typeface="Arial" charset="0"/>
              </a:rPr>
              <a:t> </a:t>
            </a: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Односложная, состоящая лишь из простых предложений речь. 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Неспособность грамматически правильно построить предложение.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Бедность речи. Недостаточный словарный запас.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Употребление нелитературных слов и выражений.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Бедная диалогическая речь: неспособность грамотно и доступно  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сформулировать вопрос, построить краткий или развёрнутый   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ответ.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Неспособность построить монолог: например, сюжетный или   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описательный  рассказ на предложенную тему, пересказ текста  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своими словами.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Отсутствие логического обоснования своих утверждений и  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выводов.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Отсутствие навыков культуры речи: неумение использовать  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интонацию, регулировать громкость голоса и темп речи и т. д.</a:t>
            </a:r>
          </a:p>
          <a:p>
            <a:pPr marL="0" marR="0" lvl="0" indent="0" defTabSz="91440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Плохая дикция.</a:t>
            </a:r>
            <a:endParaRPr kumimoji="0" lang="ru-RU" sz="20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1856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548680"/>
            <a:ext cx="7452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Мнемотехника</a:t>
            </a:r>
            <a:b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 с греч. - искусство запоминания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16794" y="1916832"/>
            <a:ext cx="76328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Это система методов и приёмов, обеспечивающих успешное освоение детьми знаний об особенностях объектов природы, об окружающем мире, эффективное запоминание рассказа, сохранение и воспроизведение информации, и конечно, развитие речи.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59632" y="2708920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C:\Users\Анютка\Desktop\Шипилина\Мнемотаблицы\Картинки для мнемотаблиц\MC90043977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1592263" cy="159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C:\Users\Анютка\Desktop\Шипилина\Мнемотаблицы\Картинки для мнемотаблиц\MC9004402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932656"/>
            <a:ext cx="15367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C:\Users\Анютка\Desktop\Шипилина\Мнемотаблицы\Картинки для мнемотаблиц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607" y="996156"/>
            <a:ext cx="1728787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Users\Анютка\Desktop\Шипилина\Мнемотаблицы\Картинки для мнемотаблиц\MC900109307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840866"/>
            <a:ext cx="1008063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Анютка\Desktop\Шипилина\Мнемотаблицы\Картинки для мнемотаблиц\snow_10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2"/>
          <a:stretch>
            <a:fillRect/>
          </a:stretch>
        </p:blipFill>
        <p:spPr bwMode="auto">
          <a:xfrm>
            <a:off x="3462858" y="3011541"/>
            <a:ext cx="1882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C:\Users\Анютка\Desktop\Шипилина\Мнемотаблицы\Картинки для мнемотаблиц\MC900423499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982" y="3011541"/>
            <a:ext cx="1386036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C:\Users\Анютка\Desktop\Шипилина\Мнемотаблицы\Картинки для мнемотаблиц\snowdrops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5" t="8585" r="7932"/>
          <a:stretch>
            <a:fillRect/>
          </a:stretch>
        </p:blipFill>
        <p:spPr bwMode="auto">
          <a:xfrm>
            <a:off x="1259632" y="4730804"/>
            <a:ext cx="1958677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Анютка\Desktop\Шипилина\Мнемотаблицы\Картинки для мнемотаблиц\MC900331453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68863"/>
            <a:ext cx="1800199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C:\Users\Анютка\Desktop\Шипилина\Мнемотаблицы\Картинки для мнемотаблиц\MC900353119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13176"/>
            <a:ext cx="2664296" cy="1490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210245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Мнемотаблицы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на однокоренные слова 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8319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980728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1026" name="Picture 2" descr="C:\Users\Сергей\Desktop\Мнемотехника\mnemo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03849" y="95994"/>
            <a:ext cx="496855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000" b="1" dirty="0">
                <a:ea typeface="Calibri"/>
                <a:cs typeface="Times New Roman"/>
              </a:rPr>
              <a:t>Мнемотехника.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801137" y="5451321"/>
            <a:ext cx="41633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это схема, в которую заложена определенная  информация.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1556792"/>
            <a:ext cx="6696744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/>
                <a:cs typeface="Times New Roman"/>
              </a:rPr>
              <a:t>это одиночное изображение ,которое обозначает одно слово, или словосочетание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16014" y="3573016"/>
            <a:ext cx="4427985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/>
                <a:cs typeface="Times New Roman"/>
              </a:rPr>
              <a:t>представляет собой таблицу состоящую из </a:t>
            </a:r>
            <a:r>
              <a:rPr lang="ru-RU" dirty="0" smtClean="0">
                <a:ea typeface="Calibri"/>
                <a:cs typeface="Times New Roman"/>
              </a:rPr>
              <a:t> трёх, четырех  и </a:t>
            </a:r>
            <a:r>
              <a:rPr lang="ru-RU" dirty="0">
                <a:ea typeface="Calibri"/>
                <a:cs typeface="Times New Roman"/>
              </a:rPr>
              <a:t>более мнемоквадратов, расположенных линейно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88640"/>
            <a:ext cx="7704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Структура мнемотехники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676702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Суть мнемосхем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заключается в следующем: на каждое слово или маленькое словосочетание придумывается картинка (изображение); таким образом, весь текст зарисовывается схематично. Глядя на эти схемы – рисунки ребёнок легко воспроизводит текстовую информацию</a:t>
            </a: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83482"/>
            <a:ext cx="7560840" cy="3404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187624" y="548680"/>
            <a:ext cx="27363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105013"/>
            <a:ext cx="763284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dirty="0">
                <a:effectLst>
                  <a:glow rad="101600">
                    <a:srgbClr val="E7BC29">
                      <a:satMod val="175000"/>
                      <a:alpha val="40000"/>
                    </a:srgbClr>
                  </a:glow>
                </a:effectLst>
                <a:latin typeface="Times New Roman" pitchFamily="18" charset="0"/>
                <a:cs typeface="Times New Roman" pitchFamily="18" charset="0"/>
              </a:rPr>
              <a:t>Принцип работы с </a:t>
            </a:r>
            <a:r>
              <a:rPr lang="ru-RU" sz="2400" dirty="0" err="1" smtClean="0">
                <a:effectLst>
                  <a:glow rad="101600">
                    <a:srgbClr val="E7BC29">
                      <a:satMod val="175000"/>
                      <a:alpha val="40000"/>
                    </a:srgbClr>
                  </a:glow>
                </a:effectLst>
                <a:latin typeface="Times New Roman" pitchFamily="18" charset="0"/>
                <a:cs typeface="Times New Roman" pitchFamily="18" charset="0"/>
              </a:rPr>
              <a:t>мнемотаблицей</a:t>
            </a:r>
            <a:endParaRPr lang="ru-RU" sz="2400" dirty="0" smtClean="0">
              <a:effectLst>
                <a:glow rad="101600">
                  <a:srgbClr val="E7BC29">
                    <a:satMod val="175000"/>
                    <a:alpha val="40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1Рассматривание таблиц и разбор, изображённых на ней символов.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 Преобразование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символов в образы.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3.Пересказ при помощи символов.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prstClr val="black"/>
              </a:solidFill>
              <a:latin typeface="Bookman Old Style" pitchFamily="18" charset="0"/>
            </a:endParaRPr>
          </a:p>
          <a:p>
            <a:pPr marL="285750" lvl="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defRPr/>
            </a:pPr>
            <a:r>
              <a:rPr lang="ru-RU" dirty="0">
                <a:solidFill>
                  <a:prstClr val="black"/>
                </a:solidFill>
                <a:latin typeface="Bookman Old Style" pitchFamily="18" charset="0"/>
              </a:rPr>
              <a:t>  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Но самое главное в обучении рассказыванию, при помощи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мнемотаблиц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– это вовремя отойти от закодированных слов, предложений. Дать ребёнку возможность самому, без подсказок  составить рассказ, т.е.  мы постепенно подходим к обучению монологической речи.</a:t>
            </a:r>
          </a:p>
          <a:p>
            <a:pPr marL="285750" lvl="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Работать с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мнемотаблицами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лучше начинать со средней группы. Хотя уже в младшем возрасте можно использовать простейшие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схемы.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Мнемотехника для дошколь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516994"/>
            <a:ext cx="5040560" cy="1994776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 l="2533" t="5132" r="7559" b="16001"/>
          <a:stretch>
            <a:fillRect/>
          </a:stretch>
        </p:blipFill>
        <p:spPr bwMode="auto">
          <a:xfrm>
            <a:off x="1547664" y="4365104"/>
            <a:ext cx="6408738" cy="2263651"/>
          </a:xfrm>
          <a:prstGeom prst="rect">
            <a:avLst/>
          </a:prstGeom>
          <a:noFill/>
          <a:ln w="9525">
            <a:solidFill>
              <a:srgbClr val="8064A2">
                <a:lumMod val="95000"/>
                <a:lumOff val="5000"/>
              </a:srgb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Где  можно  использовать  мнемосхемы?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79198" y="4492570"/>
            <a:ext cx="62646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03648" y="938113"/>
            <a:ext cx="74168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/>
            </a:pPr>
            <a:r>
              <a:rPr lang="ru-RU" sz="2800" b="1" kern="0" dirty="0">
                <a:latin typeface="Times New Roman" pitchFamily="18" charset="0"/>
                <a:cs typeface="Times New Roman" pitchFamily="18" charset="0"/>
              </a:rPr>
              <a:t>являются дидактическим материалом по развитию речи;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04156" y="3933056"/>
            <a:ext cx="79677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/>
            </a:pPr>
            <a:r>
              <a:rPr lang="ru-RU" sz="2800" b="1" kern="0" dirty="0">
                <a:latin typeface="Times New Roman" pitchFamily="18" charset="0"/>
                <a:cs typeface="Times New Roman" pitchFamily="18" charset="0"/>
              </a:rPr>
              <a:t>использовать при обучении пересказу и составлению рассказов, заучивании </a:t>
            </a:r>
            <a:r>
              <a:rPr lang="ru-RU" sz="2800" b="1" kern="0" dirty="0" smtClean="0">
                <a:latin typeface="Times New Roman" pitchFamily="18" charset="0"/>
                <a:cs typeface="Times New Roman" pitchFamily="18" charset="0"/>
              </a:rPr>
              <a:t>наизусть стихотворений, пословиц, скороговорок </a:t>
            </a:r>
            <a:r>
              <a:rPr lang="ru-RU" sz="2800" b="1" kern="0" dirty="0">
                <a:latin typeface="Times New Roman" pitchFamily="18" charset="0"/>
                <a:cs typeface="Times New Roman" pitchFamily="18" charset="0"/>
              </a:rPr>
              <a:t>и отгадыванию загадок.</a:t>
            </a:r>
            <a:endParaRPr lang="ru-RU" kern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43608" y="2305616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q"/>
              <a:defRPr/>
            </a:pPr>
            <a:r>
              <a:rPr lang="ru-RU" sz="2800" b="1" kern="0" dirty="0">
                <a:latin typeface="Times New Roman" pitchFamily="18" charset="0"/>
                <a:cs typeface="Times New Roman" pitchFamily="18" charset="0"/>
              </a:rPr>
              <a:t>их можно использовать для пополнения словарного запаса и развития речи;</a:t>
            </a:r>
          </a:p>
        </p:txBody>
      </p:sp>
    </p:spTree>
    <p:extLst>
      <p:ext uri="{BB962C8B-B14F-4D97-AF65-F5344CB8AC3E}">
        <p14:creationId xmlns:p14="http://schemas.microsoft.com/office/powerpoint/2010/main" val="353057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88640"/>
            <a:ext cx="78488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Примеры мнемотехники для обогащения словарного запаса.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142747"/>
            <a:ext cx="7632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Примером мнемотехники в ДОУ могут быть таблицы, построенные на изображении последовательности процессов умывания, мытья рук, одевания, сервировки стола. Маленькому ребенку сложно запомнить весь алгоритм действий, придуманный взрослыми, поэтому наглядные картинки, расшифрованные на занятиях и самостоятельно пересказанные, позволят ребенку, каждый раз подходя к умывальнику или шкафчику с вещами, легко воспроизвести этапы.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697292"/>
            <a:ext cx="6408711" cy="2751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428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92696"/>
            <a:ext cx="8352928" cy="3454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ru-RU" sz="2800" b="1" spc="-40" dirty="0">
                <a:latin typeface="Times New Roman" pitchFamily="18" charset="0"/>
                <a:ea typeface="Times New Roman"/>
                <a:cs typeface="Times New Roman" pitchFamily="18" charset="0"/>
              </a:rPr>
              <a:t>Как заниматься по таблицам</a:t>
            </a:r>
            <a:endParaRPr lang="ru-RU" sz="28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CF2E2E"/>
                </a:solidFill>
                <a:latin typeface="Times New Roman"/>
                <a:ea typeface="Times New Roman"/>
                <a:cs typeface="Times New Roman"/>
              </a:rPr>
              <a:t>Алгоритм для того, чтобы выучить стих: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 algn="ctr" fontAlgn="base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dirty="0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Выразительно прочитать стих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ctr" fontAlgn="base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dirty="0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Прочитать стих еще раз, показывая изображение в мнемотаблице.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ctr" fontAlgn="base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dirty="0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Уточнить все ли слова знакомы малышу. Если что — то не понятно, или не знакомо, стоит объяснить в простой и доступной форме.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ctr" fontAlgn="base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dirty="0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Далее надо прочитать по строчке с опорой на </a:t>
            </a:r>
            <a:r>
              <a:rPr lang="ru-RU" dirty="0" err="1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мнемотаблицу</a:t>
            </a:r>
            <a:r>
              <a:rPr lang="ru-RU" dirty="0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, а ребенок должен повторить, смотря на таблицу.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ctr" fontAlgn="base">
              <a:lnSpc>
                <a:spcPct val="115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dirty="0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И последнее, ребенок «читает» </a:t>
            </a:r>
            <a:r>
              <a:rPr lang="ru-RU" dirty="0" err="1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мнемотаблицу</a:t>
            </a:r>
            <a:r>
              <a:rPr lang="ru-RU" dirty="0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 сам. То есть воспроизводит то, что запомнил</a:t>
            </a:r>
            <a:r>
              <a:rPr lang="ru-RU" dirty="0" smtClean="0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R\Desktop\detsad-385791-150877183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40822"/>
            <a:ext cx="8856984" cy="60285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39552" y="189417"/>
            <a:ext cx="8136904" cy="902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b="1" dirty="0" smtClean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2000" b="1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Составление по мнемотаблице описательного рассказа о маме.</a:t>
            </a: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15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59632" y="2708920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E:\477866_4Мнемотехника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92696"/>
            <a:ext cx="7776864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899592" y="1412776"/>
            <a:ext cx="7945754" cy="4565123"/>
            <a:chOff x="1115616" y="2298161"/>
            <a:chExt cx="7459224" cy="4809107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15616" y="2298161"/>
              <a:ext cx="7165477" cy="875410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4800" b="1" spc="50" dirty="0">
                <a:ln w="11430">
                  <a:solidFill>
                    <a:srgbClr val="0070C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3490137" y="5550984"/>
              <a:ext cx="5084703" cy="15562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Подготовила: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  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                    </a:t>
              </a:r>
              <a:endParaRPr lang="ru-RU" dirty="0">
                <a:solidFill>
                  <a:srgbClr val="0070C0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714348" y="285728"/>
            <a:ext cx="75009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«МДОУ№23 Лесная сказка».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Gold\Desktop\4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6267"/>
            <a:ext cx="8928992" cy="6339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оба полушария мозга&lt;br /&gt;&#10;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293096"/>
            <a:ext cx="3743212" cy="217674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998698" y="116632"/>
            <a:ext cx="7488832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ru-RU" sz="2400" b="1" spc="-40" dirty="0">
                <a:latin typeface="Times New Roman" pitchFamily="18" charset="0"/>
                <a:ea typeface="Times New Roman"/>
                <a:cs typeface="Times New Roman" pitchFamily="18" charset="0"/>
              </a:rPr>
              <a:t>Какая польза от </a:t>
            </a:r>
            <a:r>
              <a:rPr lang="ru-RU" sz="2400" b="1" spc="-40" dirty="0" err="1">
                <a:latin typeface="Times New Roman" pitchFamily="18" charset="0"/>
                <a:ea typeface="Times New Roman"/>
                <a:cs typeface="Times New Roman" pitchFamily="18" charset="0"/>
              </a:rPr>
              <a:t>мнемотаблиц</a:t>
            </a:r>
            <a:r>
              <a:rPr lang="ru-RU" sz="2400" b="1" spc="-40" dirty="0">
                <a:latin typeface="Times New Roman" pitchFamily="18" charset="0"/>
                <a:ea typeface="Times New Roman"/>
                <a:cs typeface="Times New Roman" pitchFamily="18" charset="0"/>
              </a:rPr>
              <a:t>  для детей</a:t>
            </a:r>
            <a:r>
              <a:rPr lang="ru-RU" sz="2400" b="1" spc="-4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820863"/>
            <a:ext cx="7272808" cy="3472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Положительных развивающих моментов для детей от такой методики, очень много.</a:t>
            </a:r>
            <a:endParaRPr lang="ru-RU" sz="1600" b="1" dirty="0">
              <a:ea typeface="Calibri"/>
              <a:cs typeface="Times New Roman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Применяя эту технику в жизни, ребенок:</a:t>
            </a:r>
            <a:endParaRPr lang="ru-RU" sz="1600" b="1" dirty="0">
              <a:ea typeface="Calibri"/>
              <a:cs typeface="Times New Roman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Развивает память</a:t>
            </a:r>
            <a:endParaRPr lang="ru-RU" sz="1600" b="1" dirty="0">
              <a:ea typeface="Calibri"/>
              <a:cs typeface="Times New Roman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Воображение</a:t>
            </a:r>
            <a:endParaRPr lang="ru-RU" sz="1600" b="1" dirty="0">
              <a:ea typeface="Calibri"/>
              <a:cs typeface="Times New Roman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Интеллект</a:t>
            </a:r>
            <a:endParaRPr lang="ru-RU" sz="1600" b="1" dirty="0">
              <a:ea typeface="Calibri"/>
              <a:cs typeface="Times New Roman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Развивает образное мышление</a:t>
            </a:r>
            <a:endParaRPr lang="ru-RU" sz="1600" b="1" dirty="0">
              <a:ea typeface="Calibri"/>
              <a:cs typeface="Times New Roman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Внимательность</a:t>
            </a:r>
            <a:endParaRPr lang="ru-RU" sz="1600" b="1" dirty="0">
              <a:ea typeface="Calibri"/>
              <a:cs typeface="Times New Roman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Фантазию</a:t>
            </a:r>
            <a:endParaRPr lang="ru-RU" sz="1600" b="1" dirty="0">
              <a:ea typeface="Calibri"/>
              <a:cs typeface="Times New Roman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Учится выстраивать логические цепочки</a:t>
            </a:r>
            <a:endParaRPr lang="ru-RU" sz="1600" b="1" dirty="0">
              <a:ea typeface="Calibri"/>
              <a:cs typeface="Times New Roman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Развивает речь и увеличивает словарный запас</a:t>
            </a:r>
            <a:endParaRPr lang="ru-RU" sz="1600" b="1" dirty="0">
              <a:ea typeface="Calibri"/>
              <a:cs typeface="Times New Roman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Ребенок сможет с легкостью запоминать информацию</a:t>
            </a:r>
            <a:endParaRPr lang="ru-RU" sz="1600" b="1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8698" y="4494187"/>
            <a:ext cx="3852428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CF2E2E"/>
                </a:solidFill>
                <a:latin typeface="Times New Roman"/>
                <a:ea typeface="Times New Roman"/>
                <a:cs typeface="Times New Roman"/>
              </a:rPr>
              <a:t>Мнемотехника включает в работу оба полушария головного мозга</a:t>
            </a:r>
            <a:r>
              <a:rPr lang="ru-RU" dirty="0">
                <a:solidFill>
                  <a:srgbClr val="313131"/>
                </a:solidFill>
                <a:latin typeface="Times New Roman"/>
                <a:ea typeface="Times New Roman"/>
                <a:cs typeface="Times New Roman"/>
              </a:rPr>
              <a:t>. Левое, которое отвечает за логическое мышление и развитие речи, и правое, которое отвечает за творческое начало.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6689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03648" y="332656"/>
            <a:ext cx="698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8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Результаты.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1268760"/>
            <a:ext cx="7848872" cy="3686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В результате использования приемов мнемотехники в работе с детьми с ОВЗ наблюдаются следующие результаты: дети активнее работают на занятиях, охотнее пытаются повторить за педагогом текст, некоторые самостоятельно составляют и проговаривают предложения, короткие рассказы. Особенно детям нравится подбирать или зарисовывать символы, заменяя ими слова. У детей повысилась концентрация внимания, усидчивость.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Необходимо подчеркнуть, что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мнемотаблицами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не ограничивается вся работа по развитию связной речи у детей. Это – прежде всего, как начальная, “пусковая”, наиболее значимая и эффективная работа, так как использование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мнемотаблиц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позволяет детям легче воспринимать и перерабатывать зрительную информацию, сохранять и воспроизводить её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7063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70C0"/>
      </a:hlink>
      <a:folHlink>
        <a:srgbClr val="0070C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</TotalTime>
  <Words>717</Words>
  <Application>Microsoft Office PowerPoint</Application>
  <PresentationFormat>Экран (4:3)</PresentationFormat>
  <Paragraphs>93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Шаблон Фокиной Л. П.</dc:creator>
  <cp:lastModifiedBy>Сергей</cp:lastModifiedBy>
  <cp:revision>96</cp:revision>
  <dcterms:created xsi:type="dcterms:W3CDTF">2014-07-06T18:18:01Z</dcterms:created>
  <dcterms:modified xsi:type="dcterms:W3CDTF">2023-10-16T11:20:55Z</dcterms:modified>
</cp:coreProperties>
</file>