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4"/>
  </p:notesMasterIdLst>
  <p:sldIdLst>
    <p:sldId id="257" r:id="rId2"/>
    <p:sldId id="256" r:id="rId3"/>
    <p:sldId id="258" r:id="rId4"/>
    <p:sldId id="259" r:id="rId5"/>
    <p:sldId id="260" r:id="rId6"/>
    <p:sldId id="261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62" r:id="rId15"/>
    <p:sldId id="263" r:id="rId16"/>
    <p:sldId id="264" r:id="rId17"/>
    <p:sldId id="265" r:id="rId18"/>
    <p:sldId id="266" r:id="rId19"/>
    <p:sldId id="276" r:id="rId20"/>
    <p:sldId id="277" r:id="rId21"/>
    <p:sldId id="267" r:id="rId22"/>
    <p:sldId id="26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B61F88-F0D2-4B4A-BCDB-665CA9128ED9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866BEF-F3E4-4A2E-9C92-85145FD839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257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D3201DE-E438-4D06-878A-78693BDDD1F5}" type="slidenum">
              <a:rPr lang="ru-RU"/>
              <a:pPr/>
              <a:t>15</a:t>
            </a:fld>
            <a:endParaRPr lang="ru-RU"/>
          </a:p>
        </p:txBody>
      </p:sp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0165" tIns="40083" rIns="80165" bIns="40083" anchor="ctr"/>
          <a:lstStyle/>
          <a:p>
            <a:endParaRPr lang="ru-RU"/>
          </a:p>
        </p:txBody>
      </p:sp>
      <p:sp>
        <p:nvSpPr>
          <p:cNvPr id="717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80" y="273629"/>
            <a:ext cx="8225280" cy="1142040"/>
          </a:xfrm>
        </p:spPr>
        <p:txBody>
          <a:bodyPr lIns="82945" tIns="41473" rIns="82945" bIns="41473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>
          <a:xfrm>
            <a:off x="456481" y="6247376"/>
            <a:ext cx="2126880" cy="469489"/>
          </a:xfrm>
        </p:spPr>
        <p:txBody>
          <a:bodyPr lIns="82945" tIns="41473" rIns="82945" bIns="41473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>
          <a:xfrm>
            <a:off x="3127681" y="6247376"/>
            <a:ext cx="2895840" cy="469489"/>
          </a:xfrm>
        </p:spPr>
        <p:txBody>
          <a:bodyPr lIns="82945" tIns="41473" rIns="82945" bIns="41473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>
          <a:xfrm>
            <a:off x="6556321" y="6247376"/>
            <a:ext cx="2126880" cy="469489"/>
          </a:xfrm>
        </p:spPr>
        <p:txBody>
          <a:bodyPr lIns="82945" tIns="41473" rIns="82945" bIns="41473"/>
          <a:lstStyle>
            <a:lvl1pPr>
              <a:defRPr/>
            </a:lvl1pPr>
          </a:lstStyle>
          <a:p>
            <a:fld id="{660A4F92-9319-4DB5-A285-A4F1225E5C7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6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575D769-37E8-4724-A988-7F60162152C4}" type="datetimeFigureOut">
              <a:rPr lang="ru-RU" smtClean="0"/>
              <a:t>20.11.2019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C3C5011-D513-4A51-BC5F-29361E5C43A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9.xml"/><Relationship Id="rId5" Type="http://schemas.openxmlformats.org/officeDocument/2006/relationships/slide" Target="slide18.xml"/><Relationship Id="rId4" Type="http://schemas.openxmlformats.org/officeDocument/2006/relationships/slide" Target="slide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slide" Target="slide5.xml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968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620688"/>
            <a:ext cx="8458200" cy="914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1412776"/>
            <a:ext cx="3960440" cy="42484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«  </a:t>
            </a:r>
            <a:r>
              <a:rPr lang="ru-RU" sz="2800" b="1" i="1" u="sng" dirty="0" smtClean="0">
                <a:solidFill>
                  <a:schemeClr val="tx1"/>
                </a:solidFill>
              </a:rPr>
              <a:t>Логика</a:t>
            </a:r>
            <a:r>
              <a:rPr lang="ru-RU" sz="2800" b="1" i="1" dirty="0" smtClean="0">
                <a:solidFill>
                  <a:schemeClr val="tx1"/>
                </a:solidFill>
              </a:rPr>
              <a:t>   -  </a:t>
            </a: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наука </a:t>
            </a:r>
            <a:r>
              <a:rPr lang="ru-RU" sz="2800" b="1" i="1" dirty="0">
                <a:solidFill>
                  <a:schemeClr val="tx1"/>
                </a:solidFill>
              </a:rPr>
              <a:t>о законах правильного мышления, о требованиях, предъявляемых к последовательному и доказательному рассуждению»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25706" y="1700808"/>
            <a:ext cx="13321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63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01720" y="159023"/>
            <a:ext cx="13405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УУД</a:t>
            </a:r>
            <a:endParaRPr lang="ru-RU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1705543" y="975118"/>
            <a:ext cx="2160240" cy="1137799"/>
          </a:xfrm>
          <a:prstGeom prst="straightConnector1">
            <a:avLst/>
          </a:prstGeom>
          <a:ln w="920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3177918" y="1049427"/>
            <a:ext cx="1080120" cy="2255911"/>
          </a:xfrm>
          <a:prstGeom prst="straightConnector1">
            <a:avLst/>
          </a:prstGeom>
          <a:ln w="920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716016" y="1079309"/>
            <a:ext cx="1260140" cy="2317030"/>
          </a:xfrm>
          <a:prstGeom prst="straightConnector1">
            <a:avLst/>
          </a:prstGeom>
          <a:ln w="920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296607" y="975117"/>
            <a:ext cx="1850000" cy="1137799"/>
          </a:xfrm>
          <a:prstGeom prst="straightConnector1">
            <a:avLst/>
          </a:prstGeom>
          <a:ln w="920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98578" y="2091519"/>
            <a:ext cx="2520280" cy="8611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личностные</a:t>
            </a:r>
          </a:p>
        </p:txBody>
      </p:sp>
      <p:sp>
        <p:nvSpPr>
          <p:cNvPr id="23" name="Овал 22"/>
          <p:cNvSpPr/>
          <p:nvPr/>
        </p:nvSpPr>
        <p:spPr>
          <a:xfrm>
            <a:off x="1273864" y="3305338"/>
            <a:ext cx="2965039" cy="8611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регулятивные</a:t>
            </a:r>
          </a:p>
        </p:txBody>
      </p:sp>
      <p:sp>
        <p:nvSpPr>
          <p:cNvPr id="25" name="Овал 24"/>
          <p:cNvSpPr/>
          <p:nvPr/>
        </p:nvSpPr>
        <p:spPr>
          <a:xfrm>
            <a:off x="4716016" y="3361607"/>
            <a:ext cx="3332334" cy="8611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познавательные</a:t>
            </a:r>
          </a:p>
        </p:txBody>
      </p:sp>
      <p:sp>
        <p:nvSpPr>
          <p:cNvPr id="27" name="Овал 26"/>
          <p:cNvSpPr/>
          <p:nvPr/>
        </p:nvSpPr>
        <p:spPr>
          <a:xfrm>
            <a:off x="6063807" y="2177382"/>
            <a:ext cx="2976720" cy="8611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коммуникативные</a:t>
            </a:r>
          </a:p>
        </p:txBody>
      </p:sp>
      <p:cxnSp>
        <p:nvCxnSpPr>
          <p:cNvPr id="31" name="Прямая со стрелкой 30"/>
          <p:cNvCxnSpPr/>
          <p:nvPr/>
        </p:nvCxnSpPr>
        <p:spPr>
          <a:xfrm flipH="1">
            <a:off x="4592335" y="4005064"/>
            <a:ext cx="396044" cy="723027"/>
          </a:xfrm>
          <a:prstGeom prst="straightConnector1">
            <a:avLst/>
          </a:prstGeom>
          <a:ln w="920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6004290" y="4257488"/>
            <a:ext cx="0" cy="1187736"/>
          </a:xfrm>
          <a:prstGeom prst="straightConnector1">
            <a:avLst/>
          </a:prstGeom>
          <a:ln w="920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7327142" y="4222756"/>
            <a:ext cx="450050" cy="651019"/>
          </a:xfrm>
          <a:prstGeom prst="straightConnector1">
            <a:avLst/>
          </a:prstGeom>
          <a:ln w="920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Скругленный прямоугольник 36"/>
          <p:cNvSpPr/>
          <p:nvPr/>
        </p:nvSpPr>
        <p:spPr>
          <a:xfrm>
            <a:off x="2516290" y="4689487"/>
            <a:ext cx="2232248" cy="5011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rgbClr val="002060"/>
                </a:solidFill>
              </a:rPr>
              <a:t>общеучебные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572000" y="5445224"/>
            <a:ext cx="2232248" cy="5011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u="sng" dirty="0">
                <a:solidFill>
                  <a:srgbClr val="002060"/>
                </a:solidFill>
              </a:rPr>
              <a:t>логические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6918632" y="4873775"/>
            <a:ext cx="2141148" cy="7516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постановку и решение проблемы</a:t>
            </a:r>
          </a:p>
        </p:txBody>
      </p:sp>
    </p:spTree>
    <p:extLst>
      <p:ext uri="{BB962C8B-B14F-4D97-AF65-F5344CB8AC3E}">
        <p14:creationId xmlns:p14="http://schemas.microsoft.com/office/powerpoint/2010/main" val="355503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7262" y="404664"/>
            <a:ext cx="77294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Логические универсальные действия:</a:t>
            </a:r>
            <a:endParaRPr lang="ru-RU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052736"/>
            <a:ext cx="7704856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>
                <a:solidFill>
                  <a:srgbClr val="7030A0"/>
                </a:solidFill>
              </a:rPr>
              <a:t>анализ объектов с целью выделения признаков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1795" y="1772816"/>
            <a:ext cx="7704856" cy="1080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rgbClr val="7030A0"/>
                </a:solidFill>
              </a:rPr>
              <a:t>  </a:t>
            </a:r>
            <a:r>
              <a:rPr lang="ru-RU" sz="2400" b="1" i="1" dirty="0">
                <a:solidFill>
                  <a:srgbClr val="7030A0"/>
                </a:solidFill>
              </a:rPr>
              <a:t>синтез — составление целого из частей</a:t>
            </a:r>
            <a:r>
              <a:rPr lang="ru-RU" sz="2400" b="1" i="1" dirty="0" smtClean="0">
                <a:solidFill>
                  <a:srgbClr val="7030A0"/>
                </a:solidFill>
              </a:rPr>
              <a:t> ;       достраивание </a:t>
            </a:r>
            <a:r>
              <a:rPr lang="ru-RU" sz="2400" b="1" i="1" dirty="0">
                <a:solidFill>
                  <a:srgbClr val="7030A0"/>
                </a:solidFill>
              </a:rPr>
              <a:t>с восполнением недостающих компонентов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79392" y="2996952"/>
            <a:ext cx="7704856" cy="7200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>
                <a:solidFill>
                  <a:srgbClr val="7030A0"/>
                </a:solidFill>
              </a:rPr>
              <a:t>выбор оснований и критериев для сравнения, классификации объектов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79392" y="3861048"/>
            <a:ext cx="7704856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>
                <a:solidFill>
                  <a:srgbClr val="7030A0"/>
                </a:solidFill>
              </a:rPr>
              <a:t>построение логической цепи рассуждений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79392" y="4581128"/>
            <a:ext cx="7704856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>
                <a:solidFill>
                  <a:srgbClr val="7030A0"/>
                </a:solidFill>
              </a:rPr>
              <a:t>выдвижение гипотез и их обоснование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79392" y="5301208"/>
            <a:ext cx="7704856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>
                <a:solidFill>
                  <a:srgbClr val="7030A0"/>
                </a:solidFill>
              </a:rPr>
              <a:t>установление причинно-следственных связей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79392" y="6029672"/>
            <a:ext cx="7704856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rgbClr val="7030A0"/>
                </a:solidFill>
              </a:rPr>
              <a:t>доказательство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4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116632"/>
            <a:ext cx="655272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Типы заданий на логику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4522" y="928970"/>
            <a:ext cx="4392488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Задачи-шутки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7693" y="1724371"/>
            <a:ext cx="4868688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  <a:hlinkClick r:id="rId2" action="ppaction://hlinksldjump"/>
              </a:rPr>
              <a:t>Занимательные</a:t>
            </a:r>
            <a:r>
              <a:rPr lang="ru-RU" sz="3200" b="1" i="1" dirty="0" smtClean="0">
                <a:solidFill>
                  <a:srgbClr val="7030A0"/>
                </a:solidFill>
              </a:rPr>
              <a:t> </a:t>
            </a:r>
            <a:r>
              <a:rPr lang="ru-RU" sz="3200" b="1" i="1" dirty="0">
                <a:solidFill>
                  <a:srgbClr val="C00000"/>
                </a:solidFill>
              </a:rPr>
              <a:t>задания</a:t>
            </a:r>
          </a:p>
        </p:txBody>
      </p:sp>
      <p:sp>
        <p:nvSpPr>
          <p:cNvPr id="7" name="Прямоугольник 6">
            <a:hlinkClick r:id="rId3" action="ppaction://hlinksldjump"/>
          </p:cNvPr>
          <p:cNvSpPr/>
          <p:nvPr/>
        </p:nvSpPr>
        <p:spPr>
          <a:xfrm>
            <a:off x="194522" y="2564904"/>
            <a:ext cx="5300736" cy="86409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Задачи </a:t>
            </a:r>
            <a:r>
              <a:rPr lang="ru-RU" sz="3200" b="1" i="1" dirty="0">
                <a:solidFill>
                  <a:srgbClr val="C00000"/>
                </a:solidFill>
              </a:rPr>
              <a:t>на перебор вариантов </a:t>
            </a:r>
          </a:p>
        </p:txBody>
      </p:sp>
      <p:sp>
        <p:nvSpPr>
          <p:cNvPr id="8" name="Прямоугольник 7">
            <a:hlinkClick r:id="rId4" action="ppaction://hlinksldjump"/>
          </p:cNvPr>
          <p:cNvSpPr/>
          <p:nvPr/>
        </p:nvSpPr>
        <p:spPr>
          <a:xfrm>
            <a:off x="3563888" y="3573016"/>
            <a:ext cx="5131366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8000"/>
                </a:solidFill>
              </a:rPr>
              <a:t>Задачи на переливание</a:t>
            </a:r>
          </a:p>
        </p:txBody>
      </p:sp>
      <p:sp>
        <p:nvSpPr>
          <p:cNvPr id="9" name="Прямоугольник 8">
            <a:hlinkClick r:id="rId5" action="ppaction://hlinksldjump"/>
          </p:cNvPr>
          <p:cNvSpPr/>
          <p:nvPr/>
        </p:nvSpPr>
        <p:spPr>
          <a:xfrm>
            <a:off x="3591542" y="4365104"/>
            <a:ext cx="5131366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8000"/>
                </a:solidFill>
              </a:rPr>
              <a:t>Логические </a:t>
            </a:r>
            <a:r>
              <a:rPr lang="ru-RU" sz="3200" b="1" i="1" dirty="0">
                <a:solidFill>
                  <a:srgbClr val="008000"/>
                </a:solidFill>
              </a:rPr>
              <a:t>задачи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91542" y="5085184"/>
            <a:ext cx="5131366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8000"/>
                </a:solidFill>
              </a:rPr>
              <a:t>Ребусы</a:t>
            </a:r>
            <a:endParaRPr lang="ru-RU" sz="3200" b="1" i="1" dirty="0">
              <a:solidFill>
                <a:srgbClr val="008000"/>
              </a:solidFill>
            </a:endParaRPr>
          </a:p>
        </p:txBody>
      </p:sp>
      <p:sp>
        <p:nvSpPr>
          <p:cNvPr id="11" name="Прямоугольник 10">
            <a:hlinkClick r:id="rId6" action="ppaction://hlinksldjump"/>
          </p:cNvPr>
          <p:cNvSpPr/>
          <p:nvPr/>
        </p:nvSpPr>
        <p:spPr>
          <a:xfrm>
            <a:off x="3591542" y="5877272"/>
            <a:ext cx="5131366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8000"/>
                </a:solidFill>
              </a:rPr>
              <a:t>Задачи </a:t>
            </a:r>
            <a:r>
              <a:rPr lang="ru-RU" sz="3200" b="1" i="1" dirty="0">
                <a:solidFill>
                  <a:srgbClr val="008000"/>
                </a:solidFill>
              </a:rPr>
              <a:t>на классификацию </a:t>
            </a:r>
          </a:p>
        </p:txBody>
      </p:sp>
    </p:spTree>
    <p:extLst>
      <p:ext uri="{BB962C8B-B14F-4D97-AF65-F5344CB8AC3E}">
        <p14:creationId xmlns:p14="http://schemas.microsoft.com/office/powerpoint/2010/main" val="108124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116632"/>
            <a:ext cx="655272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Типы заданий на логику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79512" y="928970"/>
            <a:ext cx="5374770" cy="84384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Задачи на </a:t>
            </a:r>
            <a:r>
              <a:rPr lang="ru-RU" sz="3200" b="1" i="1" dirty="0" smtClean="0">
                <a:solidFill>
                  <a:srgbClr val="C00000"/>
                </a:solidFill>
              </a:rPr>
              <a:t>аналогию и исключение лишнего 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161863" y="1916832"/>
            <a:ext cx="5392419" cy="84053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Задачи </a:t>
            </a:r>
            <a:r>
              <a:rPr lang="ru-RU" sz="3200" b="1" i="1" dirty="0" smtClean="0">
                <a:solidFill>
                  <a:srgbClr val="C00000"/>
                </a:solidFill>
              </a:rPr>
              <a:t>-софизмы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3573016"/>
            <a:ext cx="5131366" cy="10801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</a:rPr>
              <a:t>Задачи </a:t>
            </a:r>
            <a:r>
              <a:rPr lang="ru-RU" sz="3200" b="1" i="1" dirty="0">
                <a:solidFill>
                  <a:srgbClr val="7030A0"/>
                </a:solidFill>
              </a:rPr>
              <a:t>с геометрическим </a:t>
            </a:r>
            <a:r>
              <a:rPr lang="ru-RU" sz="3200" b="1" i="1" dirty="0" smtClean="0">
                <a:solidFill>
                  <a:srgbClr val="7030A0"/>
                </a:solidFill>
              </a:rPr>
              <a:t>содержанием</a:t>
            </a:r>
            <a:endParaRPr lang="ru-RU" sz="32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878639"/>
              </p:ext>
            </p:extLst>
          </p:nvPr>
        </p:nvGraphicFramePr>
        <p:xfrm>
          <a:off x="251520" y="188640"/>
          <a:ext cx="8640960" cy="6059765"/>
        </p:xfrm>
        <a:graphic>
          <a:graphicData uri="http://schemas.openxmlformats.org/drawingml/2006/table">
            <a:tbl>
              <a:tblPr firstRow="1" firstCol="1" bandRow="1"/>
              <a:tblGrid>
                <a:gridCol w="6394569"/>
                <a:gridCol w="2246391"/>
              </a:tblGrid>
              <a:tr h="19500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А)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Илья Муромец, Добрыня Никитич и Алеша Попович вступили в бой с несколькими великанами. Каждый великан получил по 3 удара богатырскими палицами, в результате все великаны обратились в бегство. Больше всего ударов нанес Илья Муромец – 7, меньше всего Алеша Попович – 3. Сколько всего было великанов?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1.задачи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с геометрическим содержанием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Б)   Масса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, площадь, метр, расстояние, объем.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      Треугольник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, угол, прямоугольник, шестиугольник.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2. аналогия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В)   Деревянный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куб покрасили со всех сторон, потом распилили на 27 одинаковых кубиков. Сколько кубиков имеют 3 окрашенные грани, 2 окрашенные грани? Сколько кубиков не окрашено?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3. Числовые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ребусы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00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Г)    Разбей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числа на 2 группы: -32;    0,23;   0;   ½;   56;     -9;     78.  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4. исключение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лишнего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Д)   уменьшаемое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–разность, множитель -...?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      продолжи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ряд на два числа: 1, 5, 13, 29, ...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5. логические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задачи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Е)    КОКА </a:t>
                      </a: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Calibri"/>
                        </a:rPr>
                        <a:t>+ </a:t>
                      </a:r>
                      <a:r>
                        <a:rPr lang="ru-RU" sz="200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КОЛА </a:t>
                      </a: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= </a:t>
                      </a: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ВОДА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Calibri"/>
                        </a:rPr>
                        <a:t>6. классификация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145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111"/>
            <a:ext cx="4536504" cy="606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504" y="170111"/>
            <a:ext cx="4607496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4536504" y="0"/>
            <a:ext cx="0" cy="6858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717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992888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487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8092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57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08912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86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24" y="260648"/>
            <a:ext cx="8086923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74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6955" y="116632"/>
            <a:ext cx="172072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Л </a:t>
            </a:r>
            <a:endParaRPr lang="ru-RU" sz="7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28478" y="1052736"/>
            <a:ext cx="169455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</a:t>
            </a:r>
            <a:r>
              <a:rPr lang="ru-RU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ru-RU" sz="7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90241" y="2075182"/>
            <a:ext cx="144585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Г</a:t>
            </a:r>
            <a:r>
              <a:rPr lang="ru-RU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ru-RU" sz="7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3140968"/>
            <a:ext cx="133214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И</a:t>
            </a:r>
            <a:r>
              <a:rPr lang="ru-RU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ru-RU" sz="7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28084" y="4319391"/>
            <a:ext cx="11521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К</a:t>
            </a:r>
            <a:r>
              <a:rPr lang="ru-RU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ru-RU" sz="7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98131" y="5301208"/>
            <a:ext cx="172819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А </a:t>
            </a:r>
            <a:endParaRPr lang="ru-RU" sz="7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47748" y="476672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err="1" smtClean="0"/>
              <a:t>огично</a:t>
            </a:r>
            <a:endParaRPr lang="ru-RU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2699792" y="1556792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/>
              <a:t>боснованно</a:t>
            </a:r>
            <a:endParaRPr lang="ru-RU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851920" y="2555116"/>
            <a:ext cx="24282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/>
              <a:t>ениально</a:t>
            </a:r>
            <a:endParaRPr lang="ru-RU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4842385" y="3573016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/>
              <a:t>нтелектуально</a:t>
            </a:r>
            <a:endParaRPr lang="ru-RU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6948264" y="5805264"/>
            <a:ext cx="2195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/>
              <a:t>налогично</a:t>
            </a:r>
            <a:endParaRPr lang="ru-RU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6012160" y="4797152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/>
              <a:t>лассно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4725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4109" y="310242"/>
            <a:ext cx="4868688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</a:rPr>
              <a:t>Занимательные </a:t>
            </a:r>
            <a:r>
              <a:rPr lang="ru-RU" sz="3200" b="1" i="1" dirty="0">
                <a:solidFill>
                  <a:srgbClr val="7030A0"/>
                </a:solidFill>
              </a:rPr>
              <a:t>задания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55" b="65117"/>
          <a:stretch/>
        </p:blipFill>
        <p:spPr bwMode="auto">
          <a:xfrm>
            <a:off x="1979712" y="1091139"/>
            <a:ext cx="7056784" cy="23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s://ds04.infourok.ru/uploads/ex/008e/0015845d-6693b863/img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50" t="38203" r="5050" b="23594"/>
          <a:stretch/>
        </p:blipFill>
        <p:spPr bwMode="auto">
          <a:xfrm>
            <a:off x="579511" y="3789040"/>
            <a:ext cx="3200401" cy="261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hlinkClick r:id="rId4" action="ppaction://hlinksldjump"/>
          </p:cNvPr>
          <p:cNvSpPr/>
          <p:nvPr/>
        </p:nvSpPr>
        <p:spPr>
          <a:xfrm>
            <a:off x="6444208" y="1628800"/>
            <a:ext cx="432048" cy="504056"/>
          </a:xfrm>
          <a:prstGeom prst="rect">
            <a:avLst/>
          </a:prstGeom>
          <a:solidFill>
            <a:srgbClr val="33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78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1828665" y="313953"/>
            <a:ext cx="6923654" cy="1873884"/>
          </a:xfrm>
          <a:ln/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500" cap="none" dirty="0">
                <a:ln w="11430"/>
                <a:solidFill>
                  <a:srgbClr val="7030A0"/>
                </a:solidFill>
                <a:effectLst/>
              </a:rPr>
              <a:t>У путешественников есть три лески – красная, жёлтая и зелёная – и два крючка – большой и маленький. Им нужно сделать удочку, состоящую из лески и крючка. Сколькими способами они могут это сделать?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90" y="2789417"/>
            <a:ext cx="709515" cy="1080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665" y="2792926"/>
            <a:ext cx="1382400" cy="1382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22" y="358755"/>
            <a:ext cx="1580939" cy="193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317" y="5051319"/>
            <a:ext cx="1296000" cy="1149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2FE"/>
              </a:clrFrom>
              <a:clrTo>
                <a:srgbClr val="FEF2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876" y="4977871"/>
            <a:ext cx="1296000" cy="1296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883" y="4767112"/>
            <a:ext cx="1433298" cy="1433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 bwMode="auto">
          <a:xfrm flipH="1" flipV="1">
            <a:off x="2775878" y="4016920"/>
            <a:ext cx="217593" cy="1306486"/>
          </a:xfrm>
          <a:prstGeom prst="line">
            <a:avLst/>
          </a:prstGeom>
          <a:solidFill>
            <a:srgbClr val="00B8FF"/>
          </a:soli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Прямая соединительная линия 13"/>
          <p:cNvCxnSpPr/>
          <p:nvPr/>
        </p:nvCxnSpPr>
        <p:spPr bwMode="auto">
          <a:xfrm flipV="1">
            <a:off x="2993470" y="3755622"/>
            <a:ext cx="3603372" cy="1567784"/>
          </a:xfrm>
          <a:prstGeom prst="line">
            <a:avLst/>
          </a:prstGeom>
          <a:solidFill>
            <a:srgbClr val="00B8FF"/>
          </a:soli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Прямая соединительная линия 15"/>
          <p:cNvCxnSpPr/>
          <p:nvPr/>
        </p:nvCxnSpPr>
        <p:spPr bwMode="auto">
          <a:xfrm flipH="1" flipV="1">
            <a:off x="2775876" y="4016919"/>
            <a:ext cx="2414792" cy="1192954"/>
          </a:xfrm>
          <a:prstGeom prst="line">
            <a:avLst/>
          </a:prstGeom>
          <a:solidFill>
            <a:srgbClr val="00B8FF"/>
          </a:solidFill>
          <a:ln w="5715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Прямая соединительная линия 17"/>
          <p:cNvCxnSpPr/>
          <p:nvPr/>
        </p:nvCxnSpPr>
        <p:spPr bwMode="auto">
          <a:xfrm flipV="1">
            <a:off x="5239602" y="3755622"/>
            <a:ext cx="1357240" cy="1454252"/>
          </a:xfrm>
          <a:prstGeom prst="line">
            <a:avLst/>
          </a:prstGeom>
          <a:solidFill>
            <a:srgbClr val="00B8FF"/>
          </a:solidFill>
          <a:ln w="5715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Прямая соединительная линия 19"/>
          <p:cNvCxnSpPr/>
          <p:nvPr/>
        </p:nvCxnSpPr>
        <p:spPr bwMode="auto">
          <a:xfrm flipH="1" flipV="1">
            <a:off x="2873745" y="3876120"/>
            <a:ext cx="4731715" cy="1192955"/>
          </a:xfrm>
          <a:prstGeom prst="line">
            <a:avLst/>
          </a:prstGeom>
          <a:solidFill>
            <a:srgbClr val="00B8FF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Прямая соединительная линия 23"/>
          <p:cNvCxnSpPr/>
          <p:nvPr/>
        </p:nvCxnSpPr>
        <p:spPr bwMode="auto">
          <a:xfrm flipH="1" flipV="1">
            <a:off x="6901884" y="3755621"/>
            <a:ext cx="716647" cy="1313454"/>
          </a:xfrm>
          <a:prstGeom prst="line">
            <a:avLst/>
          </a:prstGeom>
          <a:solidFill>
            <a:srgbClr val="00B8FF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TextBox 18"/>
          <p:cNvSpPr txBox="1"/>
          <p:nvPr/>
        </p:nvSpPr>
        <p:spPr>
          <a:xfrm>
            <a:off x="3592238" y="2906405"/>
            <a:ext cx="2341079" cy="699309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6 </a:t>
            </a:r>
            <a:r>
              <a:rPr lang="ru-RU" sz="2500" b="1" dirty="0">
                <a:solidFill>
                  <a:srgbClr val="FF0000"/>
                </a:solidFill>
              </a:rPr>
              <a:t>вариантов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24617" y="6041974"/>
            <a:ext cx="495248" cy="530032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ru-RU" sz="2900" b="1" dirty="0"/>
              <a:t>Ж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012584" y="2656803"/>
            <a:ext cx="955925" cy="530032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ru-RU" sz="2900" b="1" dirty="0"/>
              <a:t>МК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67395" y="2765340"/>
            <a:ext cx="733702" cy="530032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ru-RU" sz="2900" b="1" dirty="0"/>
              <a:t>БК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968509" y="6024406"/>
            <a:ext cx="495248" cy="530032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ru-RU" sz="2900" b="1" dirty="0"/>
              <a:t>К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414661" y="6068881"/>
            <a:ext cx="495248" cy="530032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ru-RU" sz="2900" b="1" dirty="0"/>
              <a:t>З</a:t>
            </a:r>
          </a:p>
        </p:txBody>
      </p:sp>
    </p:spTree>
    <p:extLst>
      <p:ext uri="{BB962C8B-B14F-4D97-AF65-F5344CB8AC3E}">
        <p14:creationId xmlns:p14="http://schemas.microsoft.com/office/powerpoint/2010/main" val="20985809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7"/>
          <a:stretch/>
        </p:blipFill>
        <p:spPr bwMode="auto">
          <a:xfrm>
            <a:off x="30155" y="620688"/>
            <a:ext cx="8605259" cy="6142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 descr="https://fsd.multiurok.ru/html/2017/07/28/s_597abd911c3fd/img32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87" b="15304"/>
          <a:stretch/>
        </p:blipFill>
        <p:spPr bwMode="auto">
          <a:xfrm>
            <a:off x="30155" y="0"/>
            <a:ext cx="4441304" cy="2160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64088" y="5229200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3л</a:t>
            </a:r>
            <a:endParaRPr lang="ru-RU" sz="4400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https://img2.freepng.ru/20180907/afw/kisspng-bucket-and-spade-clip-art-drawing-image-beach-bucket-clipart-428874-shop-of-clipart-li-5b92ae7e3dff49.109076461536339582254.jpg">
            <a:hlinkClick r:id="rId4" action="ppaction://hlinksldjump"/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6" r="27123"/>
          <a:stretch/>
        </p:blipFill>
        <p:spPr bwMode="auto">
          <a:xfrm>
            <a:off x="7061249" y="4077072"/>
            <a:ext cx="1574165" cy="26828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80312" y="5805264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7л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56434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 descr="https://fsd.multiurok.ru/html/2017/07/28/s_597abd911c3fd/img33.jpg">
            <a:hlinkClick r:id="rId2" action="ppaction://hlinksldjump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35" b="26435"/>
          <a:stretch/>
        </p:blipFill>
        <p:spPr bwMode="auto">
          <a:xfrm>
            <a:off x="331979" y="3573016"/>
            <a:ext cx="8280920" cy="22322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https://fsd.multiurok.ru/html/2017/07/28/s_597abd911c3fd/img32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87" b="15304"/>
          <a:stretch/>
        </p:blipFill>
        <p:spPr bwMode="auto">
          <a:xfrm>
            <a:off x="331979" y="332656"/>
            <a:ext cx="5472608" cy="28728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5971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t.weblancer.net/download/437757_935xp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6" t="8486" r="16583" b="5457"/>
          <a:stretch/>
        </p:blipFill>
        <p:spPr bwMode="auto">
          <a:xfrm>
            <a:off x="5119329" y="302770"/>
            <a:ext cx="3887079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337050"/>
            <a:ext cx="486780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Купец купил плащ, шляпу и калоши и заплатил за все 140 рублей. Плащ стоит на 90 рублей больше, чем шляпа, а шляпа и плащ вместе на 120 рублей больше, чем калоши. Сколько стоит каждая вещь в отдельности?   Задачу требуется решить </a:t>
            </a:r>
            <a:r>
              <a:rPr lang="ru-RU" sz="2400" dirty="0" smtClean="0"/>
              <a:t>без уравнения.</a:t>
            </a:r>
            <a:endParaRPr lang="ru-RU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6" t="39524" r="67321" b="35476"/>
          <a:stretch/>
        </p:blipFill>
        <p:spPr bwMode="auto">
          <a:xfrm>
            <a:off x="407334" y="3717032"/>
            <a:ext cx="1303818" cy="1041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9" t="52619" r="39285" b="23691"/>
          <a:stretch/>
        </p:blipFill>
        <p:spPr bwMode="auto">
          <a:xfrm>
            <a:off x="1475656" y="5373216"/>
            <a:ext cx="1480457" cy="1083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07" t="34286" r="9139" b="15476"/>
          <a:stretch/>
        </p:blipFill>
        <p:spPr bwMode="auto">
          <a:xfrm>
            <a:off x="3296004" y="3617893"/>
            <a:ext cx="1630898" cy="22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666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Разбейте числа на группы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-6;     9,8;    3/6;      0;     -5,3;    56;  </a:t>
            </a:r>
            <a:endParaRPr lang="ru-RU" sz="3600" dirty="0"/>
          </a:p>
        </p:txBody>
      </p:sp>
      <p:graphicFrame>
        <p:nvGraphicFramePr>
          <p:cNvPr id="4" name="Объект 3">
            <a:hlinkClick r:id="rId3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4323751"/>
              </p:ext>
            </p:extLst>
          </p:nvPr>
        </p:nvGraphicFramePr>
        <p:xfrm>
          <a:off x="7668344" y="1340768"/>
          <a:ext cx="912738" cy="90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" name="Формула" r:id="rId4" imgW="241200" imgH="228600" progId="Equation.3">
                  <p:embed/>
                </p:oleObj>
              </mc:Choice>
              <mc:Fallback>
                <p:oleObj name="Формула" r:id="rId4" imgW="2412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68344" y="1340768"/>
                        <a:ext cx="912738" cy="906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34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442790"/>
          </a:xfrm>
        </p:spPr>
        <p:txBody>
          <a:bodyPr/>
          <a:lstStyle/>
          <a:p>
            <a:r>
              <a:rPr lang="ru-RU" dirty="0" smtClean="0"/>
              <a:t>Продолжить ряд: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1;     4;    9;     16;………………..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23528" y="3284984"/>
            <a:ext cx="8686800" cy="144279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Какое слово спрятано за фигурой:</a:t>
            </a:r>
          </a:p>
          <a:p>
            <a:pPr marL="0" indent="0">
              <a:buFont typeface="Wingdings 2"/>
              <a:buNone/>
            </a:pPr>
            <a:r>
              <a:rPr lang="ru-RU" dirty="0" smtClean="0"/>
              <a:t>    вычитание – разность, </a:t>
            </a:r>
          </a:p>
          <a:p>
            <a:pPr marL="0" indent="0">
              <a:buFont typeface="Wingdings 2"/>
              <a:buNone/>
            </a:pPr>
            <a:r>
              <a:rPr lang="ru-RU" dirty="0"/>
              <a:t> </a:t>
            </a:r>
            <a:r>
              <a:rPr lang="ru-RU" dirty="0" smtClean="0"/>
              <a:t>   умножение – произведение 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4221088"/>
            <a:ext cx="2592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27111" y="4941168"/>
            <a:ext cx="8686800" cy="144279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Заполните таблицу  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290070"/>
              </p:ext>
            </p:extLst>
          </p:nvPr>
        </p:nvGraphicFramePr>
        <p:xfrm>
          <a:off x="4139952" y="5106303"/>
          <a:ext cx="4608513" cy="13716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536171"/>
                <a:gridCol w="1536171"/>
                <a:gridCol w="153617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Овал 7">
            <a:hlinkClick r:id="rId2" action="ppaction://hlinksldjump"/>
          </p:cNvPr>
          <p:cNvSpPr/>
          <p:nvPr/>
        </p:nvSpPr>
        <p:spPr>
          <a:xfrm>
            <a:off x="7668344" y="332656"/>
            <a:ext cx="122413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99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611560" y="5949280"/>
            <a:ext cx="79208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65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816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544</TotalTime>
  <Words>464</Words>
  <Application>Microsoft Office PowerPoint</Application>
  <PresentationFormat>Экран (4:3)</PresentationFormat>
  <Paragraphs>85</Paragraphs>
  <Slides>22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Трек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 путешественников есть три лески – красная, жёлтая и зелёная – и два крючка – большой и маленький. Им нужно сделать удочку, состоящую из лески и крючка. Сколькими способами они могут это сделать?</vt:lpstr>
      <vt:lpstr>Презентация PowerPoint</vt:lpstr>
      <vt:lpstr>Презентация PowerPoint</vt:lpstr>
      <vt:lpstr>Презентация PowerPoint</vt:lpstr>
      <vt:lpstr>Разбейте числа на группы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olya</dc:creator>
  <cp:lastModifiedBy>olya</cp:lastModifiedBy>
  <cp:revision>33</cp:revision>
  <dcterms:created xsi:type="dcterms:W3CDTF">2019-11-19T06:16:09Z</dcterms:created>
  <dcterms:modified xsi:type="dcterms:W3CDTF">2019-11-20T03:17:38Z</dcterms:modified>
</cp:coreProperties>
</file>