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9" r:id="rId5"/>
    <p:sldId id="272" r:id="rId6"/>
    <p:sldId id="271" r:id="rId7"/>
    <p:sldId id="270" r:id="rId8"/>
    <p:sldId id="261" r:id="rId9"/>
    <p:sldId id="258" r:id="rId10"/>
    <p:sldId id="264" r:id="rId11"/>
    <p:sldId id="263" r:id="rId12"/>
    <p:sldId id="268" r:id="rId13"/>
    <p:sldId id="265" r:id="rId14"/>
    <p:sldId id="273" r:id="rId15"/>
    <p:sldId id="274" r:id="rId16"/>
    <p:sldId id="275" r:id="rId17"/>
    <p:sldId id="277" r:id="rId18"/>
    <p:sldId id="276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94E71D-D17E-44AE-BD37-C997F00AB374}" type="datetimeFigureOut">
              <a:rPr lang="ru-RU" smtClean="0"/>
              <a:t>05.12.2017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9B7EB4E-D8DF-4198-ADBD-02C78637EDFA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hyperlink" Target="https://images.yandex.ru/yandsearch?source=wiz&amp;img_url=http://4.bp.blogspot.com/-u6FwoN5jeC0/TyspzJ-hV8I/AAAAAAAAj1A/aOPclgbqO5A/s1600/bigstock_Repid_Percent_Decrease_3978575.jpg&amp;text=%D0%BF%D1%80%D0%BE%D1%86%D0%B5%D0%BD%D1%82%D1%8B%20%D0%BA%D0%B0%D1%80%D1%82%D0%B8%D0%BD%D0%BA%D0%B8&amp;noreask=1&amp;redircnt=1429876573.1&amp;pos=10&amp;lr=213&amp;rpt=simage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85461" y="548680"/>
            <a:ext cx="7651035" cy="2790686"/>
          </a:xfrm>
        </p:spPr>
        <p:txBody>
          <a:bodyPr>
            <a:noAutofit/>
          </a:bodyPr>
          <a:lstStyle/>
          <a:p>
            <a:r>
              <a:rPr lang="ru-RU" sz="3600" b="1" dirty="0"/>
              <a:t>Применение технологии развивающего обучения   как средство повышения математического образования  школьников.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1979" y="4310940"/>
            <a:ext cx="4116085" cy="1752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Подготовила: учитель математики МОУ-СОШ№1 Рожкова М.А.</a:t>
            </a:r>
            <a:endParaRPr lang="ru-RU" sz="2400" dirty="0"/>
          </a:p>
        </p:txBody>
      </p:sp>
      <p:pic>
        <p:nvPicPr>
          <p:cNvPr id="4" name="i-main-pic" descr="Картинка 9 из 1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39613" y="3531478"/>
            <a:ext cx="4319587" cy="33115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951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ChangeArrowheads="1"/>
          </p:cNvSpPr>
          <p:nvPr/>
        </p:nvSpPr>
        <p:spPr bwMode="auto">
          <a:xfrm>
            <a:off x="1544832" y="1955729"/>
            <a:ext cx="7128792" cy="1617287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9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Развитие личности ребенка </a:t>
            </a:r>
            <a:endParaRPr lang="ru-RU" altLang="ru-RU" sz="3900" b="1" i="1" dirty="0" smtClean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ctr"/>
            <a:r>
              <a:rPr lang="ru-RU" altLang="ru-RU" sz="3900" b="1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на </a:t>
            </a:r>
            <a:r>
              <a:rPr lang="ru-RU" altLang="ru-RU" sz="39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основе  УУД</a:t>
            </a:r>
          </a:p>
        </p:txBody>
      </p:sp>
      <p:pic>
        <p:nvPicPr>
          <p:cNvPr id="3074" name="Picture 2" descr="http://kolpschool5.edu.tomsk.ru/wp-content/uploads/2016/04/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624" y="133349"/>
            <a:ext cx="457200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.ruosayno.ru/u/pic/8d/8dd9e47baa11e59950a3deb362f332/-/55555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212" y="39265"/>
            <a:ext cx="25527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авая фигурная скобка 4"/>
          <p:cNvSpPr/>
          <p:nvPr/>
        </p:nvSpPr>
        <p:spPr>
          <a:xfrm rot="5400000">
            <a:off x="4882706" y="966665"/>
            <a:ext cx="432048" cy="7660972"/>
          </a:xfrm>
          <a:prstGeom prst="rightBrace">
            <a:avLst>
              <a:gd name="adj1" fmla="val 8333"/>
              <a:gd name="adj2" fmla="val 50282"/>
            </a:avLst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544832" y="5085184"/>
            <a:ext cx="749808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b="1" i="1" dirty="0" smtClean="0"/>
              <a:t>Приоритетные цели </a:t>
            </a:r>
            <a:endParaRPr lang="ru-RU" dirty="0"/>
          </a:p>
        </p:txBody>
      </p:sp>
      <p:sp>
        <p:nvSpPr>
          <p:cNvPr id="6" name="Нашивка 5"/>
          <p:cNvSpPr/>
          <p:nvPr/>
        </p:nvSpPr>
        <p:spPr>
          <a:xfrm>
            <a:off x="7020272" y="5229200"/>
            <a:ext cx="288032" cy="427484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7452320" y="5229200"/>
            <a:ext cx="288032" cy="427484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7884368" y="5229200"/>
            <a:ext cx="288032" cy="427484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45616" y="3861048"/>
            <a:ext cx="2378312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Самообразование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067944" y="3861048"/>
            <a:ext cx="2376264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Самовоспитание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627336" y="3861048"/>
            <a:ext cx="212112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Саморазвитие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Нашивка 18"/>
          <p:cNvSpPr/>
          <p:nvPr/>
        </p:nvSpPr>
        <p:spPr>
          <a:xfrm rot="5400000">
            <a:off x="2555894" y="3395279"/>
            <a:ext cx="357756" cy="429766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5400000">
            <a:off x="4896037" y="3358133"/>
            <a:ext cx="357756" cy="429766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 rot="5400000">
            <a:off x="7417458" y="3395279"/>
            <a:ext cx="357756" cy="429766"/>
          </a:xfrm>
          <a:prstGeom prst="chevr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97228" y="5905018"/>
            <a:ext cx="77319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поддержание интереса к урокам математики</a:t>
            </a:r>
          </a:p>
        </p:txBody>
      </p:sp>
    </p:spTree>
    <p:extLst>
      <p:ext uri="{BB962C8B-B14F-4D97-AF65-F5344CB8AC3E}">
        <p14:creationId xmlns:p14="http://schemas.microsoft.com/office/powerpoint/2010/main" val="18015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Развивающее обучение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sz="2800" dirty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ориентированное на закономерности развития личности, в котором развивающий эффект является прямым результатом. </a:t>
            </a:r>
          </a:p>
        </p:txBody>
      </p:sp>
      <p:pic>
        <p:nvPicPr>
          <p:cNvPr id="1028" name="Picture 4" descr="http://rastut-goda.ru/images/image/image1/1-uroki-matemati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97168"/>
            <a:ext cx="2558283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41776"/>
            <a:ext cx="2931388" cy="182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://god2017.su/wp-content/uploads/2016/04/ege-matematika-2017-profilnyj-uroven-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20"/>
          <a:stretch/>
        </p:blipFill>
        <p:spPr bwMode="auto">
          <a:xfrm>
            <a:off x="6275447" y="3202176"/>
            <a:ext cx="2828417" cy="191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18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899592" y="3861048"/>
            <a:ext cx="25060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altLang="ru-RU" sz="24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Л.В. </a:t>
            </a:r>
            <a:r>
              <a:rPr lang="ru-RU" altLang="ru-RU" sz="2400" b="1" i="1" dirty="0" err="1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Занков</a:t>
            </a:r>
            <a:endParaRPr lang="ru-RU" altLang="ru-RU" sz="28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102" name="TextBox 6"/>
          <p:cNvSpPr txBox="1">
            <a:spLocks noChangeArrowheads="1"/>
          </p:cNvSpPr>
          <p:nvPr/>
        </p:nvSpPr>
        <p:spPr bwMode="auto">
          <a:xfrm>
            <a:off x="3707904" y="3857290"/>
            <a:ext cx="26642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Г. С. </a:t>
            </a:r>
            <a:r>
              <a:rPr lang="ru-RU" altLang="ru-RU" sz="2400" b="1" i="1" dirty="0" err="1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Альтшуллер</a:t>
            </a:r>
            <a:endParaRPr lang="ru-RU" altLang="ru-RU" sz="24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103" name="Рисунок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244" y="1857375"/>
            <a:ext cx="15001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Рисунок 12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089" y="4398719"/>
            <a:ext cx="185737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://verakozel.ucoz.net/zankov_l_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308" y="1786590"/>
            <a:ext cx="1478508" cy="19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go1.imgsmail.ru/imgpreview?key=3aa40efb5abec547&amp;mb=imgdb_preview_200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https://go1.imgsmail.ru/imgpreview?key=3aa40efb5abec547&amp;mb=imgdb_preview_20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72816"/>
            <a:ext cx="1331019" cy="200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rospsy.ru/system/files/images/%D0%9E%D1%80%D0%B5%D0%BD%D0%B1%D1%83%D1%80%D0%B3+%D0%AF%D0%BA%D0%B8%D0%BC%D0%B0%D0%BD%D1%81%D0%BA%D0%B0%D1%8F+%D0%98.%D0%A1.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2" r="26225"/>
          <a:stretch/>
        </p:blipFill>
        <p:spPr bwMode="auto">
          <a:xfrm>
            <a:off x="1612860" y="4398719"/>
            <a:ext cx="1230948" cy="177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rodtm.ucoz.ru/_si/0/996714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653" y="4389869"/>
            <a:ext cx="1239491" cy="170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chool69.ucoz.ru/ssulki/minobr_p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995" y="178436"/>
            <a:ext cx="1028700" cy="12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827584" y="115254"/>
            <a:ext cx="749808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ru-RU" sz="3200" b="1" i="1" dirty="0"/>
              <a:t>Педагоги– основоположники технологии </a:t>
            </a:r>
          </a:p>
          <a:p>
            <a:pPr algn="ctr">
              <a:defRPr/>
            </a:pPr>
            <a:r>
              <a:rPr lang="ru-RU" sz="3200" b="1" i="1" dirty="0"/>
              <a:t>Развивающего обучения</a:t>
            </a: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6588224" y="3831431"/>
            <a:ext cx="26642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Д.Б. </a:t>
            </a:r>
            <a:r>
              <a:rPr lang="ru-RU" altLang="ru-RU" sz="2400" b="1" i="1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Эльконин</a:t>
            </a:r>
            <a:endParaRPr lang="ru-RU" altLang="ru-RU" sz="24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1067872" y="6215063"/>
            <a:ext cx="26642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И.С. </a:t>
            </a:r>
            <a:r>
              <a:rPr lang="ru-RU" altLang="ru-RU" sz="2400" b="1" i="1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Якиманская</a:t>
            </a:r>
            <a:endParaRPr lang="ru-RU" altLang="ru-RU" sz="24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697255" y="6201393"/>
            <a:ext cx="2195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В.В. Давыдов</a:t>
            </a:r>
            <a:endParaRPr lang="ru-RU" altLang="ru-RU" sz="24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4012704" y="6207695"/>
            <a:ext cx="26642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Г. </a:t>
            </a:r>
            <a:r>
              <a:rPr lang="ru-RU" altLang="ru-RU" sz="2400" b="1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К. </a:t>
            </a:r>
            <a:r>
              <a:rPr lang="ru-RU" altLang="ru-RU" sz="2400" b="1" i="1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Селевко</a:t>
            </a:r>
            <a:endParaRPr lang="ru-RU" altLang="ru-RU" sz="2400" b="1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1314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46064" cy="1143000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Леонид Владимирович </a:t>
            </a:r>
            <a:r>
              <a:rPr lang="ru-RU" b="1" i="1" dirty="0" err="1" smtClean="0"/>
              <a:t>Занков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5508940" cy="4800600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dirty="0" smtClean="0"/>
              <a:t>Академик, крупнейший специалист в области психологии и педагогики</a:t>
            </a:r>
          </a:p>
          <a:p>
            <a:pPr marL="0" indent="0" fontAlgn="t">
              <a:buNone/>
            </a:pPr>
            <a:endParaRPr lang="ru-RU" dirty="0" smtClean="0"/>
          </a:p>
          <a:p>
            <a:pPr marL="0" indent="0" fontAlgn="t">
              <a:buNone/>
            </a:pPr>
            <a:r>
              <a:rPr lang="ru-RU" dirty="0" smtClean="0"/>
              <a:t>Использование </a:t>
            </a:r>
            <a:r>
              <a:rPr lang="ru-RU" dirty="0"/>
              <a:t>образной памяти при изучении математики</a:t>
            </a:r>
          </a:p>
        </p:txBody>
      </p:sp>
      <p:pic>
        <p:nvPicPr>
          <p:cNvPr id="5122" name="Picture 2" descr="http://zankov.ru/images/page/logo-lar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301208"/>
            <a:ext cx="3816424" cy="200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09088"/>
            <a:ext cx="2008792" cy="261367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6" name="Picture 6" descr="http://idfedorov.ru/images/photos/4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6083">
            <a:off x="7512093" y="3654538"/>
            <a:ext cx="1486388" cy="194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19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s://go4.imgsmail.ru/imgpreview?key=3e488142ef1c4a25&amp;mb=imgdb_preview_11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743" y="5238611"/>
            <a:ext cx="25336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dandy-dog.ru/images/noh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44824"/>
            <a:ext cx="2347622" cy="167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Цель</a:t>
            </a:r>
            <a:r>
              <a:rPr lang="ru-RU" dirty="0" smtClean="0"/>
              <a:t> </a:t>
            </a:r>
            <a:r>
              <a:rPr lang="ru-RU" b="1" i="1" dirty="0"/>
              <a:t>развивающего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9448" y="1290112"/>
            <a:ext cx="6341616" cy="4800600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ru-RU" dirty="0" smtClean="0"/>
              <a:t>обеспечение </a:t>
            </a:r>
            <a:r>
              <a:rPr lang="ru-RU" dirty="0"/>
              <a:t>условий для становления ребёнка как </a:t>
            </a:r>
            <a:endParaRPr lang="ru-RU" dirty="0" smtClean="0"/>
          </a:p>
          <a:p>
            <a:pPr marL="0" indent="0" fontAlgn="t">
              <a:buNone/>
            </a:pPr>
            <a:r>
              <a:rPr lang="ru-RU" dirty="0" smtClean="0"/>
              <a:t>субъекта </a:t>
            </a:r>
            <a:r>
              <a:rPr lang="ru-RU" dirty="0"/>
              <a:t>учебной деятельности для превращения ученика в учащегося, в человека, заинтересованного в </a:t>
            </a:r>
            <a:r>
              <a:rPr lang="ru-RU" dirty="0" smtClean="0"/>
              <a:t>само- изменении </a:t>
            </a:r>
            <a:r>
              <a:rPr lang="ru-RU" dirty="0"/>
              <a:t>и способного к нему. </a:t>
            </a:r>
          </a:p>
        </p:txBody>
      </p:sp>
      <p:sp>
        <p:nvSpPr>
          <p:cNvPr id="5" name="AutoShape 4" descr="https://go4.imgsmail.ru/imgpreview?key=3e488142ef1c4a25&amp;mb=imgdb_preview_115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707904" y="5097701"/>
            <a:ext cx="52699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математики настолько серьезен, что нельзя упускать ни одной возможности сделать его занимательным (Б. Паскаль).</a:t>
            </a:r>
          </a:p>
        </p:txBody>
      </p:sp>
    </p:spTree>
    <p:extLst>
      <p:ext uri="{BB962C8B-B14F-4D97-AF65-F5344CB8AC3E}">
        <p14:creationId xmlns:p14="http://schemas.microsoft.com/office/powerpoint/2010/main" val="400326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s.ua.prom.st/160615009_w200_h200_obuchenie_u_va__rasotu_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97152"/>
            <a:ext cx="288031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Основные приемы</a:t>
            </a:r>
            <a:r>
              <a:rPr lang="ru-RU" dirty="0" smtClean="0"/>
              <a:t> </a:t>
            </a:r>
            <a:r>
              <a:rPr lang="ru-RU" b="1" i="1" dirty="0"/>
              <a:t>развивающего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12776"/>
            <a:ext cx="7498080" cy="4800600"/>
          </a:xfrm>
        </p:spPr>
        <p:txBody>
          <a:bodyPr>
            <a:normAutofit/>
          </a:bodyPr>
          <a:lstStyle/>
          <a:p>
            <a:pPr lvl="0" fontAlgn="t">
              <a:lnSpc>
                <a:spcPct val="200000"/>
              </a:lnSpc>
            </a:pPr>
            <a:r>
              <a:rPr lang="ru-RU" dirty="0" smtClean="0"/>
              <a:t>Создание </a:t>
            </a:r>
            <a:r>
              <a:rPr lang="ru-RU" dirty="0"/>
              <a:t>проблемных ситуаций.</a:t>
            </a:r>
            <a:endParaRPr lang="ru-RU" b="1" dirty="0"/>
          </a:p>
          <a:p>
            <a:pPr lvl="0" fontAlgn="t">
              <a:lnSpc>
                <a:spcPct val="200000"/>
              </a:lnSpc>
            </a:pPr>
            <a:r>
              <a:rPr lang="ru-RU" dirty="0"/>
              <a:t>Практическая направленность.</a:t>
            </a:r>
            <a:endParaRPr lang="ru-RU" b="1" dirty="0"/>
          </a:p>
          <a:p>
            <a:pPr lvl="0" fontAlgn="t">
              <a:lnSpc>
                <a:spcPct val="200000"/>
              </a:lnSpc>
            </a:pPr>
            <a:r>
              <a:rPr lang="ru-RU" dirty="0"/>
              <a:t>Самостоятельная поисковая работа.</a:t>
            </a:r>
            <a:endParaRPr lang="ru-RU" b="1" dirty="0"/>
          </a:p>
          <a:p>
            <a:pPr lvl="0" fontAlgn="t">
              <a:lnSpc>
                <a:spcPct val="200000"/>
              </a:lnSpc>
            </a:pPr>
            <a:r>
              <a:rPr lang="ru-RU" dirty="0"/>
              <a:t>Работа над мини-проектами.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100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fookus.narod.ru/pic_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29" y="4509120"/>
            <a:ext cx="1988418" cy="1888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484784"/>
            <a:ext cx="1907704" cy="184587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315828"/>
            <a:ext cx="5574521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Создание проблемной </a:t>
            </a:r>
            <a:br>
              <a:rPr lang="ru-RU" b="1" i="1" dirty="0" smtClean="0"/>
            </a:br>
            <a:r>
              <a:rPr lang="ru-RU" b="1" i="1" dirty="0" smtClean="0"/>
              <a:t>ситуации 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00808"/>
            <a:ext cx="6563072" cy="4876800"/>
          </a:xfrm>
        </p:spPr>
        <p:txBody>
          <a:bodyPr>
            <a:norm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начале урока, не сообщая темы, прошу разгадать ребус. Формулируя наводящие вопросы, подвожу к теме урока.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Сколько </a:t>
            </a:r>
            <a:r>
              <a:rPr lang="ru-RU" dirty="0"/>
              <a:t>треугольников изображено в геометрической фигуре?  </a:t>
            </a:r>
            <a:r>
              <a:rPr lang="ru-RU" dirty="0" smtClean="0"/>
              <a:t>Сколько </a:t>
            </a:r>
            <a:r>
              <a:rPr lang="ru-RU" dirty="0"/>
              <a:t>диагоналей можно провести из 1 вершины? </a:t>
            </a:r>
          </a:p>
        </p:txBody>
      </p:sp>
      <p:pic>
        <p:nvPicPr>
          <p:cNvPr id="6146" name="Picture 2" descr="http://arzruc.ru/wp-content/uploads/2013-04-09/tradicionnoe-obuchenie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2" y="-12784"/>
            <a:ext cx="18573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98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estival.1september.ru/articles/212272/img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2400942" cy="113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&amp;Mcy;&amp;ocy;&amp;bcy;&amp;icy;&amp;lcy;&amp;softcy;&amp;ncy;&amp;ycy;&amp;iecy; &amp;tcy;&amp;iecy;&amp;lcy;&amp;iecy;&amp;fcy;&amp;ocy;&amp;ncy;&amp;ycy; &amp;vcy; &amp;ZHcy;&amp;iecy;&amp;lcy;&amp;iecy;&amp;zcy;&amp;ncy;&amp;ocy;&amp;gcy;&amp;ocy;&amp;rcy;&amp;scy;&amp;kcy;&amp;iecy; - &amp;Tcy;&amp;iecy;&amp;lcy;&amp;iecy;&amp;fcy;&amp;ocy;&amp;ncy;&amp;ycy; &amp;icy; &amp;scy;&amp;vcy;&amp;yacy;&amp;zcy;&amp;softcy; - &amp;kcy;&amp;ucy;&amp;pcy;&amp;icy;&amp;tcy;&amp;softcy;, &amp;ucy;&amp;zcy;&amp;ncy;&amp;acy;&amp;tcy;&amp;softcy; &amp;tscy;&amp;iecy;&amp;ncy;&amp;ucy; &amp;ncy;&amp;acy; &amp;scy;&amp;acy;&amp;jcy;&amp;tcy;&amp;iecy; Classifieds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43753" y="3852482"/>
            <a:ext cx="3472664" cy="2607105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87624" y="1197764"/>
            <a:ext cx="7128793" cy="316734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Как </a:t>
            </a:r>
            <a:r>
              <a:rPr lang="ru-RU" dirty="0" smtClean="0"/>
              <a:t>сделать воздушного змея своими руками?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Телефон со скидкой 40% стоит 2400 рублей. Какова его первоначальная </a:t>
            </a:r>
          </a:p>
          <a:p>
            <a:pPr marL="109728" indent="0">
              <a:buNone/>
            </a:pPr>
            <a:r>
              <a:rPr lang="ru-RU" dirty="0" smtClean="0"/>
              <a:t>  цена? Сколько мы экономим?</a:t>
            </a:r>
          </a:p>
          <a:p>
            <a:endParaRPr lang="ru-RU" dirty="0"/>
          </a:p>
        </p:txBody>
      </p:sp>
      <p:pic>
        <p:nvPicPr>
          <p:cNvPr id="6" name="Рисунок 5" descr="https://im2-tub-ru.yandex.net/i?id=6951cb936294415e4f1dc67a3b230087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79776" y="4365104"/>
            <a:ext cx="200026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187624" y="205740"/>
            <a:ext cx="7704856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Практическая направленность: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2" name="Picture 4" descr="http://www.clipartbest.com/cliparts/di7/6Rn/di76RnX4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7767">
            <a:off x="2782571" y="1520357"/>
            <a:ext cx="1808726" cy="165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75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277068"/>
              </p:ext>
            </p:extLst>
          </p:nvPr>
        </p:nvGraphicFramePr>
        <p:xfrm>
          <a:off x="1111463" y="1746824"/>
          <a:ext cx="7853025" cy="1262727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400401"/>
                <a:gridCol w="1268048"/>
                <a:gridCol w="1656184"/>
                <a:gridCol w="1296144"/>
                <a:gridCol w="1008112"/>
                <a:gridCol w="1224136"/>
              </a:tblGrid>
              <a:tr h="5312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Планета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Солнце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Меркурий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Венера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Земля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Марс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150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Масса, кг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2·10</a:t>
                      </a:r>
                      <a:r>
                        <a:rPr lang="ru-RU" sz="2400" b="1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3,4·10</a:t>
                      </a:r>
                      <a:r>
                        <a:rPr lang="ru-RU" sz="2400" b="1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4,9·10</a:t>
                      </a:r>
                      <a:r>
                        <a:rPr lang="ru-RU" sz="2400" b="1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6·10</a:t>
                      </a:r>
                      <a:r>
                        <a:rPr lang="ru-RU" sz="2400" b="1" baseline="30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6,4·10</a:t>
                      </a:r>
                      <a:r>
                        <a:rPr lang="ru-RU" sz="2400" b="1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66936" y="3209864"/>
            <a:ext cx="36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Ваша задача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поработать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парах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записать в тетрадях названия планет в порядке возрастания их массы.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805784" y="3142024"/>
            <a:ext cx="3535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Меркурий</a:t>
            </a:r>
          </a:p>
          <a:p>
            <a:pPr marL="742950" indent="-74295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Марс</a:t>
            </a:r>
          </a:p>
          <a:p>
            <a:pPr marL="742950" indent="-74295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Венера</a:t>
            </a:r>
          </a:p>
          <a:p>
            <a:pPr marL="742950" indent="-74295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</a:p>
          <a:p>
            <a:pPr marL="742950" indent="-74295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Солнце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go1.imgsmail.ru/imgpreview?key=7775b0cbb446ce52&amp;mb=imgdb_preview_9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744" y="5081016"/>
            <a:ext cx="232410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166936" y="260648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Практическая направленность: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18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Самостоятельная поисковая работа.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2502" y="1556792"/>
            <a:ext cx="4474840" cy="4876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Развивает </a:t>
            </a:r>
            <a:r>
              <a:rPr lang="ru-RU" dirty="0"/>
              <a:t>внимательность, активизирует деятельность всех учащихся, даже с низкой мотивацией к предмету, создание ситуации успеха, желание быть первым.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Необходимо </a:t>
            </a:r>
            <a:r>
              <a:rPr lang="ru-RU" dirty="0"/>
              <a:t>как можно быстрее найти все числа от 1 до 36.  </a:t>
            </a:r>
            <a:endParaRPr lang="ru-RU" b="1" dirty="0"/>
          </a:p>
          <a:p>
            <a:endParaRPr lang="ru-RU" dirty="0"/>
          </a:p>
        </p:txBody>
      </p:sp>
      <p:pic>
        <p:nvPicPr>
          <p:cNvPr id="4" name="Рисунок 3" descr="http://rumagic.com/ru_zar/religion_esoterics/stepanova/1c/_17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342" y="3789040"/>
            <a:ext cx="3381464" cy="2879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http://meditsina.com/galery/2016_11/thumb_med_20161116234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324" y="1556792"/>
            <a:ext cx="2857500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42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Самостоятельная поисковая работа. </a:t>
            </a:r>
            <a:endParaRPr lang="ru-RU" b="1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1065232" y="1600200"/>
            <a:ext cx="447484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ru-RU" dirty="0" smtClean="0"/>
              <a:t>Нахождение длины окружности</a:t>
            </a:r>
          </a:p>
          <a:p>
            <a:pPr fontAlgn="t"/>
            <a:endParaRPr lang="ru-RU" dirty="0" smtClean="0"/>
          </a:p>
          <a:p>
            <a:pPr fontAlgn="t"/>
            <a:r>
              <a:rPr lang="ru-RU" dirty="0" smtClean="0"/>
              <a:t>Задания для  поиска выхода из лабиринта.</a:t>
            </a:r>
            <a:r>
              <a:rPr lang="ru-RU" b="1" dirty="0" smtClean="0"/>
              <a:t> </a:t>
            </a:r>
          </a:p>
          <a:p>
            <a:r>
              <a:rPr lang="ru-RU" dirty="0" smtClean="0"/>
              <a:t>Необходимо, войти в ворота А и выйти из ворот В, при этом пройти через каждый сад только один раз.</a:t>
            </a:r>
          </a:p>
          <a:p>
            <a:endParaRPr lang="ru-RU" dirty="0"/>
          </a:p>
        </p:txBody>
      </p:sp>
      <p:pic>
        <p:nvPicPr>
          <p:cNvPr id="9" name="Рисунок 2" descr="http://*****/images/090811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068" y="4746779"/>
            <a:ext cx="1827244" cy="209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J:\мой сайт\фото к презентации\IMG_00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19"/>
          <a:stretch/>
        </p:blipFill>
        <p:spPr bwMode="auto">
          <a:xfrm>
            <a:off x="5540072" y="1514346"/>
            <a:ext cx="3286794" cy="357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99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37112"/>
            <a:ext cx="4597266" cy="2710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Работа над мини-проектами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6791" y="1412776"/>
            <a:ext cx="4573361" cy="4876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ru-RU" sz="2800" dirty="0"/>
              <a:t>с</a:t>
            </a:r>
            <a:r>
              <a:rPr lang="ru-RU" sz="2800" dirty="0" smtClean="0"/>
              <a:t>оздать </a:t>
            </a:r>
            <a:r>
              <a:rPr lang="ru-RU" sz="2800" dirty="0"/>
              <a:t>модель геометрической фигуры; </a:t>
            </a:r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создать </a:t>
            </a:r>
            <a:r>
              <a:rPr lang="ru-RU" sz="2800" dirty="0"/>
              <a:t>диаграмму,  наглядно показывающую </a:t>
            </a:r>
            <a:r>
              <a:rPr lang="ru-RU" sz="2800" dirty="0" smtClean="0"/>
              <a:t>возраст всех членов семьи</a:t>
            </a:r>
            <a:endParaRPr lang="ru-RU" sz="2800" b="1" dirty="0"/>
          </a:p>
          <a:p>
            <a:endParaRPr lang="ru-RU" dirty="0"/>
          </a:p>
        </p:txBody>
      </p:sp>
      <p:pic>
        <p:nvPicPr>
          <p:cNvPr id="9218" name="Picture 2" descr="J:\мой сайт\фото к презентации\IMG_004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1" t="5630" r="15630" b="24148"/>
          <a:stretch/>
        </p:blipFill>
        <p:spPr bwMode="auto">
          <a:xfrm>
            <a:off x="6718501" y="1116216"/>
            <a:ext cx="1823184" cy="304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65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effectLst/>
              </a:rPr>
              <a:t>Ф</a:t>
            </a:r>
            <a:r>
              <a:rPr lang="ru-RU" b="1" i="1" dirty="0" smtClean="0">
                <a:effectLst/>
              </a:rPr>
              <a:t>ормы </a:t>
            </a:r>
            <a:r>
              <a:rPr lang="ru-RU" b="1" i="1" dirty="0">
                <a:effectLst/>
              </a:rPr>
              <a:t>развивающего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u="sng" dirty="0"/>
              <a:t>Ребусы;</a:t>
            </a:r>
            <a:endParaRPr lang="ru-RU" dirty="0"/>
          </a:p>
          <a:p>
            <a:pPr lvl="0"/>
            <a:r>
              <a:rPr lang="ru-RU" dirty="0"/>
              <a:t>Загадки;</a:t>
            </a:r>
          </a:p>
          <a:p>
            <a:pPr lvl="0"/>
            <a:r>
              <a:rPr lang="ru-RU" dirty="0"/>
              <a:t>Фокусы;</a:t>
            </a:r>
          </a:p>
          <a:p>
            <a:pPr lvl="0"/>
            <a:r>
              <a:rPr lang="ru-RU" u="sng" dirty="0"/>
              <a:t>Логические задачи;</a:t>
            </a:r>
            <a:endParaRPr lang="ru-RU" dirty="0"/>
          </a:p>
          <a:p>
            <a:pPr lvl="0"/>
            <a:r>
              <a:rPr lang="ru-RU" dirty="0"/>
              <a:t>Компьютерные игры;</a:t>
            </a:r>
          </a:p>
          <a:p>
            <a:pPr lvl="0"/>
            <a:r>
              <a:rPr lang="ru-RU" u="sng" dirty="0"/>
              <a:t>Магические квадраты;</a:t>
            </a:r>
            <a:endParaRPr lang="ru-RU" dirty="0"/>
          </a:p>
          <a:p>
            <a:pPr lvl="0"/>
            <a:r>
              <a:rPr lang="ru-RU" u="sng" dirty="0"/>
              <a:t>Кроссворды;</a:t>
            </a:r>
            <a:endParaRPr lang="ru-RU" dirty="0"/>
          </a:p>
          <a:p>
            <a:pPr lvl="0"/>
            <a:r>
              <a:rPr lang="ru-RU" dirty="0"/>
              <a:t>Головоломки;</a:t>
            </a:r>
          </a:p>
          <a:p>
            <a:pPr lvl="0"/>
            <a:r>
              <a:rPr lang="ru-RU" dirty="0"/>
              <a:t>Комбинаторные задачи;</a:t>
            </a:r>
          </a:p>
          <a:p>
            <a:pPr lvl="0"/>
            <a:r>
              <a:rPr lang="ru-RU" dirty="0"/>
              <a:t>Задания с использованием дополнительного </a:t>
            </a:r>
            <a:r>
              <a:rPr lang="ru-RU" dirty="0" smtClean="0"/>
              <a:t>инструментария</a:t>
            </a:r>
            <a:r>
              <a:rPr lang="ru-RU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magic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1" t="2908" r="62578" b="69144"/>
          <a:stretch/>
        </p:blipFill>
        <p:spPr bwMode="auto">
          <a:xfrm>
            <a:off x="6012160" y="1972814"/>
            <a:ext cx="1475105" cy="14922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://ped-kopilka.ru/upload/blogs/31374_a8395f72525a25bd49c40607bb4a3e87.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40768"/>
            <a:ext cx="1751137" cy="1264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 descr="http://www.ljplus.ru/img4/k/l/kladun/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728" y="3465064"/>
            <a:ext cx="2088232" cy="167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8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J:\мой сайт\фото к презентации\IMG_0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4"/>
          <a:stretch/>
        </p:blipFill>
        <p:spPr bwMode="auto">
          <a:xfrm>
            <a:off x="2195736" y="764704"/>
            <a:ext cx="5143500" cy="54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J:\мой сайт\фото к презентации\IMG_20160415_1456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596086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J:\мой сайт\фото к презентации\SAM_17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88132"/>
            <a:ext cx="7596336" cy="569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J:\мой сайт\фото к презентации\IMG_00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J:\мой сайт\фото к презентации\IMG_90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J:\мой сайт\фото к презентации\IMG_20160415_1515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2172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7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Результативность применения технологии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повысился интерес к </a:t>
            </a:r>
            <a:r>
              <a:rPr lang="ru-RU" sz="2400" dirty="0" smtClean="0"/>
              <a:t>математике;</a:t>
            </a:r>
          </a:p>
          <a:p>
            <a:r>
              <a:rPr lang="ru-RU" sz="2400" dirty="0" smtClean="0"/>
              <a:t>улучшился  </a:t>
            </a:r>
            <a:r>
              <a:rPr lang="ru-RU" sz="2400" dirty="0"/>
              <a:t>эмоциональный  фон </a:t>
            </a:r>
            <a:r>
              <a:rPr lang="ru-RU" sz="2400" dirty="0" smtClean="0"/>
              <a:t>урока;</a:t>
            </a:r>
          </a:p>
          <a:p>
            <a:r>
              <a:rPr lang="ru-RU" sz="2400" dirty="0" smtClean="0"/>
              <a:t>создаются </a:t>
            </a:r>
            <a:r>
              <a:rPr lang="ru-RU" sz="2400" dirty="0"/>
              <a:t>условия успешной социализации </a:t>
            </a:r>
            <a:r>
              <a:rPr lang="ru-RU" sz="2400" dirty="0" smtClean="0"/>
              <a:t>личности</a:t>
            </a:r>
            <a:r>
              <a:rPr lang="ru-RU" sz="2400" dirty="0"/>
              <a:t>;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повышается </a:t>
            </a:r>
            <a:r>
              <a:rPr lang="ru-RU" sz="2400" dirty="0"/>
              <a:t>уровень предметных </a:t>
            </a:r>
            <a:r>
              <a:rPr lang="ru-RU" sz="2400" dirty="0" smtClean="0"/>
              <a:t>знаний</a:t>
            </a:r>
            <a:r>
              <a:rPr lang="ru-RU" sz="2400" dirty="0"/>
              <a:t>;</a:t>
            </a:r>
            <a:endParaRPr lang="ru-RU" sz="2400" dirty="0" smtClean="0"/>
          </a:p>
          <a:p>
            <a:r>
              <a:rPr lang="ru-RU" sz="2400" dirty="0" smtClean="0"/>
              <a:t>мотивация;</a:t>
            </a:r>
          </a:p>
          <a:p>
            <a:r>
              <a:rPr lang="ru-RU" sz="2400" dirty="0" smtClean="0"/>
              <a:t>развивается память; </a:t>
            </a:r>
          </a:p>
          <a:p>
            <a:r>
              <a:rPr lang="ru-RU" sz="2400" dirty="0" smtClean="0"/>
              <a:t>мышление;</a:t>
            </a:r>
          </a:p>
          <a:p>
            <a:r>
              <a:rPr lang="ru-RU" sz="2400" dirty="0"/>
              <a:t>с</a:t>
            </a:r>
            <a:r>
              <a:rPr lang="ru-RU" sz="2400" dirty="0" smtClean="0"/>
              <a:t>амостоятельность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повысилась </a:t>
            </a:r>
            <a:r>
              <a:rPr lang="ru-RU" sz="2400" dirty="0"/>
              <a:t>результативность </a:t>
            </a:r>
            <a:r>
              <a:rPr lang="ru-RU" sz="2400" dirty="0" smtClean="0"/>
              <a:t>урока</a:t>
            </a:r>
            <a:endParaRPr lang="ru-RU" sz="2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3016"/>
            <a:ext cx="2016224" cy="1826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9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28" y="692696"/>
            <a:ext cx="9055184" cy="530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J:\мой сайт\фото к презентации\IMG_0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7768"/>
            <a:ext cx="5345832" cy="506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83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Межпредметная</a:t>
            </a:r>
            <a:r>
              <a:rPr lang="ru-RU" dirty="0" smtClean="0"/>
              <a:t> связь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изучение всех предметов естественнонаучного цикла тесно связано с </a:t>
            </a:r>
            <a:r>
              <a:rPr lang="ru-RU" dirty="0" smtClean="0"/>
              <a:t>математикой</a:t>
            </a:r>
          </a:p>
          <a:p>
            <a:endParaRPr lang="ru-RU" dirty="0"/>
          </a:p>
        </p:txBody>
      </p:sp>
      <p:pic>
        <p:nvPicPr>
          <p:cNvPr id="4" name="Рисунок 3" descr="http://xn--i1abbnckbmcl9fb.xn--p1ai/%D1%81%D1%82%D0%B0%D1%82%D1%8C%D0%B8/532818/img1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96952"/>
            <a:ext cx="5616624" cy="36000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487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Заключение</a:t>
            </a:r>
            <a:endParaRPr lang="ru-RU" b="1" i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6496" y="116632"/>
            <a:ext cx="38100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2852936"/>
            <a:ext cx="756084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ru-RU" sz="3000" dirty="0"/>
              <a:t>Интерес возникает там, где учителю удаётся заразить своей эмоциональностью, подобранным дидактическим материалом и умением его преподнести. </a:t>
            </a:r>
            <a:endParaRPr lang="ru-RU" sz="3000" dirty="0" smtClean="0"/>
          </a:p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endParaRPr lang="ru-RU" sz="3000" dirty="0"/>
          </a:p>
          <a:p>
            <a:pPr marL="365760" indent="-283464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ru-RU" sz="3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Д.Пойа</a:t>
            </a:r>
            <a:r>
              <a:rPr lang="ru-RU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сказал: «Обучение - это ремесло, использующее бесчисленное количество маленьких трюков».</a:t>
            </a:r>
          </a:p>
        </p:txBody>
      </p:sp>
    </p:spTree>
    <p:extLst>
      <p:ext uri="{BB962C8B-B14F-4D97-AF65-F5344CB8AC3E}">
        <p14:creationId xmlns:p14="http://schemas.microsoft.com/office/powerpoint/2010/main" val="204019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394</TotalTime>
  <Words>471</Words>
  <Application>Microsoft Office PowerPoint</Application>
  <PresentationFormat>Экран (4:3)</PresentationFormat>
  <Paragraphs>104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Солнцестояние</vt:lpstr>
      <vt:lpstr>Применение технологии развивающего обучения   как средство повышения математического образования  школьников.</vt:lpstr>
      <vt:lpstr>Презентация PowerPoint</vt:lpstr>
      <vt:lpstr>Развивающее обучение</vt:lpstr>
      <vt:lpstr>Презентация PowerPoint</vt:lpstr>
      <vt:lpstr>Леонид Владимирович Занков</vt:lpstr>
      <vt:lpstr>Цель развивающего обучения</vt:lpstr>
      <vt:lpstr>Основные приемы развивающего обучения</vt:lpstr>
      <vt:lpstr>Создание проблемной  ситуации </vt:lpstr>
      <vt:lpstr> </vt:lpstr>
      <vt:lpstr>Презентация PowerPoint</vt:lpstr>
      <vt:lpstr>Самостоятельная поисковая работа. </vt:lpstr>
      <vt:lpstr>Самостоятельная поисковая работа. </vt:lpstr>
      <vt:lpstr>Работа над мини-проектами</vt:lpstr>
      <vt:lpstr>Формы развивающего обучения</vt:lpstr>
      <vt:lpstr>Презентация PowerPoint</vt:lpstr>
      <vt:lpstr>Результативность применения технологии</vt:lpstr>
      <vt:lpstr>Презентация PowerPoint</vt:lpstr>
      <vt:lpstr>Межпредметная связь</vt:lpstr>
      <vt:lpstr>Заключение</vt:lpstr>
    </vt:vector>
  </TitlesOfParts>
  <Company>DNA Project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технологии развивающего обучения   как средство повышения качества знаний  учащихся  на уроках математики.</dc:title>
  <dc:creator>DNA7 X86</dc:creator>
  <cp:lastModifiedBy>user</cp:lastModifiedBy>
  <cp:revision>41</cp:revision>
  <dcterms:created xsi:type="dcterms:W3CDTF">2017-12-03T21:33:52Z</dcterms:created>
  <dcterms:modified xsi:type="dcterms:W3CDTF">2017-12-05T07:21:26Z</dcterms:modified>
</cp:coreProperties>
</file>